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1"/>
  </p:notesMasterIdLst>
  <p:handoutMasterIdLst>
    <p:handoutMasterId r:id="rId32"/>
  </p:handoutMasterIdLst>
  <p:sldIdLst>
    <p:sldId id="256" r:id="rId3"/>
    <p:sldId id="262" r:id="rId4"/>
    <p:sldId id="263" r:id="rId5"/>
    <p:sldId id="265" r:id="rId6"/>
    <p:sldId id="258" r:id="rId7"/>
    <p:sldId id="267" r:id="rId8"/>
    <p:sldId id="268" r:id="rId9"/>
    <p:sldId id="269" r:id="rId10"/>
    <p:sldId id="260" r:id="rId11"/>
    <p:sldId id="266" r:id="rId12"/>
    <p:sldId id="282" r:id="rId13"/>
    <p:sldId id="284" r:id="rId14"/>
    <p:sldId id="289" r:id="rId15"/>
    <p:sldId id="274" r:id="rId16"/>
    <p:sldId id="299" r:id="rId17"/>
    <p:sldId id="300" r:id="rId18"/>
    <p:sldId id="287" r:id="rId19"/>
    <p:sldId id="290" r:id="rId20"/>
    <p:sldId id="291" r:id="rId21"/>
    <p:sldId id="276" r:id="rId22"/>
    <p:sldId id="292" r:id="rId23"/>
    <p:sldId id="277" r:id="rId24"/>
    <p:sldId id="294" r:id="rId25"/>
    <p:sldId id="295" r:id="rId26"/>
    <p:sldId id="279" r:id="rId27"/>
    <p:sldId id="280" r:id="rId28"/>
    <p:sldId id="296" r:id="rId29"/>
    <p:sldId id="264" r:id="rId30"/>
  </p:sldIdLst>
  <p:sldSz cx="9144000" cy="6858000" type="screen4x3"/>
  <p:notesSz cx="7010400" cy="9236075"/>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3" clrIdx="0"/>
  <p:cmAuthor id="1" name="Kristen"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86127" autoAdjust="0"/>
  </p:normalViewPr>
  <p:slideViewPr>
    <p:cSldViewPr snapToGrid="0">
      <p:cViewPr>
        <p:scale>
          <a:sx n="48" d="100"/>
          <a:sy n="48" d="100"/>
        </p:scale>
        <p:origin x="-163" y="-518"/>
      </p:cViewPr>
      <p:guideLst>
        <p:guide orient="horz" pos="2160"/>
        <p:guide pos="2880"/>
      </p:guideLst>
    </p:cSldViewPr>
  </p:slideViewPr>
  <p:notesTextViewPr>
    <p:cViewPr>
      <p:scale>
        <a:sx n="100" d="100"/>
        <a:sy n="100" d="100"/>
      </p:scale>
      <p:origin x="0" y="0"/>
    </p:cViewPr>
  </p:notesTextViewPr>
  <p:notesViewPr>
    <p:cSldViewPr snapToGrid="0">
      <p:cViewPr varScale="1">
        <p:scale>
          <a:sx n="64" d="100"/>
          <a:sy n="64" d="100"/>
        </p:scale>
        <p:origin x="-2568" y="-6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308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1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4B6D8DE6-F6C8-4C6F-AEE6-052407F3F4B1}" type="slidenum">
              <a:rPr lang="en-US"/>
              <a:pPr/>
              <a:t>3</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dirty="0"/>
              <a:t>Talk to students about how they use </a:t>
            </a:r>
            <a:r>
              <a:rPr lang="en-US" dirty="0" smtClean="0"/>
              <a:t>design </a:t>
            </a:r>
            <a:r>
              <a:rPr lang="en-US" dirty="0"/>
              <a:t>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C299352E-8DF8-4847-95D9-505D4844A52E}" type="slidenum">
              <a:rPr lang="en-US"/>
              <a:pPr/>
              <a:t>4</a:t>
            </a:fld>
            <a:endParaRPr lang="en-US" dirty="0"/>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dirty="0" smtClean="0"/>
              <a:t>The first image is</a:t>
            </a:r>
            <a:r>
              <a:rPr lang="en-US" baseline="0" dirty="0" smtClean="0"/>
              <a:t> a von Braun sketch from 1964.</a:t>
            </a:r>
          </a:p>
          <a:p>
            <a:endParaRPr lang="en-US" baseline="0" dirty="0" smtClean="0"/>
          </a:p>
          <a:p>
            <a:r>
              <a:rPr lang="en-US" baseline="0" dirty="0" smtClean="0"/>
              <a:t>The second is an engineer in 1971 working with a Saturn V model.</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93E5B97C-F473-479E-96AF-E11CEA15B735}" type="slidenum">
              <a:rPr lang="en-US"/>
              <a:pPr/>
              <a:t>6</a:t>
            </a:fld>
            <a:endParaRPr lang="en-US" dirty="0"/>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Several</a:t>
            </a:r>
            <a:r>
              <a:rPr lang="en-US" baseline="0" dirty="0" smtClean="0"/>
              <a:t> </a:t>
            </a:r>
            <a:r>
              <a:rPr lang="en-US" dirty="0" smtClean="0"/>
              <a:t>different design processes are used successfully in both industry and academia.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DB38054A-BC30-4E5B-B79C-DE82EF315767}" type="slidenum">
              <a:rPr lang="en-US"/>
              <a:pPr/>
              <a:t>8</a:t>
            </a:fld>
            <a:endParaRPr lang="en-US" dirty="0"/>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i="0" dirty="0" smtClean="0">
                <a:solidFill>
                  <a:srgbClr val="A50021"/>
                </a:solidFill>
              </a:rPr>
              <a:t>Many</a:t>
            </a:r>
            <a:r>
              <a:rPr lang="en-US" i="0" baseline="0" dirty="0" smtClean="0">
                <a:solidFill>
                  <a:srgbClr val="A50021"/>
                </a:solidFill>
              </a:rPr>
              <a:t> different </a:t>
            </a:r>
            <a:r>
              <a:rPr lang="en-US" i="0" dirty="0" smtClean="0">
                <a:solidFill>
                  <a:srgbClr val="A50021"/>
                </a:solidFill>
              </a:rPr>
              <a:t>design </a:t>
            </a:r>
            <a:r>
              <a:rPr lang="en-US" i="0" dirty="0">
                <a:solidFill>
                  <a:srgbClr val="A50021"/>
                </a:solidFill>
              </a:rPr>
              <a:t>processes </a:t>
            </a:r>
            <a:r>
              <a:rPr lang="en-US" i="0" dirty="0" smtClean="0">
                <a:solidFill>
                  <a:srgbClr val="A50021"/>
                </a:solidFill>
              </a:rPr>
              <a:t>guide </a:t>
            </a:r>
            <a:r>
              <a:rPr lang="en-US" i="0" dirty="0">
                <a:solidFill>
                  <a:srgbClr val="A50021"/>
                </a:solidFill>
              </a:rPr>
              <a:t>professionals in developing solutions to problems. The example that you see here is the design process </a:t>
            </a:r>
            <a:r>
              <a:rPr lang="en-US" i="0" dirty="0" smtClean="0">
                <a:solidFill>
                  <a:srgbClr val="A50021"/>
                </a:solidFill>
              </a:rPr>
              <a:t>implemented in PLTW courses.</a:t>
            </a:r>
            <a:endParaRPr lang="en-US" i="0" dirty="0">
              <a:solidFill>
                <a:srgbClr val="A5002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An acceptable problem is one for which there is no known solution, or one for which there is a solution that can be significantly improved upon. It must be valid (i.e., not a problem because the student says so, but because other credible sources agree that it is a problem) and justifiable (i.e., the effort to solve the problem is warranted based on need and </a:t>
            </a:r>
            <a:r>
              <a:rPr lang="en-US" sz="1200" kern="1200" smtClean="0">
                <a:solidFill>
                  <a:schemeClr val="tx1"/>
                </a:solidFill>
                <a:effectLst/>
                <a:latin typeface="Arial" charset="0"/>
                <a:ea typeface="+mn-ea"/>
                <a:cs typeface="+mn-cs"/>
              </a:rPr>
              <a:t>cost).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dirty="0"/>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val="324897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endParaRPr lang="en-US" baseline="0" dirty="0" smtClean="0"/>
          </a:p>
          <a:p>
            <a:r>
              <a:rPr lang="en-US" baseline="0" dirty="0" smtClean="0"/>
              <a:t>Once you have generated multiple possible solutions, narrow your efforts to one (or a few) solution paths. One method of selecting an approach is the use of a Decision Matrix.</a:t>
            </a:r>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have presented a</a:t>
            </a:r>
            <a:r>
              <a:rPr lang="en-US" baseline="0" dirty="0" smtClean="0"/>
              <a:t>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dirty="0"/>
          </a:p>
        </p:txBody>
      </p:sp>
    </p:spTree>
    <p:extLst>
      <p:ext uri="{BB962C8B-B14F-4D97-AF65-F5344CB8AC3E}">
        <p14:creationId xmlns:p14="http://schemas.microsoft.com/office/powerpoint/2010/main" val="242854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71600" y="4343400"/>
            <a:ext cx="6400800" cy="83820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 Design Process</a:t>
            </a:r>
            <a:endParaRPr lang="en-US" b="1" kern="0" dirty="0">
              <a:solidFill>
                <a:srgbClr val="002060"/>
              </a:solidFill>
              <a:latin typeface="Arial" panose="020B0604020202020204" pitchFamily="34" charset="0"/>
              <a:cs typeface="Arial" panose="020B0604020202020204" pitchFamily="34" charset="0"/>
            </a:endParaRPr>
          </a:p>
        </p:txBody>
      </p:sp>
      <p:pic>
        <p:nvPicPr>
          <p:cNvPr id="7"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9"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1"/>
            <a:ext cx="8229600" cy="3352799"/>
          </a:xfrm>
        </p:spPr>
        <p:txBody>
          <a:bodyPr/>
          <a:lstStyle/>
          <a:p>
            <a:r>
              <a:rPr lang="en-US" dirty="0" smtClean="0"/>
              <a:t>Design process used in IED is an example of </a:t>
            </a:r>
            <a:r>
              <a:rPr lang="en-US" b="1" i="1" dirty="0" smtClean="0"/>
              <a:t>one </a:t>
            </a:r>
            <a:r>
              <a:rPr lang="en-US" dirty="0" smtClean="0"/>
              <a:t>design process</a:t>
            </a:r>
          </a:p>
          <a:p>
            <a:r>
              <a:rPr lang="en-US" dirty="0" smtClean="0"/>
              <a:t>Many design processes exist and are effective</a:t>
            </a:r>
          </a:p>
          <a:p>
            <a:r>
              <a:rPr lang="en-US" dirty="0" smtClean="0"/>
              <a:t>Consistently applying a single clearly defined design process provides a basis for understanding</a:t>
            </a:r>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96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2732" y="1062037"/>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Identify a problem</a:t>
            </a:r>
          </a:p>
          <a:p>
            <a:r>
              <a:rPr lang="en-US" sz="2800" dirty="0" smtClean="0">
                <a:latin typeface="Arial" charset="0"/>
              </a:rPr>
              <a:t>Validate the problem</a:t>
            </a:r>
          </a:p>
          <a:p>
            <a:pPr lvl="1"/>
            <a:r>
              <a:rPr lang="en-US" sz="2800" i="1" dirty="0" smtClean="0">
                <a:latin typeface="Arial" charset="0"/>
              </a:rPr>
              <a:t>Who says it is a problem?</a:t>
            </a:r>
          </a:p>
          <a:p>
            <a:pPr lvl="1"/>
            <a:r>
              <a:rPr lang="en-US" sz="2800" i="1" dirty="0" smtClean="0">
                <a:latin typeface="Arial" charset="0"/>
              </a:rPr>
              <a:t>Needs </a:t>
            </a:r>
            <a:r>
              <a:rPr lang="en-US" sz="2800" i="1" dirty="0">
                <a:latin typeface="Arial" charset="0"/>
              </a:rPr>
              <a:t>and </a:t>
            </a:r>
            <a:r>
              <a:rPr lang="en-US" sz="2800" i="1" dirty="0" smtClean="0">
                <a:latin typeface="Arial" charset="0"/>
              </a:rPr>
              <a:t>wants</a:t>
            </a:r>
            <a:endParaRPr lang="en-US" sz="2800" i="1" dirty="0">
              <a:latin typeface="Arial" charset="0"/>
            </a:endParaRPr>
          </a:p>
          <a:p>
            <a:pPr lvl="1"/>
            <a:r>
              <a:rPr lang="en-US" sz="2800" i="1" dirty="0" smtClean="0">
                <a:latin typeface="Arial" charset="0"/>
              </a:rPr>
              <a:t>Prior solutions</a:t>
            </a:r>
          </a:p>
          <a:p>
            <a:r>
              <a:rPr lang="en-US" sz="2800" dirty="0" smtClean="0">
                <a:latin typeface="Arial" charset="0"/>
              </a:rPr>
              <a:t>Justify the problem</a:t>
            </a:r>
          </a:p>
          <a:p>
            <a:pPr lvl="1"/>
            <a:r>
              <a:rPr lang="en-US" sz="2800" i="1" dirty="0" smtClean="0">
                <a:latin typeface="Arial" charset="0"/>
              </a:rPr>
              <a:t>Is the problem worth solving?</a:t>
            </a:r>
          </a:p>
          <a:p>
            <a:r>
              <a:rPr lang="en-US" sz="2800" dirty="0" smtClean="0">
                <a:latin typeface="Arial" charset="0"/>
              </a:rPr>
              <a:t>Create design requirements (specifications)</a:t>
            </a:r>
          </a:p>
          <a:p>
            <a:pPr lvl="1"/>
            <a:r>
              <a:rPr lang="en-US" sz="2800" i="1" dirty="0" smtClean="0">
                <a:latin typeface="Arial" charset="0"/>
              </a:rPr>
              <a:t>Criteria and constraints</a:t>
            </a:r>
          </a:p>
          <a:p>
            <a:r>
              <a:rPr lang="en-US" sz="2800" i="1" dirty="0" smtClean="0">
                <a:solidFill>
                  <a:srgbClr val="C00000"/>
                </a:solidFill>
                <a:latin typeface="Arial" charset="0"/>
              </a:rPr>
              <a:t>Design Brief</a:t>
            </a:r>
            <a:endParaRPr lang="en-US" sz="2800" i="1" dirty="0">
              <a:solidFill>
                <a:srgbClr val="C00000"/>
              </a:solidFill>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813222"/>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7" name="Rectangle 6"/>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6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3" name="Content Placeholder 2"/>
          <p:cNvSpPr txBox="1">
            <a:spLocks/>
          </p:cNvSpPr>
          <p:nvPr/>
        </p:nvSpPr>
        <p:spPr>
          <a:xfrm>
            <a:off x="442732" y="1062037"/>
            <a:ext cx="52722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Design Brief</a:t>
            </a:r>
          </a:p>
          <a:p>
            <a:pPr lvl="1"/>
            <a:r>
              <a:rPr lang="en-US" sz="2800" i="1" dirty="0" smtClean="0">
                <a:latin typeface="Arial" charset="0"/>
              </a:rPr>
              <a:t>A written plan that identifies a problem to be solved, its criteria, and its constraints.</a:t>
            </a:r>
          </a:p>
          <a:p>
            <a:pPr lvl="1"/>
            <a:r>
              <a:rPr lang="en-US" sz="2800" i="1" dirty="0" smtClean="0">
                <a:latin typeface="Arial" charset="0"/>
              </a:rPr>
              <a:t>Used to encourage thinking of all aspects of a problem before attempting a solution.</a:t>
            </a:r>
            <a:endParaRPr lang="en-US" sz="2800" i="1" dirty="0">
              <a:latin typeface="Arial" charset="0"/>
            </a:endParaRPr>
          </a:p>
        </p:txBody>
      </p:sp>
      <p:sp>
        <p:nvSpPr>
          <p:cNvPr id="6" name="Rectangle 5"/>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5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815" y="1486522"/>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Identify a problem</a:t>
            </a:r>
          </a:p>
          <a:p>
            <a:r>
              <a:rPr lang="en-US" sz="2800" dirty="0" smtClean="0">
                <a:solidFill>
                  <a:schemeClr val="bg1">
                    <a:lumMod val="75000"/>
                  </a:schemeClr>
                </a:solidFill>
                <a:latin typeface="Arial" charset="0"/>
              </a:rPr>
              <a:t>Validate the problem</a:t>
            </a:r>
          </a:p>
          <a:p>
            <a:pPr lvl="1"/>
            <a:r>
              <a:rPr lang="en-US" sz="2400" i="1" dirty="0" smtClean="0">
                <a:solidFill>
                  <a:schemeClr val="bg1">
                    <a:lumMod val="75000"/>
                  </a:schemeClr>
                </a:solidFill>
                <a:latin typeface="Arial" charset="0"/>
              </a:rPr>
              <a:t>Who says it is a problem?</a:t>
            </a:r>
          </a:p>
          <a:p>
            <a:pPr lvl="1"/>
            <a:r>
              <a:rPr lang="en-US" sz="2400" i="1" dirty="0" smtClean="0">
                <a:solidFill>
                  <a:schemeClr val="bg1">
                    <a:lumMod val="75000"/>
                  </a:schemeClr>
                </a:solidFill>
                <a:latin typeface="Arial" charset="0"/>
              </a:rPr>
              <a:t>Needs </a:t>
            </a:r>
            <a:r>
              <a:rPr lang="en-US" sz="2400" i="1" dirty="0">
                <a:solidFill>
                  <a:schemeClr val="bg1">
                    <a:lumMod val="75000"/>
                  </a:schemeClr>
                </a:solidFill>
                <a:latin typeface="Arial" charset="0"/>
              </a:rPr>
              <a:t>and </a:t>
            </a:r>
            <a:r>
              <a:rPr lang="en-US" sz="2400" i="1" dirty="0" smtClean="0">
                <a:solidFill>
                  <a:schemeClr val="bg1">
                    <a:lumMod val="75000"/>
                  </a:schemeClr>
                </a:solidFill>
                <a:latin typeface="Arial" charset="0"/>
              </a:rPr>
              <a:t>wants</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Prior solutions</a:t>
            </a:r>
          </a:p>
          <a:p>
            <a:r>
              <a:rPr lang="en-US" sz="2800" dirty="0" smtClean="0">
                <a:solidFill>
                  <a:schemeClr val="bg1">
                    <a:lumMod val="75000"/>
                  </a:schemeClr>
                </a:solidFill>
                <a:latin typeface="Arial" charset="0"/>
              </a:rPr>
              <a:t>Justify the problem</a:t>
            </a:r>
          </a:p>
          <a:p>
            <a:pPr lvl="1"/>
            <a:r>
              <a:rPr lang="en-US" sz="2400" i="1" dirty="0" smtClean="0">
                <a:solidFill>
                  <a:schemeClr val="bg1">
                    <a:lumMod val="75000"/>
                  </a:schemeClr>
                </a:solidFill>
                <a:latin typeface="Arial" charset="0"/>
              </a:rPr>
              <a:t>Is the problem worth solving?</a:t>
            </a:r>
          </a:p>
          <a:p>
            <a:r>
              <a:rPr lang="en-US" sz="2800" dirty="0" smtClean="0">
                <a:solidFill>
                  <a:schemeClr val="bg1">
                    <a:lumMod val="75000"/>
                  </a:schemeClr>
                </a:solidFill>
                <a:latin typeface="Arial" charset="0"/>
              </a:rPr>
              <a:t>Create design requirements (specifications)</a:t>
            </a:r>
          </a:p>
          <a:p>
            <a:pPr lvl="1"/>
            <a:r>
              <a:rPr lang="en-US" sz="2400" i="1" dirty="0" smtClean="0">
                <a:solidFill>
                  <a:schemeClr val="bg1">
                    <a:lumMod val="75000"/>
                  </a:schemeClr>
                </a:solidFill>
                <a:latin typeface="Arial" charset="0"/>
              </a:rPr>
              <a:t>Criteria and constraints</a:t>
            </a:r>
          </a:p>
          <a:p>
            <a:r>
              <a:rPr lang="en-US" sz="2800" i="1" dirty="0" smtClean="0">
                <a:solidFill>
                  <a:schemeClr val="bg1">
                    <a:lumMod val="75000"/>
                  </a:schemeClr>
                </a:solidFill>
                <a:latin typeface="Arial" charset="0"/>
              </a:rPr>
              <a:t>Design Brief</a:t>
            </a:r>
            <a:endParaRPr lang="en-US" sz="2800" i="1" dirty="0">
              <a:solidFill>
                <a:schemeClr val="bg1">
                  <a:lumMod val="75000"/>
                </a:schemeClr>
              </a:solidFill>
              <a:latin typeface="Arial" charset="0"/>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869"/>
          <a:stretch/>
        </p:blipFill>
        <p:spPr bwMode="auto">
          <a:xfrm>
            <a:off x="5899697" y="1545796"/>
            <a:ext cx="2444278" cy="10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4" name="TextBox 3"/>
          <p:cNvSpPr txBox="1"/>
          <p:nvPr/>
        </p:nvSpPr>
        <p:spPr>
          <a:xfrm>
            <a:off x="5610381" y="2667000"/>
            <a:ext cx="3416085" cy="1938992"/>
          </a:xfrm>
          <a:prstGeom prst="rect">
            <a:avLst/>
          </a:prstGeom>
          <a:noFill/>
        </p:spPr>
        <p:txBody>
          <a:bodyPr wrap="square" rtlCol="0">
            <a:spAutoFit/>
          </a:bodyPr>
          <a:lstStyle/>
          <a:p>
            <a:r>
              <a:rPr lang="en-US" sz="2400" dirty="0" smtClean="0">
                <a:solidFill>
                  <a:srgbClr val="002060"/>
                </a:solidFill>
              </a:rPr>
              <a:t>In some cases, if the problem is not valid or justifiable, the designer must define a new problem.</a:t>
            </a:r>
            <a:endParaRPr lang="en-US" sz="2400" dirty="0">
              <a:solidFill>
                <a:srgbClr val="002060"/>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7" t="10263" r="4656" b="62782"/>
          <a:stretch/>
        </p:blipFill>
        <p:spPr bwMode="auto">
          <a:xfrm>
            <a:off x="6129652" y="1099072"/>
            <a:ext cx="2118361" cy="44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8046858" y="2170212"/>
            <a:ext cx="619284" cy="0"/>
          </a:xfrm>
          <a:prstGeom prst="straightConnector1">
            <a:avLst/>
          </a:prstGeom>
          <a:noFill/>
          <a:ln w="63500" cap="flat" cmpd="sng" algn="ctr">
            <a:solidFill>
              <a:srgbClr val="00339A"/>
            </a:solidFill>
            <a:prstDash val="solid"/>
            <a:bevel/>
            <a:tailEnd type="none" w="med" len="lg"/>
          </a:ln>
          <a:effectLst/>
        </p:spPr>
      </p:cxnSp>
      <p:cxnSp>
        <p:nvCxnSpPr>
          <p:cNvPr id="10" name="Straight Arrow Connector 9"/>
          <p:cNvCxnSpPr/>
          <p:nvPr/>
        </p:nvCxnSpPr>
        <p:spPr>
          <a:xfrm flipV="1">
            <a:off x="8666142" y="1313478"/>
            <a:ext cx="0" cy="856735"/>
          </a:xfrm>
          <a:prstGeom prst="straightConnector1">
            <a:avLst/>
          </a:prstGeom>
          <a:noFill/>
          <a:ln w="63500" cap="sq" cmpd="sng" algn="ctr">
            <a:solidFill>
              <a:srgbClr val="00339A"/>
            </a:solidFill>
            <a:prstDash val="solid"/>
            <a:bevel/>
            <a:tailEnd type="none" w="med" len="lg"/>
          </a:ln>
          <a:effectLst/>
        </p:spPr>
      </p:cxnSp>
      <p:cxnSp>
        <p:nvCxnSpPr>
          <p:cNvPr id="14" name="Straight Arrow Connector 13"/>
          <p:cNvCxnSpPr/>
          <p:nvPr/>
        </p:nvCxnSpPr>
        <p:spPr>
          <a:xfrm flipH="1">
            <a:off x="8170842" y="1313478"/>
            <a:ext cx="495300" cy="0"/>
          </a:xfrm>
          <a:prstGeom prst="straightConnector1">
            <a:avLst/>
          </a:prstGeom>
          <a:noFill/>
          <a:ln w="63500" cap="flat" cmpd="sng" algn="ctr">
            <a:solidFill>
              <a:srgbClr val="00339A"/>
            </a:solidFill>
            <a:prstDash val="solid"/>
            <a:tailEnd type="triangle" w="med" len="lg"/>
          </a:ln>
          <a:effectLst/>
        </p:spPr>
      </p:cxnSp>
      <p:pic>
        <p:nvPicPr>
          <p:cNvPr id="11"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5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071035"/>
            <a:ext cx="4891268" cy="413754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Research</a:t>
            </a:r>
          </a:p>
          <a:p>
            <a:pPr>
              <a:spcBef>
                <a:spcPts val="1200"/>
              </a:spcBef>
            </a:pPr>
            <a:r>
              <a:rPr lang="en-US" sz="2800" dirty="0">
                <a:solidFill>
                  <a:srgbClr val="0070C0"/>
                </a:solidFill>
                <a:latin typeface="Arial" charset="0"/>
              </a:rPr>
              <a:t>Brainstorm</a:t>
            </a:r>
            <a:r>
              <a:rPr lang="en-US" sz="2800" dirty="0">
                <a:latin typeface="Arial" charset="0"/>
              </a:rPr>
              <a:t> possible solutions</a:t>
            </a:r>
          </a:p>
          <a:p>
            <a:pPr>
              <a:spcBef>
                <a:spcPts val="1200"/>
              </a:spcBef>
            </a:pPr>
            <a:r>
              <a:rPr lang="en-US" sz="2800" dirty="0" smtClean="0">
                <a:latin typeface="Arial" charset="0"/>
              </a:rPr>
              <a:t>Consider additional design goals</a:t>
            </a:r>
          </a:p>
          <a:p>
            <a:pPr>
              <a:spcBef>
                <a:spcPts val="1200"/>
              </a:spcBef>
            </a:pPr>
            <a:r>
              <a:rPr lang="en-US" sz="2800" dirty="0" smtClean="0">
                <a:latin typeface="Arial" charset="0"/>
              </a:rPr>
              <a:t>Apply </a:t>
            </a:r>
            <a:r>
              <a:rPr lang="en-US" sz="2800" dirty="0">
                <a:latin typeface="Arial" charset="0"/>
              </a:rPr>
              <a:t>STEM </a:t>
            </a:r>
            <a:r>
              <a:rPr lang="en-US" sz="2800" dirty="0" smtClean="0">
                <a:latin typeface="Arial" charset="0"/>
              </a:rPr>
              <a:t>principles</a:t>
            </a:r>
          </a:p>
          <a:p>
            <a:r>
              <a:rPr lang="en-US" sz="2800" dirty="0" smtClean="0">
                <a:latin typeface="Arial" charset="0"/>
              </a:rPr>
              <a:t>Select </a:t>
            </a:r>
            <a:r>
              <a:rPr lang="en-US" sz="2800" dirty="0">
                <a:latin typeface="Arial" charset="0"/>
              </a:rPr>
              <a:t>an approach</a:t>
            </a:r>
          </a:p>
          <a:p>
            <a:r>
              <a:rPr lang="en-US" sz="2800" i="1" dirty="0">
                <a:solidFill>
                  <a:srgbClr val="C00000"/>
                </a:solidFill>
                <a:latin typeface="Arial" charset="0"/>
              </a:rPr>
              <a:t>Decision Matrix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8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707134"/>
            <a:ext cx="4891268" cy="228913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Decision Matrix</a:t>
            </a:r>
            <a:endParaRPr lang="en-US" sz="2800" i="1" dirty="0" smtClean="0">
              <a:latin typeface="Arial" charset="0"/>
            </a:endParaRPr>
          </a:p>
          <a:p>
            <a:pPr marL="742950" lvl="2" indent="-342900">
              <a:buFont typeface="Arial" pitchFamily="34" charset="0"/>
              <a:buChar char="−"/>
            </a:pPr>
            <a:r>
              <a:rPr lang="en-US" sz="2400" i="1" dirty="0" smtClean="0">
                <a:latin typeface="Arial" charset="0"/>
              </a:rPr>
              <a:t> </a:t>
            </a:r>
            <a:r>
              <a:rPr lang="en-US" sz="2400" dirty="0"/>
              <a:t>A tool used to compare design solutions against one another, using specific criteria.</a:t>
            </a:r>
            <a:endParaRPr lang="en-US" sz="2400" i="1" dirty="0">
              <a:latin typeface="Arial" charset="0"/>
            </a:endParaRPr>
          </a:p>
          <a:p>
            <a:endParaRPr lang="en-US" sz="2800" i="1" dirty="0">
              <a:solidFill>
                <a:srgbClr val="C00000"/>
              </a:solidFill>
              <a:latin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4" descr="decisionmatrix"/>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38571" y="3996267"/>
            <a:ext cx="4038600" cy="2277029"/>
          </a:xfrm>
          <a:prstGeom prst="rect">
            <a:avLst/>
          </a:prstGeom>
          <a:noFill/>
        </p:spPr>
      </p:pic>
      <p:pic>
        <p:nvPicPr>
          <p:cNvPr id="7"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9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40152" y="988021"/>
            <a:ext cx="4891268" cy="492171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Research</a:t>
            </a:r>
          </a:p>
          <a:p>
            <a:pPr>
              <a:spcBef>
                <a:spcPts val="1200"/>
              </a:spcBef>
            </a:pPr>
            <a:r>
              <a:rPr lang="en-US" sz="2800" dirty="0">
                <a:solidFill>
                  <a:schemeClr val="bg1">
                    <a:lumMod val="75000"/>
                  </a:schemeClr>
                </a:solidFill>
                <a:latin typeface="Arial" charset="0"/>
              </a:rPr>
              <a:t>Brainstorm possible solutions</a:t>
            </a:r>
          </a:p>
          <a:p>
            <a:pPr>
              <a:spcBef>
                <a:spcPts val="1200"/>
              </a:spcBef>
            </a:pPr>
            <a:r>
              <a:rPr lang="en-US" sz="2800" dirty="0" smtClean="0">
                <a:solidFill>
                  <a:schemeClr val="bg1">
                    <a:lumMod val="75000"/>
                  </a:schemeClr>
                </a:solidFill>
                <a:latin typeface="Arial" charset="0"/>
              </a:rPr>
              <a:t>Consider additional design goals</a:t>
            </a:r>
          </a:p>
          <a:p>
            <a:pPr>
              <a:spcBef>
                <a:spcPts val="1200"/>
              </a:spcBef>
            </a:pPr>
            <a:r>
              <a:rPr lang="en-US" sz="2800" dirty="0" smtClean="0">
                <a:solidFill>
                  <a:schemeClr val="bg1">
                    <a:lumMod val="75000"/>
                  </a:schemeClr>
                </a:solidFill>
                <a:latin typeface="Arial" charset="0"/>
              </a:rPr>
              <a:t>Apply </a:t>
            </a:r>
            <a:r>
              <a:rPr lang="en-US" sz="2800" dirty="0">
                <a:solidFill>
                  <a:schemeClr val="bg1">
                    <a:lumMod val="75000"/>
                  </a:schemeClr>
                </a:solidFill>
                <a:latin typeface="Arial" charset="0"/>
              </a:rPr>
              <a:t>STEM </a:t>
            </a:r>
            <a:r>
              <a:rPr lang="en-US" sz="2800" dirty="0" smtClean="0">
                <a:solidFill>
                  <a:schemeClr val="bg1">
                    <a:lumMod val="75000"/>
                  </a:schemeClr>
                </a:solidFill>
                <a:latin typeface="Arial" charset="0"/>
              </a:rPr>
              <a:t>principles</a:t>
            </a:r>
          </a:p>
          <a:p>
            <a:r>
              <a:rPr lang="en-US" sz="2800" dirty="0">
                <a:solidFill>
                  <a:schemeClr val="bg1">
                    <a:lumMod val="75000"/>
                  </a:schemeClr>
                </a:solidFill>
                <a:latin typeface="Arial" charset="0"/>
              </a:rPr>
              <a:t>Select an approach</a:t>
            </a:r>
          </a:p>
          <a:p>
            <a:r>
              <a:rPr lang="en-US" sz="2800" i="1" dirty="0">
                <a:solidFill>
                  <a:schemeClr val="bg1">
                    <a:lumMod val="75000"/>
                  </a:schemeClr>
                </a:solidFill>
                <a:latin typeface="Arial" charset="0"/>
              </a:rPr>
              <a:t>Decision Matrix </a:t>
            </a:r>
          </a:p>
          <a:p>
            <a:pPr>
              <a:spcBef>
                <a:spcPts val="1200"/>
              </a:spcBef>
            </a:pPr>
            <a:endParaRPr lang="en-US" sz="2800" dirty="0">
              <a:solidFill>
                <a:schemeClr val="bg1">
                  <a:lumMod val="75000"/>
                </a:schemeClr>
              </a:solidFill>
              <a:latin typeface="Arial"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6" name="TextBox 5"/>
          <p:cNvSpPr txBox="1"/>
          <p:nvPr/>
        </p:nvSpPr>
        <p:spPr>
          <a:xfrm>
            <a:off x="5333999" y="3863011"/>
            <a:ext cx="3531031" cy="2308324"/>
          </a:xfrm>
          <a:prstGeom prst="rect">
            <a:avLst/>
          </a:prstGeom>
          <a:noFill/>
        </p:spPr>
        <p:txBody>
          <a:bodyPr wrap="square" rtlCol="0">
            <a:spAutoFit/>
          </a:bodyPr>
          <a:lstStyle/>
          <a:p>
            <a:r>
              <a:rPr lang="en-US" sz="2400" dirty="0" smtClean="0">
                <a:solidFill>
                  <a:srgbClr val="002060"/>
                </a:solidFill>
              </a:rPr>
              <a:t>If the technology necessary to develop the solution does not exist, scientific research may be necessary to pursue a solution.</a:t>
            </a:r>
            <a:endParaRPr lang="en-US" sz="2400" dirty="0">
              <a:solidFill>
                <a:srgbClr val="002060"/>
              </a:solidFill>
            </a:endParaRPr>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cxnSp>
        <p:nvCxnSpPr>
          <p:cNvPr id="25" name="Straight Arrow Connector 24"/>
          <p:cNvCxnSpPr>
            <a:endCxn id="2053" idx="3"/>
          </p:cNvCxnSpPr>
          <p:nvPr/>
        </p:nvCxnSpPr>
        <p:spPr>
          <a:xfrm flipH="1">
            <a:off x="8873548" y="3325049"/>
            <a:ext cx="120432" cy="1"/>
          </a:xfrm>
          <a:prstGeom prst="straightConnector1">
            <a:avLst/>
          </a:prstGeom>
          <a:noFill/>
          <a:ln w="63500" cap="flat" cmpd="sng" algn="ctr">
            <a:solidFill>
              <a:srgbClr val="00339A"/>
            </a:solidFill>
            <a:prstDash val="solid"/>
            <a:tailEnd type="none" w="med" len="lg"/>
          </a:ln>
          <a:effectLst/>
        </p:spPr>
      </p:cxnSp>
      <p:cxnSp>
        <p:nvCxnSpPr>
          <p:cNvPr id="28" name="Straight Arrow Connector 27"/>
          <p:cNvCxnSpPr/>
          <p:nvPr/>
        </p:nvCxnSpPr>
        <p:spPr>
          <a:xfrm flipV="1">
            <a:off x="8984649" y="765584"/>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364997" y="366150"/>
            <a:ext cx="3364774" cy="2492425"/>
            <a:chOff x="5364997" y="366150"/>
            <a:chExt cx="3364774" cy="2492425"/>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7985818" y="2476501"/>
            <a:ext cx="998831" cy="0"/>
          </a:xfrm>
          <a:prstGeom prst="straightConnector1">
            <a:avLst/>
          </a:prstGeom>
          <a:noFill/>
          <a:ln w="63500" cap="flat" cmpd="sng" algn="ctr">
            <a:solidFill>
              <a:srgbClr val="00339A"/>
            </a:solidFill>
            <a:prstDash val="solid"/>
            <a:bevel/>
            <a:tailEnd type="triangle" w="med" len="lg"/>
          </a:ln>
          <a:effectLst/>
        </p:spPr>
      </p:cxnSp>
      <p:cxnSp>
        <p:nvCxnSpPr>
          <p:cNvPr id="33" name="Straight Arrow Connector 32"/>
          <p:cNvCxnSpPr/>
          <p:nvPr/>
        </p:nvCxnSpPr>
        <p:spPr>
          <a:xfrm flipH="1">
            <a:off x="7726907" y="761774"/>
            <a:ext cx="1286123" cy="3810"/>
          </a:xfrm>
          <a:prstGeom prst="straightConnector1">
            <a:avLst/>
          </a:prstGeom>
          <a:noFill/>
          <a:ln w="63500" cap="flat" cmpd="sng" algn="ctr">
            <a:solidFill>
              <a:srgbClr val="00339A"/>
            </a:solidFill>
            <a:prstDash val="solid"/>
            <a:tailEnd type="triangle" w="med" len="lg"/>
          </a:ln>
          <a:effectLst/>
        </p:spPr>
      </p:cxnSp>
    </p:spTree>
    <p:extLst>
      <p:ext uri="{BB962C8B-B14F-4D97-AF65-F5344CB8AC3E}">
        <p14:creationId xmlns:p14="http://schemas.microsoft.com/office/powerpoint/2010/main" val="34032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sp>
        <p:nvSpPr>
          <p:cNvPr id="3" name="Content Placeholder 2"/>
          <p:cNvSpPr txBox="1">
            <a:spLocks/>
          </p:cNvSpPr>
          <p:nvPr/>
        </p:nvSpPr>
        <p:spPr>
          <a:xfrm>
            <a:off x="349743" y="1186021"/>
            <a:ext cx="5015254"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Create detailed design solution</a:t>
            </a:r>
          </a:p>
          <a:p>
            <a:r>
              <a:rPr lang="en-US" dirty="0" smtClean="0">
                <a:latin typeface="Arial" charset="0"/>
              </a:rPr>
              <a:t>Justify </a:t>
            </a:r>
            <a:r>
              <a:rPr lang="en-US" dirty="0">
                <a:latin typeface="Arial" charset="0"/>
              </a:rPr>
              <a:t>the solution </a:t>
            </a:r>
            <a:r>
              <a:rPr lang="en-US" dirty="0" smtClean="0">
                <a:latin typeface="Arial" charset="0"/>
              </a:rPr>
              <a:t>path</a:t>
            </a:r>
          </a:p>
          <a:p>
            <a:r>
              <a:rPr lang="en-US" i="1" dirty="0" smtClean="0">
                <a:solidFill>
                  <a:srgbClr val="C00000"/>
                </a:solidFill>
                <a:latin typeface="Arial" charset="0"/>
              </a:rPr>
              <a:t>Technical </a:t>
            </a:r>
            <a:r>
              <a:rPr lang="en-US" i="1" dirty="0">
                <a:solidFill>
                  <a:srgbClr val="C00000"/>
                </a:solidFill>
                <a:latin typeface="Arial" charset="0"/>
              </a:rPr>
              <a:t>Drawings</a:t>
            </a:r>
          </a:p>
          <a:p>
            <a:pPr lvl="1"/>
            <a:endParaRPr lang="en-US" i="1" dirty="0">
              <a:solidFill>
                <a:srgbClr val="C00000"/>
              </a:solidFill>
              <a:latin typeface="Arial" charset="0"/>
            </a:endParaRPr>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0335" y="3841191"/>
            <a:ext cx="2317787"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2" name="Picture 4" descr="C:\Users\lsmith\Dropbox\2014-15 Curriculum Release\Notes\Logos\PLTW_Enginee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spTree>
    <p:extLst>
      <p:ext uri="{BB962C8B-B14F-4D97-AF65-F5344CB8AC3E}">
        <p14:creationId xmlns:p14="http://schemas.microsoft.com/office/powerpoint/2010/main" val="35868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4609" y="3850522"/>
            <a:ext cx="2323514"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397529" y="1165008"/>
            <a:ext cx="4834872" cy="32015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Technical Drawings</a:t>
            </a:r>
          </a:p>
          <a:p>
            <a:pPr lvl="1"/>
            <a:r>
              <a:rPr lang="en-US" sz="2800" dirty="0" smtClean="0">
                <a:latin typeface="Arial" charset="0"/>
              </a:rPr>
              <a:t>Drawings that provide technical information necessary to produce a product.</a:t>
            </a:r>
          </a:p>
          <a:p>
            <a:pPr lvl="2"/>
            <a:r>
              <a:rPr lang="en-US" sz="2000" dirty="0" smtClean="0">
                <a:latin typeface="Arial" charset="0"/>
              </a:rPr>
              <a:t>material, size, shape</a:t>
            </a:r>
          </a:p>
          <a:p>
            <a:pPr lvl="2"/>
            <a:r>
              <a:rPr lang="en-US" sz="2000" dirty="0">
                <a:latin typeface="Arial" charset="0"/>
              </a:rPr>
              <a:t>a</a:t>
            </a:r>
            <a:r>
              <a:rPr lang="en-US" sz="2000" dirty="0" smtClean="0">
                <a:latin typeface="Arial" charset="0"/>
              </a:rPr>
              <a:t>ssembly, if necessary</a:t>
            </a:r>
          </a:p>
          <a:p>
            <a:pPr lvl="1"/>
            <a:endParaRPr lang="en-US" sz="2800" i="1" dirty="0" smtClean="0">
              <a:solidFill>
                <a:srgbClr val="C00000"/>
              </a:solidFill>
              <a:latin typeface="Arial" charset="0"/>
            </a:endParaRPr>
          </a:p>
          <a:p>
            <a:pPr lvl="1"/>
            <a:endParaRPr lang="en-US" i="1" dirty="0">
              <a:solidFill>
                <a:srgbClr val="C00000"/>
              </a:solidFill>
              <a:latin typeface="Arial" charset="0"/>
            </a:endParaRPr>
          </a:p>
        </p:txBody>
      </p:sp>
      <p:pic>
        <p:nvPicPr>
          <p:cNvPr id="23"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24"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spTree>
    <p:extLst>
      <p:ext uri="{BB962C8B-B14F-4D97-AF65-F5344CB8AC3E}">
        <p14:creationId xmlns:p14="http://schemas.microsoft.com/office/powerpoint/2010/main" val="4770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980" y="774915"/>
            <a:ext cx="0" cy="2487182"/>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42731" y="1062037"/>
            <a:ext cx="4967469"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Create </a:t>
            </a:r>
            <a:r>
              <a:rPr lang="en-US" sz="2800" dirty="0" smtClean="0">
                <a:solidFill>
                  <a:schemeClr val="bg1">
                    <a:lumMod val="75000"/>
                  </a:schemeClr>
                </a:solidFill>
                <a:latin typeface="Arial" charset="0"/>
              </a:rPr>
              <a:t>detailed design solution</a:t>
            </a:r>
          </a:p>
          <a:p>
            <a:pPr lvl="1"/>
            <a:r>
              <a:rPr lang="en-US" sz="2800" i="1" dirty="0" smtClean="0">
                <a:solidFill>
                  <a:schemeClr val="bg1">
                    <a:lumMod val="75000"/>
                  </a:schemeClr>
                </a:solidFill>
                <a:latin typeface="Arial" charset="0"/>
              </a:rPr>
              <a:t>Technical Drawings</a:t>
            </a:r>
          </a:p>
          <a:p>
            <a:r>
              <a:rPr lang="en-US" sz="2800" dirty="0">
                <a:solidFill>
                  <a:schemeClr val="bg1">
                    <a:lumMod val="75000"/>
                  </a:schemeClr>
                </a:solidFill>
                <a:latin typeface="Arial" charset="0"/>
              </a:rPr>
              <a:t>Justify the solution path</a:t>
            </a:r>
          </a:p>
          <a:p>
            <a:pPr lvl="1"/>
            <a:endParaRPr lang="en-US" sz="2800" i="1" dirty="0">
              <a:solidFill>
                <a:srgbClr val="C00000"/>
              </a:solidFill>
              <a:latin typeface="Arial" charset="0"/>
            </a:endParaRPr>
          </a:p>
        </p:txBody>
      </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623" y="4340577"/>
            <a:ext cx="1960222" cy="80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a:off x="7490708" y="4810610"/>
            <a:ext cx="1550422" cy="1"/>
          </a:xfrm>
          <a:prstGeom prst="straightConnector1">
            <a:avLst/>
          </a:prstGeom>
          <a:noFill/>
          <a:ln w="63500" cap="flat" cmpd="sng" algn="ctr">
            <a:solidFill>
              <a:srgbClr val="00339A"/>
            </a:solidFill>
            <a:prstDash val="solid"/>
            <a:tailEnd type="none" w="med" len="lg"/>
          </a:ln>
          <a:effectLst/>
        </p:spPr>
      </p:cxnSp>
      <p:sp>
        <p:nvSpPr>
          <p:cNvPr id="24" name="TextBox 23"/>
          <p:cNvSpPr txBox="1"/>
          <p:nvPr/>
        </p:nvSpPr>
        <p:spPr>
          <a:xfrm>
            <a:off x="762858" y="4491346"/>
            <a:ext cx="3815298" cy="1938992"/>
          </a:xfrm>
          <a:prstGeom prst="rect">
            <a:avLst/>
          </a:prstGeom>
          <a:noFill/>
        </p:spPr>
        <p:txBody>
          <a:bodyPr wrap="square" rtlCol="0">
            <a:spAutoFit/>
          </a:bodyPr>
          <a:lstStyle/>
          <a:p>
            <a:r>
              <a:rPr lang="en-US" sz="2400" dirty="0" smtClean="0">
                <a:solidFill>
                  <a:srgbClr val="002060"/>
                </a:solidFill>
              </a:rPr>
              <a:t>If a solution is found to be invalid or cannot be justified, the designer must return to a previous step in the design process.</a:t>
            </a:r>
            <a:endParaRPr lang="en-US" sz="2400" dirty="0">
              <a:solidFill>
                <a:srgbClr val="002060"/>
              </a:solidFill>
            </a:endParaRPr>
          </a:p>
        </p:txBody>
      </p:sp>
      <p:cxnSp>
        <p:nvCxnSpPr>
          <p:cNvPr id="25" name="Straight Arrow Connector 24"/>
          <p:cNvCxnSpPr/>
          <p:nvPr/>
        </p:nvCxnSpPr>
        <p:spPr>
          <a:xfrm flipH="1" flipV="1">
            <a:off x="8993980" y="3333622"/>
            <a:ext cx="19050" cy="1476989"/>
          </a:xfrm>
          <a:prstGeom prst="straightConnector1">
            <a:avLst/>
          </a:prstGeom>
          <a:noFill/>
          <a:ln w="63500" cap="flat" cmpd="sng" algn="ctr">
            <a:solidFill>
              <a:srgbClr val="00339A"/>
            </a:solidFill>
            <a:prstDash val="solid"/>
            <a:tailEnd type="none" w="med" len="lg"/>
          </a:ln>
          <a:effectLst/>
        </p:spPr>
      </p:cxnSp>
      <p:cxnSp>
        <p:nvCxnSpPr>
          <p:cNvPr id="29" name="Straight Arrow Connector 28"/>
          <p:cNvCxnSpPr/>
          <p:nvPr/>
        </p:nvCxnSpPr>
        <p:spPr>
          <a:xfrm flipH="1">
            <a:off x="8489899" y="757964"/>
            <a:ext cx="551232" cy="16951"/>
          </a:xfrm>
          <a:prstGeom prst="straightConnector1">
            <a:avLst/>
          </a:prstGeom>
          <a:noFill/>
          <a:ln w="50800" cap="flat" cmpd="sng" algn="ctr">
            <a:solidFill>
              <a:schemeClr val="tx1"/>
            </a:solidFill>
            <a:prstDash val="solid"/>
            <a:tailEnd type="none" w="med" len="lg"/>
          </a:ln>
          <a:effectLst/>
        </p:spPr>
      </p:cxn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30" name="Picture 4" descr="C:\Users\lsmith\Dropbox\2014-15 Curriculum Release\Notes\Logos\PLTW_Engineer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31"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7985818" y="2495872"/>
            <a:ext cx="1008162" cy="0"/>
          </a:xfrm>
          <a:prstGeom prst="straightConnector1">
            <a:avLst/>
          </a:prstGeom>
          <a:noFill/>
          <a:ln w="63500" cap="flat" cmpd="sng" algn="ctr">
            <a:solidFill>
              <a:srgbClr val="00339A"/>
            </a:solidFill>
            <a:prstDash val="solid"/>
            <a:bevel/>
            <a:tailEnd type="triangle" w="med" len="lg"/>
          </a:ln>
          <a:effectLst/>
        </p:spPr>
      </p:cxnSp>
      <p:cxnSp>
        <p:nvCxnSpPr>
          <p:cNvPr id="28" name="Straight Arrow Connector 27"/>
          <p:cNvCxnSpPr/>
          <p:nvPr/>
        </p:nvCxnSpPr>
        <p:spPr>
          <a:xfrm flipH="1">
            <a:off x="7766805" y="754154"/>
            <a:ext cx="1286123" cy="3810"/>
          </a:xfrm>
          <a:prstGeom prst="straightConnector1">
            <a:avLst/>
          </a:prstGeom>
          <a:noFill/>
          <a:ln w="63500" cap="flat" cmpd="sng" algn="ctr">
            <a:solidFill>
              <a:srgbClr val="00339A"/>
            </a:solidFill>
            <a:prstDash val="solid"/>
            <a:tailEnd type="triangle" w="med" len="lg"/>
          </a:ln>
          <a:effectLst/>
        </p:spPr>
      </p:cxnSp>
    </p:spTree>
    <p:extLst>
      <p:ext uri="{BB962C8B-B14F-4D97-AF65-F5344CB8AC3E}">
        <p14:creationId xmlns:p14="http://schemas.microsoft.com/office/powerpoint/2010/main" val="1329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indent="-571500"/>
            <a:r>
              <a:rPr lang="en-US" sz="3600" dirty="0" smtClean="0"/>
              <a:t>What Is </a:t>
            </a:r>
            <a:r>
              <a:rPr lang="en-US" sz="3600" dirty="0"/>
              <a:t>Design</a:t>
            </a:r>
            <a:r>
              <a:rPr lang="en-US" sz="3600" dirty="0" smtClean="0"/>
              <a:t>?</a:t>
            </a:r>
          </a:p>
          <a:p>
            <a:pPr marL="914400" indent="-571500"/>
            <a:r>
              <a:rPr lang="en-US" sz="3600" dirty="0"/>
              <a:t>What </a:t>
            </a:r>
            <a:r>
              <a:rPr lang="en-US" sz="3600" dirty="0" smtClean="0"/>
              <a:t>Is </a:t>
            </a:r>
            <a:r>
              <a:rPr lang="en-US" sz="3600" dirty="0"/>
              <a:t>a Design Process?</a:t>
            </a:r>
          </a:p>
          <a:p>
            <a:pPr marL="914400" indent="-571500"/>
            <a:r>
              <a:rPr lang="en-US" sz="3600" dirty="0"/>
              <a:t>Design Process Examples</a:t>
            </a:r>
          </a:p>
          <a:p>
            <a:pPr marL="914400" indent="-571500"/>
            <a:r>
              <a:rPr lang="en-US" sz="3600" dirty="0"/>
              <a:t>Design Process </a:t>
            </a:r>
            <a:r>
              <a:rPr lang="en-US" sz="3600" dirty="0" smtClean="0"/>
              <a:t>Used </a:t>
            </a:r>
            <a:r>
              <a:rPr lang="en-US" sz="3600" dirty="0"/>
              <a:t>in IED</a:t>
            </a:r>
          </a:p>
          <a:p>
            <a:pPr marL="914400" indent="-571500"/>
            <a:endParaRPr lang="en-US" sz="4000" dirty="0"/>
          </a:p>
        </p:txBody>
      </p:sp>
      <p:sp>
        <p:nvSpPr>
          <p:cNvPr id="5" name="Title 1"/>
          <p:cNvSpPr>
            <a:spLocks noGrp="1"/>
          </p:cNvSpPr>
          <p:nvPr>
            <p:ph type="title"/>
          </p:nvPr>
        </p:nvSpPr>
        <p:spPr>
          <a:xfrm>
            <a:off x="457200" y="228600"/>
            <a:ext cx="8229600" cy="715962"/>
          </a:xfrm>
        </p:spPr>
        <p:txBody>
          <a:bodyPr>
            <a:normAutofit/>
          </a:bodyPr>
          <a:lstStyle/>
          <a:p>
            <a:r>
              <a:rPr lang="en-US" sz="4000" dirty="0" smtClean="0">
                <a:solidFill>
                  <a:srgbClr val="00386B"/>
                </a:solidFill>
              </a:rPr>
              <a:t>The Design Process</a:t>
            </a:r>
            <a:endParaRPr lang="en-US" sz="4000" dirty="0">
              <a:solidFill>
                <a:srgbClr val="00386B"/>
              </a:solidFill>
            </a:endParaRPr>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7557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70504"/>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Construct a testable prototype</a:t>
            </a:r>
          </a:p>
          <a:p>
            <a:r>
              <a:rPr lang="en-US" sz="2800" dirty="0" smtClean="0">
                <a:latin typeface="Arial" charset="0"/>
              </a:rPr>
              <a:t>Plan prototype testing</a:t>
            </a:r>
          </a:p>
          <a:p>
            <a:pPr lvl="1"/>
            <a:r>
              <a:rPr lang="en-US" sz="2400" i="1" dirty="0" smtClean="0">
                <a:latin typeface="Arial" charset="0"/>
              </a:rPr>
              <a:t>Performance</a:t>
            </a:r>
          </a:p>
          <a:p>
            <a:pPr lvl="1"/>
            <a:r>
              <a:rPr lang="en-US" sz="2400" i="1" dirty="0" smtClean="0">
                <a:latin typeface="Arial" charset="0"/>
              </a:rPr>
              <a:t>Usability</a:t>
            </a:r>
          </a:p>
          <a:p>
            <a:pPr lvl="1"/>
            <a:r>
              <a:rPr lang="en-US" sz="2400" i="1" dirty="0" smtClean="0">
                <a:latin typeface="Arial" charset="0"/>
              </a:rPr>
              <a:t>Durability</a:t>
            </a:r>
          </a:p>
          <a:p>
            <a:r>
              <a:rPr lang="en-US" sz="2800" dirty="0" smtClean="0">
                <a:latin typeface="Arial" charset="0"/>
              </a:rPr>
              <a:t>Test prototype </a:t>
            </a:r>
          </a:p>
          <a:p>
            <a:pPr lvl="1"/>
            <a:r>
              <a:rPr lang="en-US" sz="2400" dirty="0" smtClean="0">
                <a:latin typeface="Arial" charset="0"/>
              </a:rPr>
              <a:t>collect test data</a:t>
            </a:r>
          </a:p>
          <a:p>
            <a:pPr lvl="1"/>
            <a:r>
              <a:rPr lang="en-US" sz="2400" dirty="0">
                <a:latin typeface="Arial" charset="0"/>
              </a:rPr>
              <a:t>a</a:t>
            </a:r>
            <a:r>
              <a:rPr lang="en-US" sz="2400" dirty="0" smtClean="0">
                <a:latin typeface="Arial" charset="0"/>
              </a:rPr>
              <a:t>nalyze test data</a:t>
            </a:r>
          </a:p>
          <a:p>
            <a:r>
              <a:rPr lang="en-US" sz="2800" i="1" dirty="0" smtClean="0">
                <a:solidFill>
                  <a:srgbClr val="C00000"/>
                </a:solidFill>
                <a:latin typeface="Arial" charset="0"/>
              </a:rPr>
              <a:t>Test Report</a:t>
            </a:r>
          </a:p>
          <a:p>
            <a:pPr lvl="1"/>
            <a:endParaRPr lang="en-US" i="1" dirty="0">
              <a:solidFill>
                <a:srgbClr val="C00000"/>
              </a:solidFill>
              <a:latin typeface="Arial" charset="0"/>
            </a:endParaRPr>
          </a:p>
        </p:txBody>
      </p:sp>
      <p:sp>
        <p:nvSpPr>
          <p:cNvPr id="2" name="Title 1"/>
          <p:cNvSpPr>
            <a:spLocks noGrp="1"/>
          </p:cNvSpPr>
          <p:nvPr>
            <p:ph type="title"/>
          </p:nvPr>
        </p:nvSpPr>
        <p:spPr>
          <a:xfrm>
            <a:off x="440802" y="421536"/>
            <a:ext cx="4637035" cy="715962"/>
          </a:xfrm>
        </p:spPr>
        <p:txBody>
          <a:bodyPr/>
          <a:lstStyle/>
          <a:p>
            <a:pPr algn="ctr"/>
            <a:r>
              <a:rPr lang="en-US" sz="4000" dirty="0" smtClean="0"/>
              <a:t>Construct and Test a Prototype</a:t>
            </a:r>
            <a:endParaRPr lang="en-US" sz="4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45526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5156481"/>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1086" y="5255863"/>
            <a:ext cx="1927950"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18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70926"/>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Construct a testable prototype</a:t>
            </a:r>
          </a:p>
          <a:p>
            <a:r>
              <a:rPr lang="en-US" sz="2800" dirty="0" smtClean="0">
                <a:solidFill>
                  <a:schemeClr val="bg1">
                    <a:lumMod val="75000"/>
                  </a:schemeClr>
                </a:solidFill>
                <a:latin typeface="Arial" charset="0"/>
              </a:rPr>
              <a:t>Plan prototype testing</a:t>
            </a:r>
          </a:p>
          <a:p>
            <a:pPr lvl="1"/>
            <a:r>
              <a:rPr lang="en-US" sz="2400" i="1" dirty="0" smtClean="0">
                <a:solidFill>
                  <a:schemeClr val="bg1">
                    <a:lumMod val="75000"/>
                  </a:schemeClr>
                </a:solidFill>
                <a:latin typeface="Arial" charset="0"/>
              </a:rPr>
              <a:t>Performance</a:t>
            </a:r>
          </a:p>
          <a:p>
            <a:pPr lvl="1"/>
            <a:r>
              <a:rPr lang="en-US" sz="2400" i="1" dirty="0" smtClean="0">
                <a:solidFill>
                  <a:schemeClr val="bg1">
                    <a:lumMod val="75000"/>
                  </a:schemeClr>
                </a:solidFill>
                <a:latin typeface="Arial" charset="0"/>
              </a:rPr>
              <a:t>Usability</a:t>
            </a:r>
          </a:p>
          <a:p>
            <a:pPr lvl="1"/>
            <a:r>
              <a:rPr lang="en-US" sz="2400" i="1" dirty="0" smtClean="0">
                <a:solidFill>
                  <a:schemeClr val="bg1">
                    <a:lumMod val="75000"/>
                  </a:schemeClr>
                </a:solidFill>
                <a:latin typeface="Arial" charset="0"/>
              </a:rPr>
              <a:t>Durability</a:t>
            </a:r>
          </a:p>
          <a:p>
            <a:r>
              <a:rPr lang="en-US" sz="2800" dirty="0" smtClean="0">
                <a:solidFill>
                  <a:schemeClr val="bg1">
                    <a:lumMod val="75000"/>
                  </a:schemeClr>
                </a:solidFill>
                <a:latin typeface="Arial" charset="0"/>
              </a:rPr>
              <a:t>Test prototype </a:t>
            </a:r>
          </a:p>
          <a:p>
            <a:pPr lvl="1"/>
            <a:r>
              <a:rPr lang="en-US" sz="2400" dirty="0" smtClean="0">
                <a:solidFill>
                  <a:schemeClr val="bg1">
                    <a:lumMod val="75000"/>
                  </a:schemeClr>
                </a:solidFill>
                <a:latin typeface="Arial" charset="0"/>
              </a:rPr>
              <a:t>collect test data</a:t>
            </a:r>
          </a:p>
          <a:p>
            <a:pPr lvl="1"/>
            <a:r>
              <a:rPr lang="en-US" sz="2400" dirty="0">
                <a:solidFill>
                  <a:schemeClr val="bg1">
                    <a:lumMod val="75000"/>
                  </a:schemeClr>
                </a:solidFill>
                <a:latin typeface="Arial" charset="0"/>
              </a:rPr>
              <a:t>a</a:t>
            </a:r>
            <a:r>
              <a:rPr lang="en-US" sz="2400" dirty="0" smtClean="0">
                <a:solidFill>
                  <a:schemeClr val="bg1">
                    <a:lumMod val="75000"/>
                  </a:schemeClr>
                </a:solidFill>
                <a:latin typeface="Arial" charset="0"/>
              </a:rPr>
              <a:t>nalyze test data</a:t>
            </a:r>
          </a:p>
          <a:p>
            <a:r>
              <a:rPr lang="en-US" sz="2800" i="1" dirty="0" smtClean="0">
                <a:solidFill>
                  <a:schemeClr val="bg1">
                    <a:lumMod val="75000"/>
                  </a:schemeClr>
                </a:solidFill>
                <a:latin typeface="Arial" charset="0"/>
              </a:rPr>
              <a:t>Test Report</a:t>
            </a:r>
          </a:p>
          <a:p>
            <a:pPr lvl="1"/>
            <a:endParaRPr lang="en-US" i="1" dirty="0">
              <a:solidFill>
                <a:schemeClr val="bg1">
                  <a:lumMod val="75000"/>
                </a:schemeClr>
              </a:solidFill>
              <a:latin typeface="Arial" charset="0"/>
            </a:endParaRPr>
          </a:p>
        </p:txBody>
      </p:sp>
      <p:sp>
        <p:nvSpPr>
          <p:cNvPr id="8" name="TextBox 7"/>
          <p:cNvSpPr txBox="1"/>
          <p:nvPr/>
        </p:nvSpPr>
        <p:spPr>
          <a:xfrm>
            <a:off x="977961" y="3747023"/>
            <a:ext cx="3640533" cy="2677656"/>
          </a:xfrm>
          <a:prstGeom prst="rect">
            <a:avLst/>
          </a:prstGeom>
          <a:solidFill>
            <a:schemeClr val="bg1"/>
          </a:solidFill>
        </p:spPr>
        <p:txBody>
          <a:bodyPr wrap="square" rtlCol="0">
            <a:spAutoFit/>
          </a:bodyPr>
          <a:lstStyle/>
          <a:p>
            <a:r>
              <a:rPr lang="en-US" sz="2400" dirty="0" smtClean="0">
                <a:solidFill>
                  <a:srgbClr val="002060"/>
                </a:solidFill>
              </a:rPr>
              <a:t>If a testable prototype cannot be built or test data analysis indicates a flawed design, the designer must return to a previous step of the design process.</a:t>
            </a:r>
            <a:endParaRPr lang="en-US" sz="2400" dirty="0">
              <a:solidFill>
                <a:srgbClr val="00206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17947"/>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4699287"/>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6343" y="4798669"/>
            <a:ext cx="1916848"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283746" y="335286"/>
            <a:ext cx="1654514"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9226" y="5804235"/>
            <a:ext cx="1895229" cy="0"/>
          </a:xfrm>
          <a:prstGeom prst="straightConnector1">
            <a:avLst/>
          </a:prstGeom>
          <a:noFill/>
          <a:ln w="63500" cap="flat" cmpd="sng" algn="ctr">
            <a:solidFill>
              <a:srgbClr val="00339A"/>
            </a:solidFill>
            <a:prstDash val="solid"/>
            <a:tailEnd type="none" w="med" len="lg"/>
          </a:ln>
          <a:effectLst/>
        </p:spPr>
      </p:cxnSp>
      <p:cxnSp>
        <p:nvCxnSpPr>
          <p:cNvPr id="15" name="Straight Arrow Connector 14"/>
          <p:cNvCxnSpPr/>
          <p:nvPr/>
        </p:nvCxnSpPr>
        <p:spPr>
          <a:xfrm flipH="1" flipV="1">
            <a:off x="8938261" y="335287"/>
            <a:ext cx="46194" cy="5468948"/>
          </a:xfrm>
          <a:prstGeom prst="straightConnector1">
            <a:avLst/>
          </a:prstGeom>
          <a:noFill/>
          <a:ln w="63500" cap="flat" cmpd="sng" algn="ctr">
            <a:solidFill>
              <a:srgbClr val="00339A"/>
            </a:solidFill>
            <a:prstDash val="solid"/>
            <a:tailEnd type="none" w="med" len="lg"/>
          </a:ln>
          <a:effectLst/>
        </p:spPr>
      </p:cxnSp>
      <p:cxnSp>
        <p:nvCxnSpPr>
          <p:cNvPr id="16" name="Straight Arrow Connector 15"/>
          <p:cNvCxnSpPr/>
          <p:nvPr/>
        </p:nvCxnSpPr>
        <p:spPr>
          <a:xfrm flipH="1">
            <a:off x="7423684" y="2007682"/>
            <a:ext cx="1560771" cy="0"/>
          </a:xfrm>
          <a:prstGeom prst="straightConnector1">
            <a:avLst/>
          </a:prstGeom>
          <a:noFill/>
          <a:ln w="63500" cap="flat" cmpd="sng" algn="ctr">
            <a:solidFill>
              <a:srgbClr val="00339A"/>
            </a:solidFill>
            <a:prstDash val="solid"/>
            <a:bevel/>
            <a:tailEnd type="triangle" w="med" len="lg"/>
          </a:ln>
          <a:effectLst/>
        </p:spPr>
      </p:cxnSp>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15"/>
          <a:stretch/>
        </p:blipFill>
        <p:spPr bwMode="auto">
          <a:xfrm>
            <a:off x="5360679" y="5335605"/>
            <a:ext cx="1728547" cy="8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bwMode="auto">
          <a:xfrm>
            <a:off x="440802" y="361902"/>
            <a:ext cx="4637035"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4000" dirty="0" smtClean="0"/>
              <a:t>Construct and Test a Prototype</a:t>
            </a:r>
            <a:endParaRPr lang="en-US" sz="4000" dirty="0"/>
          </a:p>
        </p:txBody>
      </p:sp>
      <p:pic>
        <p:nvPicPr>
          <p:cNvPr id="22"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8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72"/>
            <a:ext cx="8229600" cy="715962"/>
          </a:xfrm>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121671"/>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Evaluate solution effectiveness</a:t>
            </a:r>
          </a:p>
          <a:p>
            <a:r>
              <a:rPr lang="en-US" sz="2800" dirty="0" smtClean="0">
                <a:latin typeface="Arial" charset="0"/>
              </a:rPr>
              <a:t>Reflect on design </a:t>
            </a:r>
          </a:p>
          <a:p>
            <a:pPr lvl="1"/>
            <a:r>
              <a:rPr lang="en-US" sz="2400" i="1" dirty="0">
                <a:latin typeface="Arial" charset="0"/>
              </a:rPr>
              <a:t>R</a:t>
            </a:r>
            <a:r>
              <a:rPr lang="en-US" sz="2400" i="1" dirty="0" smtClean="0">
                <a:latin typeface="Arial" charset="0"/>
              </a:rPr>
              <a:t>ecommend improvements</a:t>
            </a:r>
          </a:p>
          <a:p>
            <a:r>
              <a:rPr lang="en-US" sz="2800" dirty="0" smtClean="0">
                <a:latin typeface="Arial" charset="0"/>
              </a:rPr>
              <a:t>Optimize/Redesign the solution</a:t>
            </a:r>
          </a:p>
          <a:p>
            <a:pPr lvl="1"/>
            <a:r>
              <a:rPr lang="en-US" sz="2400" i="1" dirty="0" smtClean="0">
                <a:latin typeface="Arial" charset="0"/>
              </a:rPr>
              <a:t>[Return </a:t>
            </a:r>
            <a:r>
              <a:rPr lang="en-US" sz="2400" i="1" dirty="0">
                <a:latin typeface="Arial" charset="0"/>
              </a:rPr>
              <a:t>to prior design process steps, if </a:t>
            </a:r>
            <a:r>
              <a:rPr lang="en-US" sz="2400" i="1" dirty="0" smtClean="0">
                <a:latin typeface="Arial" charset="0"/>
              </a:rPr>
              <a:t>necessary]</a:t>
            </a:r>
            <a:endParaRPr lang="en-US" sz="2400" i="1" dirty="0">
              <a:latin typeface="Arial" charset="0"/>
            </a:endParaRPr>
          </a:p>
          <a:p>
            <a:pPr lvl="1"/>
            <a:r>
              <a:rPr lang="en-US" sz="2400" i="1" dirty="0" smtClean="0">
                <a:latin typeface="Arial" charset="0"/>
              </a:rPr>
              <a:t>Revise design documents</a:t>
            </a:r>
          </a:p>
          <a:p>
            <a:r>
              <a:rPr lang="en-US" sz="2800" i="1" dirty="0" smtClean="0">
                <a:solidFill>
                  <a:srgbClr val="C00000"/>
                </a:solidFill>
                <a:latin typeface="Arial" charset="0"/>
              </a:rPr>
              <a:t>Project Recommendations</a:t>
            </a:r>
            <a:endParaRPr lang="en-US" sz="2800" i="1" dirty="0">
              <a:solidFill>
                <a:srgbClr val="C00000"/>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5161573"/>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73479"/>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99596" y="5298846"/>
            <a:ext cx="1927950" cy="45592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6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28"/>
            <a:ext cx="8229600" cy="715962"/>
          </a:xfrm>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16142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Evaluate solution effectiveness</a:t>
            </a:r>
          </a:p>
          <a:p>
            <a:r>
              <a:rPr lang="en-US" sz="2800" dirty="0" smtClean="0">
                <a:solidFill>
                  <a:schemeClr val="bg1">
                    <a:lumMod val="75000"/>
                  </a:schemeClr>
                </a:solidFill>
                <a:latin typeface="Arial" charset="0"/>
              </a:rPr>
              <a:t>Reflect on design </a:t>
            </a:r>
          </a:p>
          <a:p>
            <a:pPr lvl="1"/>
            <a:r>
              <a:rPr lang="en-US" sz="2400" i="1" dirty="0">
                <a:solidFill>
                  <a:schemeClr val="bg1">
                    <a:lumMod val="75000"/>
                  </a:schemeClr>
                </a:solidFill>
                <a:latin typeface="Arial" charset="0"/>
              </a:rPr>
              <a:t>R</a:t>
            </a:r>
            <a:r>
              <a:rPr lang="en-US" sz="2400" i="1" dirty="0" smtClean="0">
                <a:solidFill>
                  <a:schemeClr val="bg1">
                    <a:lumMod val="75000"/>
                  </a:schemeClr>
                </a:solidFill>
                <a:latin typeface="Arial" charset="0"/>
              </a:rPr>
              <a:t>ecommend improvements</a:t>
            </a:r>
          </a:p>
          <a:p>
            <a:r>
              <a:rPr lang="en-US" sz="2800" dirty="0" smtClean="0">
                <a:solidFill>
                  <a:schemeClr val="bg1">
                    <a:lumMod val="75000"/>
                  </a:schemeClr>
                </a:solidFill>
                <a:latin typeface="Arial" charset="0"/>
              </a:rPr>
              <a:t>Optimize/Redesign the solution</a:t>
            </a:r>
          </a:p>
          <a:p>
            <a:pPr lvl="1"/>
            <a:r>
              <a:rPr lang="en-US" sz="2400" i="1" dirty="0" smtClean="0">
                <a:solidFill>
                  <a:schemeClr val="bg1">
                    <a:lumMod val="75000"/>
                  </a:schemeClr>
                </a:solidFill>
                <a:latin typeface="Arial" charset="0"/>
              </a:rPr>
              <a:t>[Return </a:t>
            </a:r>
            <a:r>
              <a:rPr lang="en-US" sz="2400" i="1" dirty="0">
                <a:solidFill>
                  <a:schemeClr val="bg1">
                    <a:lumMod val="75000"/>
                  </a:schemeClr>
                </a:solidFill>
                <a:latin typeface="Arial" charset="0"/>
              </a:rPr>
              <a:t>to prior design process steps, if </a:t>
            </a:r>
            <a:r>
              <a:rPr lang="en-US" sz="2400" i="1" dirty="0" smtClean="0">
                <a:solidFill>
                  <a:schemeClr val="bg1">
                    <a:lumMod val="75000"/>
                  </a:schemeClr>
                </a:solidFill>
                <a:latin typeface="Arial" charset="0"/>
              </a:rPr>
              <a:t>necessary]</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Revise design documents</a:t>
            </a:r>
          </a:p>
          <a:p>
            <a:r>
              <a:rPr lang="en-US" sz="2800" i="1" dirty="0" smtClean="0">
                <a:solidFill>
                  <a:schemeClr val="bg1">
                    <a:lumMod val="75000"/>
                  </a:schemeClr>
                </a:solidFill>
                <a:latin typeface="Arial" charset="0"/>
              </a:rPr>
              <a:t>Project Recommendations</a:t>
            </a:r>
            <a:endParaRPr lang="en-US" sz="2800" i="1" dirty="0">
              <a:solidFill>
                <a:schemeClr val="bg1">
                  <a:lumMod val="75000"/>
                </a:schemeClr>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5102621"/>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2921" y="5234044"/>
            <a:ext cx="1937746" cy="45346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14527"/>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30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20" y="6021179"/>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90" y="1040538"/>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79"/>
          <a:stretch/>
        </p:blipFill>
        <p:spPr bwMode="auto">
          <a:xfrm>
            <a:off x="2231918" y="5986432"/>
            <a:ext cx="2030275" cy="67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28088" y="2671867"/>
            <a:ext cx="3531031" cy="2308324"/>
          </a:xfrm>
          <a:prstGeom prst="rect">
            <a:avLst/>
          </a:prstGeom>
          <a:noFill/>
        </p:spPr>
        <p:txBody>
          <a:bodyPr wrap="square" rtlCol="0">
            <a:spAutoFit/>
          </a:bodyPr>
          <a:lstStyle/>
          <a:p>
            <a:r>
              <a:rPr lang="en-US" sz="2400" dirty="0" smtClean="0">
                <a:solidFill>
                  <a:srgbClr val="002060"/>
                </a:solidFill>
              </a:rPr>
              <a:t>Does the solution solve the problem?  </a:t>
            </a:r>
          </a:p>
          <a:p>
            <a:endParaRPr lang="en-US" sz="2400" dirty="0" smtClean="0">
              <a:solidFill>
                <a:srgbClr val="002060"/>
              </a:solidFill>
            </a:endParaRPr>
          </a:p>
          <a:p>
            <a:r>
              <a:rPr lang="en-US" sz="2400" dirty="0" smtClean="0">
                <a:solidFill>
                  <a:srgbClr val="002060"/>
                </a:solidFill>
              </a:rPr>
              <a:t>If not, </a:t>
            </a:r>
            <a:r>
              <a:rPr lang="en-US" sz="2400" dirty="0">
                <a:solidFill>
                  <a:srgbClr val="002060"/>
                </a:solidFill>
              </a:rPr>
              <a:t>the designer must return to a previous step of the design process</a:t>
            </a:r>
            <a:r>
              <a:rPr lang="en-US" sz="2400" dirty="0" smtClean="0">
                <a:solidFill>
                  <a:srgbClr val="002060"/>
                </a:solidFill>
              </a:rPr>
              <a:t>.</a:t>
            </a:r>
            <a:endParaRPr lang="en-US" sz="2400" dirty="0">
              <a:solidFill>
                <a:srgbClr val="002060"/>
              </a:solidFill>
            </a:endParaRPr>
          </a:p>
        </p:txBody>
      </p:sp>
      <p:cxnSp>
        <p:nvCxnSpPr>
          <p:cNvPr id="9" name="Straight Arrow Connector 8"/>
          <p:cNvCxnSpPr/>
          <p:nvPr/>
        </p:nvCxnSpPr>
        <p:spPr>
          <a:xfrm flipH="1" flipV="1">
            <a:off x="3334951" y="1295788"/>
            <a:ext cx="30955" cy="4779338"/>
          </a:xfrm>
          <a:prstGeom prst="straightConnector1">
            <a:avLst/>
          </a:prstGeom>
          <a:noFill/>
          <a:ln w="63500" cap="flat" cmpd="sng" algn="ctr">
            <a:solidFill>
              <a:srgbClr val="00339A"/>
            </a:solidFill>
            <a:prstDash val="solid"/>
            <a:tailEnd type="none" w="med" len="lg"/>
          </a:ln>
          <a:effectLst/>
        </p:spPr>
      </p:cxnSp>
      <p:cxnSp>
        <p:nvCxnSpPr>
          <p:cNvPr id="10" name="Straight Arrow Connector 9"/>
          <p:cNvCxnSpPr/>
          <p:nvPr/>
        </p:nvCxnSpPr>
        <p:spPr>
          <a:xfrm flipH="1">
            <a:off x="2142155" y="2633268"/>
            <a:ext cx="1223751" cy="0"/>
          </a:xfrm>
          <a:prstGeom prst="straightConnector1">
            <a:avLst/>
          </a:prstGeom>
          <a:noFill/>
          <a:ln w="63500" cap="flat" cmpd="sng" algn="ctr">
            <a:solidFill>
              <a:srgbClr val="00339A"/>
            </a:solidFill>
            <a:prstDash val="solid"/>
            <a:bevel/>
            <a:tailEnd type="triangle" w="med" len="lg"/>
          </a:ln>
          <a:effectLst/>
        </p:spPr>
      </p:cxnSp>
      <p:cxnSp>
        <p:nvCxnSpPr>
          <p:cNvPr id="13" name="Straight Arrow Connector 12"/>
          <p:cNvCxnSpPr/>
          <p:nvPr/>
        </p:nvCxnSpPr>
        <p:spPr>
          <a:xfrm flipH="1">
            <a:off x="2011875" y="1311198"/>
            <a:ext cx="1354031" cy="0"/>
          </a:xfrm>
          <a:prstGeom prst="straightConnector1">
            <a:avLst/>
          </a:prstGeom>
          <a:noFill/>
          <a:ln w="63500" cap="flat" cmpd="sng" algn="ctr">
            <a:solidFill>
              <a:srgbClr val="00339A"/>
            </a:solidFill>
            <a:prstDash val="solid"/>
            <a:bevel/>
            <a:tailEnd type="triangle" w="med" len="lg"/>
          </a:ln>
          <a:effectLst/>
        </p:spPr>
      </p:cxnSp>
      <p:pic>
        <p:nvPicPr>
          <p:cNvPr id="11"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3" name="Content Placeholder 2"/>
          <p:cNvSpPr txBox="1">
            <a:spLocks/>
          </p:cNvSpPr>
          <p:nvPr/>
        </p:nvSpPr>
        <p:spPr>
          <a:xfrm>
            <a:off x="4343400" y="1249723"/>
            <a:ext cx="4434068" cy="305098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Document the project</a:t>
            </a:r>
          </a:p>
          <a:p>
            <a:pPr lvl="1"/>
            <a:r>
              <a:rPr lang="en-US" sz="2400" i="1" dirty="0">
                <a:solidFill>
                  <a:srgbClr val="C00000"/>
                </a:solidFill>
                <a:latin typeface="Arial" charset="0"/>
              </a:rPr>
              <a:t>Project </a:t>
            </a:r>
            <a:r>
              <a:rPr lang="en-US" sz="2400" i="1" dirty="0" smtClean="0">
                <a:solidFill>
                  <a:srgbClr val="C00000"/>
                </a:solidFill>
                <a:latin typeface="Arial" charset="0"/>
              </a:rPr>
              <a:t>Portfolio</a:t>
            </a:r>
            <a:endParaRPr lang="en-US" sz="2400" i="1" dirty="0" smtClean="0">
              <a:latin typeface="Arial" charset="0"/>
            </a:endParaRPr>
          </a:p>
          <a:p>
            <a:r>
              <a:rPr lang="en-US" dirty="0" smtClean="0">
                <a:latin typeface="Arial" charset="0"/>
              </a:rPr>
              <a:t>Communicate the project</a:t>
            </a:r>
          </a:p>
          <a:p>
            <a:pPr lvl="1"/>
            <a:r>
              <a:rPr lang="en-US" sz="2400" i="1" dirty="0" smtClean="0">
                <a:solidFill>
                  <a:srgbClr val="C00000"/>
                </a:solidFill>
                <a:latin typeface="Arial" charset="0"/>
              </a:rPr>
              <a:t>Formal Presentation</a:t>
            </a:r>
          </a:p>
        </p:txBody>
      </p:sp>
      <p:sp>
        <p:nvSpPr>
          <p:cNvPr id="14" name="Title 1"/>
          <p:cNvSpPr txBox="1">
            <a:spLocks/>
          </p:cNvSpPr>
          <p:nvPr/>
        </p:nvSpPr>
        <p:spPr bwMode="auto">
          <a:xfrm>
            <a:off x="4189375" y="156737"/>
            <a:ext cx="4964349"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Present the Solution</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pic>
        <p:nvPicPr>
          <p:cNvPr id="10"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2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30"/>
          <a:stretch/>
        </p:blipFill>
        <p:spPr bwMode="auto">
          <a:xfrm>
            <a:off x="4178355" y="-122111"/>
            <a:ext cx="4892909" cy="658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393906"/>
            <a:ext cx="8229600" cy="715962"/>
          </a:xfrm>
        </p:spPr>
        <p:txBody>
          <a:bodyPr/>
          <a:lstStyle/>
          <a:p>
            <a:r>
              <a:rPr lang="en-US" dirty="0" smtClean="0"/>
              <a:t>Design Process</a:t>
            </a:r>
            <a:endParaRPr lang="en-US" dirty="0"/>
          </a:p>
        </p:txBody>
      </p:sp>
      <p:sp>
        <p:nvSpPr>
          <p:cNvPr id="5" name="Curved Right Arrow 4"/>
          <p:cNvSpPr/>
          <p:nvPr/>
        </p:nvSpPr>
        <p:spPr>
          <a:xfrm flipH="1" flipV="1">
            <a:off x="6400800" y="-16560"/>
            <a:ext cx="914400" cy="113783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urved Right Arrow 5"/>
          <p:cNvSpPr/>
          <p:nvPr/>
        </p:nvSpPr>
        <p:spPr>
          <a:xfrm flipH="1" flipV="1">
            <a:off x="6475425" y="1459813"/>
            <a:ext cx="914400" cy="246665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p:cNvSpPr/>
          <p:nvPr/>
        </p:nvSpPr>
        <p:spPr>
          <a:xfrm flipH="1" flipV="1">
            <a:off x="6295320" y="15269"/>
            <a:ext cx="914400" cy="3911197"/>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Right Arrow 7"/>
          <p:cNvSpPr/>
          <p:nvPr/>
        </p:nvSpPr>
        <p:spPr>
          <a:xfrm flipH="1" flipV="1">
            <a:off x="6599860" y="15269"/>
            <a:ext cx="914400" cy="533074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Right Arrow 8"/>
          <p:cNvSpPr/>
          <p:nvPr/>
        </p:nvSpPr>
        <p:spPr>
          <a:xfrm flipH="1" flipV="1">
            <a:off x="6454643" y="1459813"/>
            <a:ext cx="914400" cy="386112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Right Arrow 9"/>
          <p:cNvSpPr/>
          <p:nvPr/>
        </p:nvSpPr>
        <p:spPr>
          <a:xfrm flipH="1" flipV="1">
            <a:off x="7467600" y="15269"/>
            <a:ext cx="914400" cy="2665371"/>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flipH="1" flipV="1">
            <a:off x="7374038" y="1659837"/>
            <a:ext cx="457200" cy="93670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Right Arrow 11"/>
          <p:cNvSpPr/>
          <p:nvPr/>
        </p:nvSpPr>
        <p:spPr>
          <a:xfrm flipH="1" flipV="1">
            <a:off x="7145438" y="15268"/>
            <a:ext cx="914400" cy="600346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Right Arrow 12"/>
          <p:cNvSpPr/>
          <p:nvPr/>
        </p:nvSpPr>
        <p:spPr>
          <a:xfrm flipH="1" flipV="1">
            <a:off x="6940950" y="1459813"/>
            <a:ext cx="914400" cy="455892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p:cNvSpPr>
            <a:spLocks noGrp="1"/>
          </p:cNvSpPr>
          <p:nvPr>
            <p:ph idx="1"/>
          </p:nvPr>
        </p:nvSpPr>
        <p:spPr>
          <a:xfrm>
            <a:off x="381000" y="1414669"/>
            <a:ext cx="3797355" cy="2661743"/>
          </a:xfrm>
        </p:spPr>
        <p:txBody>
          <a:bodyPr/>
          <a:lstStyle/>
          <a:p>
            <a:r>
              <a:rPr lang="en-US" dirty="0" smtClean="0">
                <a:solidFill>
                  <a:srgbClr val="002060"/>
                </a:solidFill>
              </a:rPr>
              <a:t>Iterative</a:t>
            </a:r>
          </a:p>
          <a:p>
            <a:pPr lvl="1"/>
            <a:r>
              <a:rPr lang="en-US" sz="2400" dirty="0"/>
              <a:t>a process that repeats a series of steps over and over until the desired outcome is obtained</a:t>
            </a:r>
            <a:endParaRPr lang="en-US" sz="2400" dirty="0" smtClean="0">
              <a:solidFill>
                <a:srgbClr val="002060"/>
              </a:solidFill>
            </a:endParaRPr>
          </a:p>
          <a:p>
            <a:pPr lvl="1"/>
            <a:endParaRPr lang="en-US" dirty="0" smtClean="0">
              <a:solidFill>
                <a:srgbClr val="002060"/>
              </a:solidFill>
            </a:endParaRPr>
          </a:p>
          <a:p>
            <a:pPr marL="0" indent="0">
              <a:buNone/>
            </a:pPr>
            <a:endParaRPr lang="en-US" dirty="0" smtClean="0"/>
          </a:p>
        </p:txBody>
      </p:sp>
      <p:pic>
        <p:nvPicPr>
          <p:cNvPr id="14"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1762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txBox="1">
            <a:spLocks/>
          </p:cNvSpPr>
          <p:nvPr/>
        </p:nvSpPr>
        <p:spPr>
          <a:xfrm>
            <a:off x="6781800" y="665259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9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0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000"/>
                            </p:stCondLst>
                            <p:childTnLst>
                              <p:par>
                                <p:cTn id="25" presetID="22" presetClass="entr" presetSubtype="4"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4000"/>
                            </p:stCondLst>
                            <p:childTnLst>
                              <p:par>
                                <p:cTn id="33" presetID="22" presetClass="entr" presetSubtype="4"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0"/>
                            </p:stCondLst>
                            <p:childTnLst>
                              <p:par>
                                <p:cTn id="37" presetID="22" presetClass="entr" presetSubtype="4"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000"/>
                            </p:stCondLst>
                            <p:childTnLst>
                              <p:par>
                                <p:cTn id="41" presetID="22" presetClass="entr" presetSubtype="4"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7000"/>
                            </p:stCondLst>
                            <p:childTnLst>
                              <p:par>
                                <p:cTn id="45" presetID="22" presetClass="entr" presetSubtype="4"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8000"/>
                            </p:stCondLst>
                            <p:childTnLst>
                              <p:par>
                                <p:cTn id="49" presetID="22" presetClass="entr" presetSubtype="4"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par>
                          <p:cTn id="52" fill="hold">
                            <p:stCondLst>
                              <p:cond delay="9000"/>
                            </p:stCondLst>
                            <p:childTnLst>
                              <p:par>
                                <p:cTn id="53" presetID="28" presetClass="emph" presetSubtype="0" fill="hold" grpId="1" nodeType="afterEffect">
                                  <p:stCondLst>
                                    <p:cond delay="0"/>
                                  </p:stCondLst>
                                  <p:iterate type="lt">
                                    <p:tmPct val="10000"/>
                                  </p:iterate>
                                  <p:childTnLst>
                                    <p:animClr clrSpc="rgb" dir="cw">
                                      <p:cBhvr override="childStyle">
                                        <p:cTn id="54" dur="500" fill="hold"/>
                                        <p:tgtEl>
                                          <p:spTgt spid="3">
                                            <p:txEl>
                                              <p:pRg st="0" end="0"/>
                                            </p:txEl>
                                          </p:spTgt>
                                        </p:tgtEl>
                                        <p:attrNameLst>
                                          <p:attrName>style.color</p:attrName>
                                        </p:attrNameLst>
                                      </p:cBhvr>
                                      <p:to>
                                        <a:srgbClr val="008000"/>
                                      </p:to>
                                    </p:animClr>
                                    <p:animClr clrSpc="rgb" dir="cw">
                                      <p:cBhvr>
                                        <p:cTn id="55" dur="500" fill="hold"/>
                                        <p:tgtEl>
                                          <p:spTgt spid="3">
                                            <p:txEl>
                                              <p:pRg st="0" end="0"/>
                                            </p:txEl>
                                          </p:spTgt>
                                        </p:tgtEl>
                                        <p:attrNameLst>
                                          <p:attrName>fillcolor</p:attrName>
                                        </p:attrNameLst>
                                      </p:cBhvr>
                                      <p:to>
                                        <a:srgbClr val="008000"/>
                                      </p:to>
                                    </p:animClr>
                                    <p:set>
                                      <p:cBhvr>
                                        <p:cTn id="56" dur="500" fill="hold"/>
                                        <p:tgtEl>
                                          <p:spTgt spid="3">
                                            <p:txEl>
                                              <p:pRg st="0" end="0"/>
                                            </p:txEl>
                                          </p:spTgt>
                                        </p:tgtEl>
                                        <p:attrNameLst>
                                          <p:attrName>fill.type</p:attrName>
                                        </p:attrNameLst>
                                      </p:cBhvr>
                                      <p:to>
                                        <p:strVal val="solid"/>
                                      </p:to>
                                    </p:set>
                                    <p:anim to="1.5" calcmode="lin" valueType="num">
                                      <p:cBhvr override="childStyle">
                                        <p:cTn id="57" dur="500" fill="hold"/>
                                        <p:tgtEl>
                                          <p:spTgt spid="3">
                                            <p:txEl>
                                              <p:pRg st="0" end="0"/>
                                            </p:txEl>
                                          </p:spTgt>
                                        </p:tgtEl>
                                        <p:attrNameLst>
                                          <p:attrName>style.fontSize</p:attrName>
                                        </p:attrNameLst>
                                      </p:cBhvr>
                                    </p:anim>
                                  </p:childTnLst>
                                </p:cTn>
                              </p:par>
                              <p:par>
                                <p:cTn id="58" presetID="28" presetClass="emph" presetSubtype="0" fill="hold" grpId="1" nodeType="withEffect">
                                  <p:stCondLst>
                                    <p:cond delay="0"/>
                                  </p:stCondLst>
                                  <p:iterate type="lt">
                                    <p:tmPct val="10000"/>
                                  </p:iterate>
                                  <p:childTnLst>
                                    <p:animClr clrSpc="rgb" dir="cw">
                                      <p:cBhvr override="childStyle">
                                        <p:cTn id="59" dur="500" fill="hold"/>
                                        <p:tgtEl>
                                          <p:spTgt spid="3">
                                            <p:txEl>
                                              <p:pRg st="1" end="1"/>
                                            </p:txEl>
                                          </p:spTgt>
                                        </p:tgtEl>
                                        <p:attrNameLst>
                                          <p:attrName>style.color</p:attrName>
                                        </p:attrNameLst>
                                      </p:cBhvr>
                                      <p:to>
                                        <a:srgbClr val="008000"/>
                                      </p:to>
                                    </p:animClr>
                                    <p:animClr clrSpc="rgb" dir="cw">
                                      <p:cBhvr>
                                        <p:cTn id="60" dur="500" fill="hold"/>
                                        <p:tgtEl>
                                          <p:spTgt spid="3">
                                            <p:txEl>
                                              <p:pRg st="1" end="1"/>
                                            </p:txEl>
                                          </p:spTgt>
                                        </p:tgtEl>
                                        <p:attrNameLst>
                                          <p:attrName>fillcolor</p:attrName>
                                        </p:attrNameLst>
                                      </p:cBhvr>
                                      <p:to>
                                        <a:srgbClr val="008000"/>
                                      </p:to>
                                    </p:animClr>
                                    <p:set>
                                      <p:cBhvr>
                                        <p:cTn id="61" dur="500" fill="hold"/>
                                        <p:tgtEl>
                                          <p:spTgt spid="3">
                                            <p:txEl>
                                              <p:pRg st="1" end="1"/>
                                            </p:txEl>
                                          </p:spTgt>
                                        </p:tgtEl>
                                        <p:attrNameLst>
                                          <p:attrName>fill.type</p:attrName>
                                        </p:attrNameLst>
                                      </p:cBhvr>
                                      <p:to>
                                        <p:strVal val="solid"/>
                                      </p:to>
                                    </p:set>
                                    <p:anim to="1.5" calcmode="lin" valueType="num">
                                      <p:cBhvr override="childStyle">
                                        <p:cTn id="62" dur="500" fill="hold"/>
                                        <p:tgtEl>
                                          <p:spTgt spid="3">
                                            <p:txEl>
                                              <p:pRg st="1" end="1"/>
                                            </p:txEl>
                                          </p:spTgt>
                                        </p:tgtEl>
                                        <p:attrNameLst>
                                          <p:attrName>style.fontSize</p:attrName>
                                        </p:attrNameLst>
                                      </p:cBhvr>
                                    </p:anim>
                                  </p:childTnLst>
                                </p:cTn>
                              </p:par>
                            </p:childTnLst>
                          </p:cTn>
                        </p:par>
                        <p:par>
                          <p:cTn id="63" fill="hold">
                            <p:stCondLst>
                              <p:cond delay="13250"/>
                            </p:stCondLst>
                            <p:childTnLst>
                              <p:par>
                                <p:cTn id="64" presetID="16" presetClass="emph" presetSubtype="0" fill="hold" grpId="2" nodeType="afterEffect">
                                  <p:stCondLst>
                                    <p:cond delay="1000"/>
                                  </p:stCondLst>
                                  <p:iterate type="lt">
                                    <p:tmPct val="4000"/>
                                  </p:iterate>
                                  <p:childTnLst>
                                    <p:set>
                                      <p:cBhvr override="childStyle">
                                        <p:cTn id="65" dur="500" fill="hold"/>
                                        <p:tgtEl>
                                          <p:spTgt spid="3">
                                            <p:txEl>
                                              <p:pRg st="0" end="0"/>
                                            </p:txEl>
                                          </p:spTgt>
                                        </p:tgtEl>
                                        <p:attrNameLst>
                                          <p:attrName>style.color</p:attrName>
                                        </p:attrNameLst>
                                      </p:cBhvr>
                                      <p:to>
                                        <p:clrVal>
                                          <a:schemeClr val="tx1"/>
                                        </p:clrVal>
                                      </p:to>
                                    </p:set>
                                    <p:set>
                                      <p:cBhvr>
                                        <p:cTn id="66" dur="500" fill="hold"/>
                                        <p:tgtEl>
                                          <p:spTgt spid="3">
                                            <p:txEl>
                                              <p:pRg st="0" end="0"/>
                                            </p:txEl>
                                          </p:spTgt>
                                        </p:tgtEl>
                                        <p:attrNameLst>
                                          <p:attrName>fillcolor</p:attrName>
                                        </p:attrNameLst>
                                      </p:cBhvr>
                                      <p:to>
                                        <p:clrVal>
                                          <a:schemeClr val="tx1"/>
                                        </p:clrVal>
                                      </p:to>
                                    </p:set>
                                    <p:set>
                                      <p:cBhvr>
                                        <p:cTn id="67" dur="500" fill="hold"/>
                                        <p:tgtEl>
                                          <p:spTgt spid="3">
                                            <p:txEl>
                                              <p:pRg st="0" end="0"/>
                                            </p:txEl>
                                          </p:spTgt>
                                        </p:tgtEl>
                                        <p:attrNameLst>
                                          <p:attrName>fill.type</p:attrName>
                                        </p:attrNameLst>
                                      </p:cBhvr>
                                      <p:to>
                                        <p:strVal val="solid"/>
                                      </p:to>
                                    </p:set>
                                  </p:childTnLst>
                                </p:cTn>
                              </p:par>
                              <p:par>
                                <p:cTn id="68" presetID="16" presetClass="emph" presetSubtype="0" fill="hold" grpId="2" nodeType="withEffect">
                                  <p:stCondLst>
                                    <p:cond delay="1000"/>
                                  </p:stCondLst>
                                  <p:iterate type="lt">
                                    <p:tmPct val="4000"/>
                                  </p:iterate>
                                  <p:childTnLst>
                                    <p:set>
                                      <p:cBhvr override="childStyle">
                                        <p:cTn id="69" dur="500" fill="hold"/>
                                        <p:tgtEl>
                                          <p:spTgt spid="3">
                                            <p:txEl>
                                              <p:pRg st="1" end="1"/>
                                            </p:txEl>
                                          </p:spTgt>
                                        </p:tgtEl>
                                        <p:attrNameLst>
                                          <p:attrName>style.color</p:attrName>
                                        </p:attrNameLst>
                                      </p:cBhvr>
                                      <p:to>
                                        <p:clrVal>
                                          <a:schemeClr val="tx1"/>
                                        </p:clrVal>
                                      </p:to>
                                    </p:set>
                                    <p:set>
                                      <p:cBhvr>
                                        <p:cTn id="70" dur="500" fill="hold"/>
                                        <p:tgtEl>
                                          <p:spTgt spid="3">
                                            <p:txEl>
                                              <p:pRg st="1" end="1"/>
                                            </p:txEl>
                                          </p:spTgt>
                                        </p:tgtEl>
                                        <p:attrNameLst>
                                          <p:attrName>fillcolor</p:attrName>
                                        </p:attrNameLst>
                                      </p:cBhvr>
                                      <p:to>
                                        <p:clrVal>
                                          <a:schemeClr val="tx1"/>
                                        </p:clrVal>
                                      </p:to>
                                    </p:set>
                                    <p:set>
                                      <p:cBhvr>
                                        <p:cTn id="7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5623" y="2024690"/>
            <a:ext cx="3164499" cy="1938992"/>
          </a:xfrm>
          <a:prstGeom prst="rect">
            <a:avLst/>
          </a:prstGeom>
          <a:noFill/>
        </p:spPr>
        <p:txBody>
          <a:bodyPr wrap="square" rtlCol="0">
            <a:spAutoFit/>
          </a:bodyPr>
          <a:lstStyle/>
          <a:p>
            <a:r>
              <a:rPr lang="en-US" sz="2400" dirty="0" smtClean="0">
                <a:solidFill>
                  <a:srgbClr val="002060"/>
                </a:solidFill>
              </a:rPr>
              <a:t>Product improvement or redesign will require the designer to repeat the design process.</a:t>
            </a:r>
            <a:endParaRPr lang="en-US" sz="2400" dirty="0">
              <a:solidFill>
                <a:srgbClr val="002060"/>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4" name="Title 1"/>
          <p:cNvSpPr txBox="1">
            <a:spLocks/>
          </p:cNvSpPr>
          <p:nvPr/>
        </p:nvSpPr>
        <p:spPr bwMode="auto">
          <a:xfrm>
            <a:off x="4861945" y="149807"/>
            <a:ext cx="4724400"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A Design Process</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cxnSp>
        <p:nvCxnSpPr>
          <p:cNvPr id="11" name="Straight Arrow Connector 10"/>
          <p:cNvCxnSpPr/>
          <p:nvPr/>
        </p:nvCxnSpPr>
        <p:spPr>
          <a:xfrm flipV="1">
            <a:off x="4753729" y="3380266"/>
            <a:ext cx="0" cy="1496695"/>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7096" y="493621"/>
            <a:ext cx="33913" cy="2136710"/>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340" y="2630331"/>
            <a:ext cx="1247775" cy="727710"/>
          </a:xfrm>
          <a:prstGeom prst="ellipse">
            <a:avLst/>
          </a:prstGeom>
          <a:solidFill>
            <a:srgbClr val="FFFFCC"/>
          </a:solidFill>
          <a:ln w="38100" cap="flat" cmpd="sng" algn="ctr">
            <a:solidFill>
              <a:schemeClr val="bg1">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8" name="Straight Arrow Connector 17"/>
          <p:cNvCxnSpPr/>
          <p:nvPr/>
        </p:nvCxnSpPr>
        <p:spPr>
          <a:xfrm flipH="1" flipV="1">
            <a:off x="3792855" y="487590"/>
            <a:ext cx="933449" cy="12064"/>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p:nvPr/>
        </p:nvSpPr>
        <p:spPr>
          <a:xfrm>
            <a:off x="3984941" y="2741529"/>
            <a:ext cx="1482725" cy="77724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300" b="1" dirty="0">
                <a:solidFill>
                  <a:srgbClr val="A6A6A6"/>
                </a:solidFill>
                <a:effectLst/>
                <a:latin typeface="Arial"/>
                <a:ea typeface="Calibri"/>
                <a:cs typeface="Times New Roman"/>
              </a:rPr>
              <a:t>Product Innovation </a:t>
            </a:r>
            <a:endParaRPr lang="en-US" sz="1100" dirty="0">
              <a:effectLst/>
              <a:latin typeface="Calibri"/>
              <a:ea typeface="Calibri"/>
              <a:cs typeface="Times New Roman"/>
            </a:endParaRPr>
          </a:p>
        </p:txBody>
      </p:sp>
      <p:pic>
        <p:nvPicPr>
          <p:cNvPr id="20"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21"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9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Image Resources</a:t>
            </a:r>
            <a:endParaRPr lang="en-US" sz="4000" dirty="0"/>
          </a:p>
        </p:txBody>
      </p:sp>
      <p:sp>
        <p:nvSpPr>
          <p:cNvPr id="3" name="Content Placeholder 2"/>
          <p:cNvSpPr>
            <a:spLocks noGrp="1"/>
          </p:cNvSpPr>
          <p:nvPr>
            <p:ph idx="4294967295"/>
          </p:nvPr>
        </p:nvSpPr>
        <p:spPr>
          <a:xfrm>
            <a:off x="457200" y="1219200"/>
            <a:ext cx="8229600" cy="4525963"/>
          </a:xfrm>
        </p:spPr>
        <p:txBody>
          <a:bodyPr/>
          <a:lstStyle/>
          <a:p>
            <a:pPr marL="685800" indent="-228600">
              <a:buNone/>
            </a:pPr>
            <a:r>
              <a:rPr lang="en-US" sz="2000" dirty="0" smtClean="0"/>
              <a:t>National Aeronautics and Space Administration (NASA). (n.d.). </a:t>
            </a:r>
            <a:r>
              <a:rPr lang="en-US" sz="2000" i="1" dirty="0" smtClean="0"/>
              <a:t>NASA image exchange. </a:t>
            </a:r>
            <a:r>
              <a:rPr lang="en-US" sz="2000" dirty="0" smtClean="0"/>
              <a:t>Retrieved from http://nix.nasa.gov/.</a:t>
            </a:r>
          </a:p>
          <a:p>
            <a:pPr>
              <a:buNone/>
            </a:pPr>
            <a:endParaRPr lang="en-US" sz="2400" dirty="0" smtClean="0"/>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455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20000"/>
          </a:blip>
          <a:srcRect b="37277"/>
          <a:stretch>
            <a:fillRect/>
          </a:stretch>
        </p:blipFill>
        <p:spPr bwMode="auto">
          <a:xfrm>
            <a:off x="1374501" y="1447800"/>
            <a:ext cx="5705475" cy="541020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Design?</a:t>
            </a:r>
            <a:endParaRPr lang="en-US" sz="4000" dirty="0">
              <a:solidFill>
                <a:srgbClr val="00386B"/>
              </a:solidFill>
            </a:endParaRP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a:buNone/>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3118"/>
            <a:ext cx="3200400" cy="2246769"/>
          </a:xfrm>
          <a:prstGeom prst="rect">
            <a:avLst/>
          </a:prstGeom>
        </p:spPr>
        <p:txBody>
          <a:bodyPr wrap="square">
            <a:spAutoFit/>
          </a:bodyPr>
          <a:lstStyle/>
          <a:p>
            <a:r>
              <a:rPr lang="en-US" sz="2800" i="1" kern="0" dirty="0" smtClean="0">
                <a:solidFill>
                  <a:srgbClr val="A50021"/>
                </a:solidFill>
                <a:latin typeface="+mj-lt"/>
                <a:cs typeface="Arial" charset="0"/>
              </a:rPr>
              <a:t>Design</a:t>
            </a:r>
            <a:r>
              <a:rPr lang="en-US" sz="2800" kern="0" dirty="0" smtClean="0">
                <a:solidFill>
                  <a:srgbClr val="000000"/>
                </a:solidFill>
                <a:latin typeface="+mj-lt"/>
                <a:cs typeface="Arial" charset="0"/>
              </a:rPr>
              <a:t> is also a process that is used to systematically solve problems.</a:t>
            </a:r>
            <a:endParaRPr lang="en-US" dirty="0">
              <a:latin typeface="+mj-lt"/>
            </a:endParaRPr>
          </a:p>
        </p:txBody>
      </p:sp>
      <p:pic>
        <p:nvPicPr>
          <p:cNvPr id="9"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392401"/>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a Design Process?</a:t>
            </a:r>
            <a:endParaRPr lang="en-US" sz="4000" dirty="0">
              <a:solidFill>
                <a:srgbClr val="00386B"/>
              </a:solidFill>
            </a:endParaRP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a:buNone/>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a:buNone/>
            </a:pPr>
            <a:endParaRPr lang="en-US" sz="2400" dirty="0" smtClean="0">
              <a:solidFill>
                <a:srgbClr val="00457C"/>
              </a:solidFill>
              <a:latin typeface="+mj-lt"/>
            </a:endParaRPr>
          </a:p>
          <a:p>
            <a:pPr>
              <a:buNone/>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endParaRPr lang="en-US" sz="2400" i="1" dirty="0" smtClean="0">
              <a:latin typeface="+mj-lt"/>
            </a:endParaRPr>
          </a:p>
          <a:p>
            <a:endParaRPr lang="en-US" sz="2400" dirty="0">
              <a:latin typeface="+mj-lt"/>
            </a:endParaRPr>
          </a:p>
        </p:txBody>
      </p:sp>
      <p:pic>
        <p:nvPicPr>
          <p:cNvPr id="2051" name="Picture 3"/>
          <p:cNvPicPr>
            <a:picLocks noChangeAspect="1" noChangeArrowheads="1"/>
          </p:cNvPicPr>
          <p:nvPr/>
        </p:nvPicPr>
        <p:blipFill>
          <a:blip r:embed="rId3" cstate="print"/>
          <a:srcRect l="15055"/>
          <a:stretch>
            <a:fillRect/>
          </a:stretch>
        </p:blipFill>
        <p:spPr bwMode="auto">
          <a:xfrm>
            <a:off x="263333" y="1389888"/>
            <a:ext cx="3606252" cy="546811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000"/>
          <a:stretch>
            <a:fillRect/>
          </a:stretch>
        </p:blipFill>
        <p:spPr bwMode="auto">
          <a:xfrm>
            <a:off x="0" y="1676400"/>
            <a:ext cx="3657600" cy="4572000"/>
          </a:xfrm>
          <a:prstGeom prst="rect">
            <a:avLst/>
          </a:prstGeom>
          <a:noFill/>
          <a:ln w="9525">
            <a:noFill/>
            <a:miter lim="800000"/>
            <a:headEnd/>
            <a:tailEnd/>
          </a:ln>
        </p:spPr>
      </p:pic>
      <p:sp>
        <p:nvSpPr>
          <p:cNvPr id="11" name="TextBox 10"/>
          <p:cNvSpPr txBox="1"/>
          <p:nvPr/>
        </p:nvSpPr>
        <p:spPr>
          <a:xfrm>
            <a:off x="1905000" y="6581001"/>
            <a:ext cx="1981200" cy="276999"/>
          </a:xfrm>
          <a:prstGeom prst="rect">
            <a:avLst/>
          </a:prstGeom>
          <a:noFill/>
        </p:spPr>
        <p:txBody>
          <a:bodyPr wrap="square" rtlCol="0">
            <a:spAutoFit/>
          </a:bodyPr>
          <a:lstStyle/>
          <a:p>
            <a:r>
              <a:rPr lang="en-US" sz="1200" dirty="0" smtClean="0">
                <a:latin typeface="+mj-lt"/>
              </a:rPr>
              <a:t>Images courtesy of NASA</a:t>
            </a:r>
            <a:endParaRPr lang="en-US" sz="1200" dirty="0">
              <a:latin typeface="+mj-lt"/>
            </a:endParaRPr>
          </a:p>
        </p:txBody>
      </p:sp>
      <p:pic>
        <p:nvPicPr>
          <p:cNvPr id="7"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7499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0"/>
            <a:ext cx="3925824" cy="3733799"/>
          </a:xfrm>
        </p:spPr>
        <p:txBody>
          <a:bodyPr/>
          <a:lstStyle/>
          <a:p>
            <a:pPr>
              <a:buNone/>
            </a:pPr>
            <a:r>
              <a:rPr lang="en-US" i="1" dirty="0" smtClean="0">
                <a:latin typeface="Arial" charset="0"/>
              </a:rPr>
              <a:t>	Various design </a:t>
            </a:r>
            <a:r>
              <a:rPr lang="en-US" i="1" dirty="0">
                <a:latin typeface="Arial" charset="0"/>
              </a:rPr>
              <a:t>processes </a:t>
            </a:r>
            <a:r>
              <a:rPr lang="en-US" i="1" dirty="0" smtClean="0">
                <a:latin typeface="Arial" charset="0"/>
              </a:rPr>
              <a:t>are used across different </a:t>
            </a:r>
            <a:r>
              <a:rPr lang="en-US" i="1" dirty="0">
                <a:latin typeface="Arial" charset="0"/>
              </a:rPr>
              <a:t>technical fields. The following are examples.</a:t>
            </a:r>
          </a:p>
        </p:txBody>
      </p:sp>
      <p:pic>
        <p:nvPicPr>
          <p:cNvPr id="1027" name="Picture 3" descr="C:\Users\dcalvin\AppData\Local\Microsoft\Windows\Temporary Internet Files\Content.IE5\X1JWRT7V\MC900438493[1].jpg"/>
          <p:cNvPicPr>
            <a:picLocks noChangeAspect="1" noChangeArrowheads="1"/>
          </p:cNvPicPr>
          <p:nvPr/>
        </p:nvPicPr>
        <p:blipFill>
          <a:blip r:embed="rId2"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800600" y="1000542"/>
            <a:ext cx="3870960" cy="5112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304800" y="6023113"/>
            <a:ext cx="5486400" cy="830997"/>
          </a:xfrm>
          <a:prstGeom prst="rect">
            <a:avLst/>
          </a:prstGeom>
          <a:noFill/>
          <a:ln w="9525">
            <a:noFill/>
            <a:miter lim="800000"/>
            <a:headEnd/>
            <a:tailEnd/>
          </a:ln>
          <a:effectLst/>
        </p:spPr>
        <p:txBody>
          <a:bodyPr wrap="square">
            <a:spAutoFit/>
          </a:bodyPr>
          <a:lstStyle/>
          <a:p>
            <a:pPr>
              <a:spcBef>
                <a:spcPct val="50000"/>
              </a:spcBef>
            </a:pPr>
            <a:r>
              <a:rPr lang="en-US" sz="2400" b="0" i="1" dirty="0" smtClean="0">
                <a:solidFill>
                  <a:schemeClr val="tx1"/>
                </a:solidFill>
                <a:latin typeface="+mj-lt"/>
              </a:rPr>
              <a:t>Design </a:t>
            </a:r>
            <a:r>
              <a:rPr lang="en-US" sz="2400" b="0" i="1" dirty="0">
                <a:solidFill>
                  <a:schemeClr val="tx1"/>
                </a:solidFill>
                <a:latin typeface="+mj-lt"/>
              </a:rPr>
              <a:t>and Problem Solving in Technology</a:t>
            </a:r>
          </a:p>
        </p:txBody>
      </p:sp>
      <p:pic>
        <p:nvPicPr>
          <p:cNvPr id="746501" name="Picture 5" descr="Design and Problem Solving in Technology"/>
          <p:cNvPicPr>
            <a:picLocks noChangeAspect="1" noChangeArrowheads="1"/>
          </p:cNvPicPr>
          <p:nvPr/>
        </p:nvPicPr>
        <p:blipFill>
          <a:blip r:embed="rId3" cstate="print"/>
          <a:srcRect/>
          <a:stretch>
            <a:fillRect/>
          </a:stretch>
        </p:blipFill>
        <p:spPr bwMode="auto">
          <a:xfrm>
            <a:off x="5791200" y="1712913"/>
            <a:ext cx="2998788" cy="3925887"/>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r>
              <a:rPr lang="en-US" sz="4000" dirty="0" smtClean="0"/>
              <a:t>Design Process Example</a:t>
            </a:r>
            <a:endParaRPr lang="en-US" sz="4000" dirty="0"/>
          </a:p>
        </p:txBody>
      </p:sp>
      <p:sp>
        <p:nvSpPr>
          <p:cNvPr id="7" name="Content Placeholder 6"/>
          <p:cNvSpPr>
            <a:spLocks noGrp="1"/>
          </p:cNvSpPr>
          <p:nvPr>
            <p:ph idx="4294967295"/>
          </p:nvPr>
        </p:nvSpPr>
        <p:spPr>
          <a:xfrm>
            <a:off x="381000" y="1600200"/>
            <a:ext cx="5562600" cy="4525963"/>
          </a:xfrm>
        </p:spPr>
        <p:txBody>
          <a:bodyPr/>
          <a:lstStyle/>
          <a:p>
            <a:pPr>
              <a:lnSpc>
                <a:spcPts val="2400"/>
              </a:lnSpc>
              <a:spcBef>
                <a:spcPct val="50000"/>
              </a:spcBef>
              <a:buFontTx/>
              <a:buAutoNum type="arabicPeriod"/>
            </a:pPr>
            <a:r>
              <a:rPr lang="en-US" sz="2400" dirty="0" smtClean="0">
                <a:latin typeface="+mj-lt"/>
              </a:rPr>
              <a:t>Identify problems and opportunities</a:t>
            </a:r>
          </a:p>
          <a:p>
            <a:pPr>
              <a:lnSpc>
                <a:spcPts val="2400"/>
              </a:lnSpc>
              <a:spcBef>
                <a:spcPct val="50000"/>
              </a:spcBef>
              <a:buFontTx/>
              <a:buAutoNum type="arabicPeriod"/>
            </a:pPr>
            <a:r>
              <a:rPr lang="en-US" sz="2400" dirty="0" smtClean="0">
                <a:latin typeface="+mj-lt"/>
              </a:rPr>
              <a:t>Frame a design brief</a:t>
            </a:r>
          </a:p>
          <a:p>
            <a:pPr>
              <a:lnSpc>
                <a:spcPts val="2400"/>
              </a:lnSpc>
              <a:spcBef>
                <a:spcPct val="50000"/>
              </a:spcBef>
              <a:buFontTx/>
              <a:buAutoNum type="arabicPeriod"/>
            </a:pPr>
            <a:r>
              <a:rPr lang="en-US" sz="2400" dirty="0" smtClean="0">
                <a:latin typeface="+mj-lt"/>
              </a:rPr>
              <a:t>Investigate and research</a:t>
            </a:r>
          </a:p>
          <a:p>
            <a:pPr>
              <a:lnSpc>
                <a:spcPts val="2400"/>
              </a:lnSpc>
              <a:spcBef>
                <a:spcPct val="50000"/>
              </a:spcBef>
              <a:buFontTx/>
              <a:buAutoNum type="arabicPeriod"/>
            </a:pPr>
            <a:r>
              <a:rPr lang="en-US" sz="2400" dirty="0" smtClean="0">
                <a:latin typeface="+mj-lt"/>
              </a:rPr>
              <a:t>Generate alternative solutions</a:t>
            </a:r>
          </a:p>
          <a:p>
            <a:pPr>
              <a:lnSpc>
                <a:spcPts val="2400"/>
              </a:lnSpc>
              <a:spcBef>
                <a:spcPct val="50000"/>
              </a:spcBef>
              <a:buFontTx/>
              <a:buAutoNum type="arabicPeriod"/>
            </a:pPr>
            <a:r>
              <a:rPr lang="en-US" sz="2400" dirty="0" smtClean="0">
                <a:latin typeface="+mj-lt"/>
              </a:rPr>
              <a:t>Choose a solution</a:t>
            </a:r>
          </a:p>
          <a:p>
            <a:pPr>
              <a:lnSpc>
                <a:spcPts val="2400"/>
              </a:lnSpc>
              <a:spcBef>
                <a:spcPct val="50000"/>
              </a:spcBef>
              <a:buFontTx/>
              <a:buAutoNum type="arabicPeriod"/>
            </a:pPr>
            <a:r>
              <a:rPr lang="en-US" sz="2400" dirty="0" smtClean="0">
                <a:latin typeface="+mj-lt"/>
              </a:rPr>
              <a:t>Developmental work</a:t>
            </a:r>
          </a:p>
          <a:p>
            <a:pPr>
              <a:lnSpc>
                <a:spcPts val="2400"/>
              </a:lnSpc>
              <a:spcBef>
                <a:spcPct val="50000"/>
              </a:spcBef>
              <a:buFontTx/>
              <a:buAutoNum type="arabicPeriod"/>
            </a:pPr>
            <a:r>
              <a:rPr lang="en-US" sz="2400" dirty="0" smtClean="0">
                <a:latin typeface="+mj-lt"/>
              </a:rPr>
              <a:t>Model and prototype</a:t>
            </a:r>
          </a:p>
          <a:p>
            <a:pPr>
              <a:lnSpc>
                <a:spcPts val="2400"/>
              </a:lnSpc>
              <a:spcBef>
                <a:spcPct val="50000"/>
              </a:spcBef>
              <a:buFontTx/>
              <a:buAutoNum type="arabicPeriod"/>
            </a:pPr>
            <a:r>
              <a:rPr lang="en-US" sz="2400" dirty="0" smtClean="0">
                <a:latin typeface="+mj-lt"/>
              </a:rPr>
              <a:t>Test and evaluate</a:t>
            </a:r>
          </a:p>
          <a:p>
            <a:pPr>
              <a:lnSpc>
                <a:spcPts val="2400"/>
              </a:lnSpc>
              <a:spcBef>
                <a:spcPct val="50000"/>
              </a:spcBef>
              <a:buFontTx/>
              <a:buAutoNum type="arabicPeriod"/>
            </a:pPr>
            <a:r>
              <a:rPr lang="en-US" sz="2400" dirty="0" smtClean="0">
                <a:latin typeface="+mj-lt"/>
              </a:rPr>
              <a:t>Redesign and improve</a:t>
            </a:r>
          </a:p>
          <a:p>
            <a:endParaRPr lang="en-US" dirty="0">
              <a:latin typeface="+mj-lt"/>
            </a:endParaRPr>
          </a:p>
        </p:txBody>
      </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0547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6501"/>
                                        </p:tgtEl>
                                        <p:attrNameLst>
                                          <p:attrName>style.visibility</p:attrName>
                                        </p:attrNameLst>
                                      </p:cBhvr>
                                      <p:to>
                                        <p:strVal val="visible"/>
                                      </p:to>
                                    </p:set>
                                    <p:animEffect transition="in" filter="randombar(horizontal)">
                                      <p:cBhvr>
                                        <p:cTn id="7" dur="500"/>
                                        <p:tgtEl>
                                          <p:spTgt spid="7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8" name="Picture 4" descr="Engineering Drawing and Design"/>
          <p:cNvPicPr>
            <a:picLocks noChangeAspect="1" noChangeArrowheads="1"/>
          </p:cNvPicPr>
          <p:nvPr/>
        </p:nvPicPr>
        <p:blipFill>
          <a:blip r:embed="rId2" cstate="print"/>
          <a:srcRect/>
          <a:stretch>
            <a:fillRect/>
          </a:stretch>
        </p:blipFill>
        <p:spPr bwMode="auto">
          <a:xfrm>
            <a:off x="5334000" y="1676400"/>
            <a:ext cx="2901950" cy="3930650"/>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pPr>
              <a:buClr>
                <a:srgbClr val="C00000"/>
              </a:buClr>
            </a:pPr>
            <a:r>
              <a:rPr lang="en-US" sz="4000" dirty="0" smtClean="0"/>
              <a:t>Design Process Example</a:t>
            </a:r>
            <a:endParaRPr lang="en-US" sz="4000" dirty="0"/>
          </a:p>
        </p:txBody>
      </p:sp>
      <p:sp>
        <p:nvSpPr>
          <p:cNvPr id="7" name="Content Placeholder 6"/>
          <p:cNvSpPr>
            <a:spLocks noGrp="1"/>
          </p:cNvSpPr>
          <p:nvPr>
            <p:ph idx="4294967295"/>
          </p:nvPr>
        </p:nvSpPr>
        <p:spPr>
          <a:xfrm>
            <a:off x="457200" y="1600200"/>
            <a:ext cx="8229600" cy="838200"/>
          </a:xfrm>
        </p:spPr>
        <p:txBody>
          <a:bodyPr/>
          <a:lstStyle/>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Identify the need</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Define the criteria</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Explore/research/investigate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Generate alternate solutions</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Choose a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Develop the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Model/prototype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Test and evaluate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Redesign and improve</a:t>
            </a:r>
          </a:p>
          <a:p>
            <a:pPr>
              <a:lnSpc>
                <a:spcPts val="2400"/>
              </a:lnSpc>
              <a:spcBef>
                <a:spcPts val="0"/>
              </a:spcBef>
              <a:buNone/>
            </a:pPr>
            <a:endParaRPr lang="en-US" sz="2400" i="1" dirty="0" smtClean="0">
              <a:solidFill>
                <a:schemeClr val="tx1">
                  <a:lumMod val="95000"/>
                  <a:lumOff val="5000"/>
                </a:schemeClr>
              </a:solidFill>
              <a:latin typeface="+mj-lt"/>
            </a:endParaRPr>
          </a:p>
          <a:p>
            <a:pPr>
              <a:lnSpc>
                <a:spcPts val="2400"/>
              </a:lnSpc>
              <a:spcBef>
                <a:spcPts val="0"/>
              </a:spcBef>
              <a:buNone/>
            </a:pPr>
            <a:r>
              <a:rPr lang="en-US" sz="2400" i="1" dirty="0" smtClean="0">
                <a:solidFill>
                  <a:schemeClr val="tx1">
                    <a:lumMod val="95000"/>
                    <a:lumOff val="5000"/>
                  </a:schemeClr>
                </a:solidFill>
                <a:latin typeface="+mj-lt"/>
              </a:rPr>
              <a:t>Engineering Drawing and Design </a:t>
            </a:r>
          </a:p>
          <a:p>
            <a:pPr>
              <a:lnSpc>
                <a:spcPts val="2400"/>
              </a:lnSpc>
              <a:spcBef>
                <a:spcPts val="0"/>
              </a:spcBef>
              <a:buNone/>
            </a:pPr>
            <a:r>
              <a:rPr lang="en-US" sz="2400" i="1" dirty="0" smtClean="0">
                <a:solidFill>
                  <a:schemeClr val="tx1">
                    <a:lumMod val="95000"/>
                    <a:lumOff val="5000"/>
                  </a:schemeClr>
                </a:solidFill>
                <a:latin typeface="+mj-lt"/>
              </a:rPr>
              <a:t>(3</a:t>
            </a:r>
            <a:r>
              <a:rPr lang="en-US" sz="2400" i="1" baseline="30000" dirty="0" smtClean="0">
                <a:solidFill>
                  <a:schemeClr val="tx1">
                    <a:lumMod val="95000"/>
                    <a:lumOff val="5000"/>
                  </a:schemeClr>
                </a:solidFill>
                <a:latin typeface="+mj-lt"/>
              </a:rPr>
              <a:t>rd</a:t>
            </a:r>
            <a:r>
              <a:rPr lang="en-US" sz="2400" i="1" dirty="0" smtClean="0">
                <a:solidFill>
                  <a:schemeClr val="tx1">
                    <a:lumMod val="95000"/>
                    <a:lumOff val="5000"/>
                  </a:schemeClr>
                </a:solidFill>
                <a:latin typeface="+mj-lt"/>
              </a:rPr>
              <a:t> edition)</a:t>
            </a:r>
          </a:p>
          <a:p>
            <a:pPr>
              <a:lnSpc>
                <a:spcPts val="2400"/>
              </a:lnSpc>
              <a:spcBef>
                <a:spcPct val="50000"/>
              </a:spcBef>
              <a:buNone/>
            </a:pPr>
            <a:endParaRPr lang="en-US" sz="2400" dirty="0" smtClean="0">
              <a:solidFill>
                <a:schemeClr val="tx1">
                  <a:lumMod val="95000"/>
                  <a:lumOff val="5000"/>
                </a:schemeClr>
              </a:solidFill>
              <a:latin typeface="+mj-lt"/>
            </a:endParaRPr>
          </a:p>
          <a:p>
            <a:pPr>
              <a:buNone/>
            </a:pPr>
            <a:endParaRPr lang="en-US" dirty="0">
              <a:solidFill>
                <a:schemeClr val="tx1">
                  <a:lumMod val="95000"/>
                  <a:lumOff val="5000"/>
                </a:schemeClr>
              </a:solidFill>
              <a:latin typeface="+mj-lt"/>
            </a:endParaRPr>
          </a:p>
        </p:txBody>
      </p:sp>
      <p:pic>
        <p:nvPicPr>
          <p:cNvPr id="5"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6020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3428"/>
                                        </p:tgtEl>
                                        <p:attrNameLst>
                                          <p:attrName>style.visibility</p:attrName>
                                        </p:attrNameLst>
                                      </p:cBhvr>
                                      <p:to>
                                        <p:strVal val="visible"/>
                                      </p:to>
                                    </p:set>
                                    <p:animEffect transition="in" filter="randombar(horizontal)">
                                      <p:cBhvr>
                                        <p:cTn id="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Design_Process_Logo"/>
          <p:cNvPicPr>
            <a:picLocks noChangeAspect="1" noChangeArrowheads="1"/>
          </p:cNvPicPr>
          <p:nvPr/>
        </p:nvPicPr>
        <p:blipFill>
          <a:blip r:embed="rId3" cstate="print"/>
          <a:srcRect/>
          <a:stretch>
            <a:fillRect/>
          </a:stretch>
        </p:blipFill>
        <p:spPr bwMode="auto">
          <a:xfrm>
            <a:off x="3581400" y="758688"/>
            <a:ext cx="5562600" cy="5549126"/>
          </a:xfrm>
          <a:prstGeom prst="rect">
            <a:avLst/>
          </a:prstGeom>
          <a:noFill/>
        </p:spPr>
      </p:pic>
      <p:sp>
        <p:nvSpPr>
          <p:cNvPr id="6" name="Title 5"/>
          <p:cNvSpPr>
            <a:spLocks noGrp="1"/>
          </p:cNvSpPr>
          <p:nvPr>
            <p:ph type="title"/>
          </p:nvPr>
        </p:nvSpPr>
        <p:spPr/>
        <p:txBody>
          <a:bodyPr/>
          <a:lstStyle/>
          <a:p>
            <a:pPr>
              <a:buClr>
                <a:srgbClr val="C00000"/>
              </a:buClr>
            </a:pPr>
            <a:r>
              <a:rPr lang="en-US" sz="4000" dirty="0" smtClean="0"/>
              <a:t>Design Process Example</a:t>
            </a:r>
            <a:endParaRPr lang="en-US" sz="4000" dirty="0"/>
          </a:p>
        </p:txBody>
      </p:sp>
      <p:sp>
        <p:nvSpPr>
          <p:cNvPr id="8" name="Content Placeholder 7"/>
          <p:cNvSpPr>
            <a:spLocks noGrp="1"/>
          </p:cNvSpPr>
          <p:nvPr>
            <p:ph idx="4294967295"/>
          </p:nvPr>
        </p:nvSpPr>
        <p:spPr>
          <a:xfrm>
            <a:off x="0" y="1600200"/>
            <a:ext cx="8229600" cy="4525963"/>
          </a:xfrm>
        </p:spPr>
        <p:txBody>
          <a:bodyPr/>
          <a:lstStyle/>
          <a:p>
            <a:pPr marL="579438" indent="-579438">
              <a:lnSpc>
                <a:spcPts val="2400"/>
              </a:lnSpc>
              <a:buFontTx/>
              <a:buAutoNum type="arabicPeriod"/>
            </a:pPr>
            <a:r>
              <a:rPr lang="en-US" sz="2400" dirty="0" smtClean="0">
                <a:latin typeface="+mj-lt"/>
              </a:rPr>
              <a:t>Define the problem</a:t>
            </a:r>
          </a:p>
          <a:p>
            <a:pPr marL="579438" indent="-579438">
              <a:lnSpc>
                <a:spcPts val="2400"/>
              </a:lnSpc>
              <a:buFontTx/>
              <a:buAutoNum type="arabicPeriod"/>
            </a:pPr>
            <a:r>
              <a:rPr lang="en-US" sz="2400" dirty="0" smtClean="0">
                <a:latin typeface="+mj-lt"/>
              </a:rPr>
              <a:t>Brainstorm</a:t>
            </a:r>
          </a:p>
          <a:p>
            <a:pPr marL="579438" indent="-579438">
              <a:lnSpc>
                <a:spcPts val="2400"/>
              </a:lnSpc>
              <a:buFontTx/>
              <a:buAutoNum type="arabicPeriod"/>
            </a:pPr>
            <a:r>
              <a:rPr lang="en-US" sz="2400" dirty="0" smtClean="0">
                <a:latin typeface="+mj-lt"/>
              </a:rPr>
              <a:t>Research and generate ideas</a:t>
            </a:r>
          </a:p>
          <a:p>
            <a:pPr marL="579438" indent="-579438">
              <a:lnSpc>
                <a:spcPts val="2400"/>
              </a:lnSpc>
              <a:buFontTx/>
              <a:buAutoNum type="arabicPeriod"/>
            </a:pPr>
            <a:r>
              <a:rPr lang="en-US" sz="2400" dirty="0" smtClean="0">
                <a:latin typeface="+mj-lt"/>
              </a:rPr>
              <a:t>Identify criteria and specify constraints</a:t>
            </a:r>
          </a:p>
          <a:p>
            <a:pPr marL="579438" indent="-579438">
              <a:lnSpc>
                <a:spcPts val="2400"/>
              </a:lnSpc>
              <a:buFontTx/>
              <a:buAutoNum type="arabicPeriod"/>
            </a:pPr>
            <a:r>
              <a:rPr lang="en-US" sz="2400" dirty="0" smtClean="0">
                <a:latin typeface="+mj-lt"/>
              </a:rPr>
              <a:t>Explore possibilities</a:t>
            </a:r>
          </a:p>
          <a:p>
            <a:pPr marL="579438" indent="-579438">
              <a:lnSpc>
                <a:spcPts val="2400"/>
              </a:lnSpc>
              <a:buFontTx/>
              <a:buAutoNum type="arabicPeriod"/>
            </a:pPr>
            <a:r>
              <a:rPr lang="en-US" sz="2400" dirty="0" smtClean="0">
                <a:latin typeface="+mj-lt"/>
              </a:rPr>
              <a:t>Select an approach</a:t>
            </a:r>
          </a:p>
          <a:p>
            <a:pPr marL="579438" indent="-579438">
              <a:lnSpc>
                <a:spcPts val="2400"/>
              </a:lnSpc>
              <a:buFontTx/>
              <a:buAutoNum type="arabicPeriod"/>
            </a:pPr>
            <a:r>
              <a:rPr lang="en-US" sz="2400" dirty="0" smtClean="0">
                <a:latin typeface="+mj-lt"/>
              </a:rPr>
              <a:t>Develop a design proposal</a:t>
            </a:r>
          </a:p>
          <a:p>
            <a:pPr marL="579438" indent="-579438">
              <a:lnSpc>
                <a:spcPts val="2400"/>
              </a:lnSpc>
              <a:buFontTx/>
              <a:buAutoNum type="arabicPeriod"/>
            </a:pPr>
            <a:r>
              <a:rPr lang="en-US" sz="2400" dirty="0" smtClean="0">
                <a:latin typeface="+mj-lt"/>
              </a:rPr>
              <a:t>Make a model or prototype</a:t>
            </a:r>
          </a:p>
          <a:p>
            <a:pPr marL="579438" indent="-579438">
              <a:lnSpc>
                <a:spcPts val="2400"/>
              </a:lnSpc>
              <a:buFontTx/>
              <a:buAutoNum type="arabicPeriod"/>
            </a:pPr>
            <a:r>
              <a:rPr lang="en-US" sz="2400" dirty="0" smtClean="0">
                <a:latin typeface="+mj-lt"/>
              </a:rPr>
              <a:t>Test and evaluate the design using specifications</a:t>
            </a:r>
          </a:p>
          <a:p>
            <a:pPr marL="579438" indent="-579438">
              <a:lnSpc>
                <a:spcPts val="2400"/>
              </a:lnSpc>
              <a:buFontTx/>
              <a:buAutoNum type="arabicPeriod"/>
            </a:pPr>
            <a:r>
              <a:rPr lang="en-US" sz="2400" dirty="0" smtClean="0">
                <a:latin typeface="+mj-lt"/>
              </a:rPr>
              <a:t>Refine the design</a:t>
            </a:r>
          </a:p>
          <a:p>
            <a:pPr marL="579438" indent="-579438">
              <a:lnSpc>
                <a:spcPts val="2400"/>
              </a:lnSpc>
              <a:buFontTx/>
              <a:buAutoNum type="arabicPeriod"/>
            </a:pPr>
            <a:r>
              <a:rPr lang="en-US" sz="2400" dirty="0" smtClean="0">
                <a:latin typeface="+mj-lt"/>
              </a:rPr>
              <a:t>Create or make solution</a:t>
            </a:r>
          </a:p>
          <a:p>
            <a:pPr marL="579438" indent="-579438">
              <a:lnSpc>
                <a:spcPts val="2400"/>
              </a:lnSpc>
              <a:buFontTx/>
              <a:buAutoNum type="arabicPeriod"/>
            </a:pPr>
            <a:r>
              <a:rPr lang="en-US" sz="2400" dirty="0" smtClean="0">
                <a:latin typeface="+mj-lt"/>
              </a:rPr>
              <a:t>Communicate processes and results</a:t>
            </a:r>
          </a:p>
        </p:txBody>
      </p:sp>
      <p:sp>
        <p:nvSpPr>
          <p:cNvPr id="706564" name="Text Box 4"/>
          <p:cNvSpPr txBox="1">
            <a:spLocks noChangeArrowheads="1"/>
          </p:cNvSpPr>
          <p:nvPr/>
        </p:nvSpPr>
        <p:spPr bwMode="auto">
          <a:xfrm rot="1117067">
            <a:off x="6559825" y="361120"/>
            <a:ext cx="2584175" cy="646331"/>
          </a:xfrm>
          <a:prstGeom prst="rect">
            <a:avLst/>
          </a:prstGeom>
          <a:noFill/>
          <a:ln w="9525">
            <a:noFill/>
            <a:miter lim="800000"/>
            <a:headEnd/>
            <a:tailEnd/>
          </a:ln>
          <a:effectLst/>
        </p:spPr>
        <p:txBody>
          <a:bodyPr wrap="square">
            <a:spAutoFit/>
          </a:bodyPr>
          <a:lstStyle/>
          <a:p>
            <a:pPr algn="r">
              <a:spcBef>
                <a:spcPct val="50000"/>
              </a:spcBef>
              <a:buClr>
                <a:srgbClr val="C00000"/>
              </a:buClr>
            </a:pPr>
            <a:r>
              <a:rPr lang="en-US" sz="1800" b="0" dirty="0" smtClean="0">
                <a:solidFill>
                  <a:schemeClr val="tx1"/>
                </a:solidFill>
                <a:latin typeface="+mj-lt"/>
              </a:rPr>
              <a:t>ITEA </a:t>
            </a:r>
            <a:r>
              <a:rPr lang="en-US" sz="1800" b="0" i="1" dirty="0">
                <a:solidFill>
                  <a:schemeClr val="tx1"/>
                </a:solidFill>
                <a:latin typeface="+mj-lt"/>
              </a:rPr>
              <a:t>Standards for Technological Literacy</a:t>
            </a:r>
          </a:p>
        </p:txBody>
      </p:sp>
      <p:pic>
        <p:nvPicPr>
          <p:cNvPr id="7"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1857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2000"/>
                                        <p:tgtEl>
                                          <p:spTgt spid="706564"/>
                                        </p:tgtEl>
                                      </p:cBhvr>
                                    </p:animEffect>
                                    <p:set>
                                      <p:cBhvr>
                                        <p:cTn id="7" dur="1" fill="hold">
                                          <p:stCondLst>
                                            <p:cond delay="1999"/>
                                          </p:stCondLst>
                                        </p:cTn>
                                        <p:tgtEl>
                                          <p:spTgt spid="70656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8">
                                            <p:txEl>
                                              <p:pRg st="0" end="0"/>
                                            </p:txEl>
                                          </p:spTgt>
                                        </p:tgtEl>
                                      </p:cBhvr>
                                    </p:animEffect>
                                    <p:set>
                                      <p:cBhvr>
                                        <p:cTn id="12" dur="1" fill="hold">
                                          <p:stCondLst>
                                            <p:cond delay="9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8">
                                            <p:txEl>
                                              <p:pRg st="1" end="1"/>
                                            </p:txEl>
                                          </p:spTgt>
                                        </p:tgtEl>
                                      </p:cBhvr>
                                    </p:animEffect>
                                    <p:set>
                                      <p:cBhvr>
                                        <p:cTn id="15" dur="1" fill="hold">
                                          <p:stCondLst>
                                            <p:cond delay="999"/>
                                          </p:stCondLst>
                                        </p:cTn>
                                        <p:tgtEl>
                                          <p:spTgt spid="8">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8">
                                            <p:txEl>
                                              <p:pRg st="2" end="2"/>
                                            </p:txEl>
                                          </p:spTgt>
                                        </p:tgtEl>
                                      </p:cBhvr>
                                    </p:animEffect>
                                    <p:set>
                                      <p:cBhvr>
                                        <p:cTn id="18" dur="1" fill="hold">
                                          <p:stCondLst>
                                            <p:cond delay="999"/>
                                          </p:stCondLst>
                                        </p:cTn>
                                        <p:tgtEl>
                                          <p:spTgt spid="8">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8">
                                            <p:txEl>
                                              <p:pRg st="3" end="3"/>
                                            </p:txEl>
                                          </p:spTgt>
                                        </p:tgtEl>
                                      </p:cBhvr>
                                    </p:animEffect>
                                    <p:set>
                                      <p:cBhvr>
                                        <p:cTn id="21" dur="1" fill="hold">
                                          <p:stCondLst>
                                            <p:cond delay="999"/>
                                          </p:stCondLst>
                                        </p:cTn>
                                        <p:tgtEl>
                                          <p:spTgt spid="8">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8">
                                            <p:txEl>
                                              <p:pRg st="4" end="4"/>
                                            </p:txEl>
                                          </p:spTgt>
                                        </p:tgtEl>
                                      </p:cBhvr>
                                    </p:animEffect>
                                    <p:set>
                                      <p:cBhvr>
                                        <p:cTn id="24" dur="1" fill="hold">
                                          <p:stCondLst>
                                            <p:cond delay="999"/>
                                          </p:stCondLst>
                                        </p:cTn>
                                        <p:tgtEl>
                                          <p:spTgt spid="8">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8">
                                            <p:txEl>
                                              <p:pRg st="5" end="5"/>
                                            </p:txEl>
                                          </p:spTgt>
                                        </p:tgtEl>
                                      </p:cBhvr>
                                    </p:animEffect>
                                    <p:set>
                                      <p:cBhvr>
                                        <p:cTn id="27" dur="1" fill="hold">
                                          <p:stCondLst>
                                            <p:cond delay="999"/>
                                          </p:stCondLst>
                                        </p:cTn>
                                        <p:tgtEl>
                                          <p:spTgt spid="8">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8">
                                            <p:txEl>
                                              <p:pRg st="6" end="6"/>
                                            </p:txEl>
                                          </p:spTgt>
                                        </p:tgtEl>
                                      </p:cBhvr>
                                    </p:animEffect>
                                    <p:set>
                                      <p:cBhvr>
                                        <p:cTn id="30" dur="1" fill="hold">
                                          <p:stCondLst>
                                            <p:cond delay="999"/>
                                          </p:stCondLst>
                                        </p:cTn>
                                        <p:tgtEl>
                                          <p:spTgt spid="8">
                                            <p:txEl>
                                              <p:pRg st="6" end="6"/>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8">
                                            <p:txEl>
                                              <p:pRg st="7" end="7"/>
                                            </p:txEl>
                                          </p:spTgt>
                                        </p:tgtEl>
                                      </p:cBhvr>
                                    </p:animEffect>
                                    <p:set>
                                      <p:cBhvr>
                                        <p:cTn id="33" dur="1" fill="hold">
                                          <p:stCondLst>
                                            <p:cond delay="999"/>
                                          </p:stCondLst>
                                        </p:cTn>
                                        <p:tgtEl>
                                          <p:spTgt spid="8">
                                            <p:txEl>
                                              <p:pRg st="7" end="7"/>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8">
                                            <p:txEl>
                                              <p:pRg st="8" end="8"/>
                                            </p:txEl>
                                          </p:spTgt>
                                        </p:tgtEl>
                                      </p:cBhvr>
                                    </p:animEffect>
                                    <p:set>
                                      <p:cBhvr>
                                        <p:cTn id="36" dur="1" fill="hold">
                                          <p:stCondLst>
                                            <p:cond delay="999"/>
                                          </p:stCondLst>
                                        </p:cTn>
                                        <p:tgtEl>
                                          <p:spTgt spid="8">
                                            <p:txEl>
                                              <p:pRg st="8" end="8"/>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00"/>
                                        <p:tgtEl>
                                          <p:spTgt spid="8">
                                            <p:txEl>
                                              <p:pRg st="9" end="9"/>
                                            </p:txEl>
                                          </p:spTgt>
                                        </p:tgtEl>
                                      </p:cBhvr>
                                    </p:animEffect>
                                    <p:set>
                                      <p:cBhvr>
                                        <p:cTn id="39" dur="1" fill="hold">
                                          <p:stCondLst>
                                            <p:cond delay="999"/>
                                          </p:stCondLst>
                                        </p:cTn>
                                        <p:tgtEl>
                                          <p:spTgt spid="8">
                                            <p:txEl>
                                              <p:pRg st="9" end="9"/>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8">
                                            <p:txEl>
                                              <p:pRg st="10" end="10"/>
                                            </p:txEl>
                                          </p:spTgt>
                                        </p:tgtEl>
                                      </p:cBhvr>
                                    </p:animEffect>
                                    <p:set>
                                      <p:cBhvr>
                                        <p:cTn id="42" dur="1" fill="hold">
                                          <p:stCondLst>
                                            <p:cond delay="999"/>
                                          </p:stCondLst>
                                        </p:cTn>
                                        <p:tgtEl>
                                          <p:spTgt spid="8">
                                            <p:txEl>
                                              <p:pRg st="10" end="1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1000"/>
                                        <p:tgtEl>
                                          <p:spTgt spid="8">
                                            <p:txEl>
                                              <p:pRg st="11" end="11"/>
                                            </p:txEl>
                                          </p:spTgt>
                                        </p:tgtEl>
                                      </p:cBhvr>
                                    </p:animEffect>
                                    <p:set>
                                      <p:cBhvr>
                                        <p:cTn id="45" dur="1" fill="hold">
                                          <p:stCondLst>
                                            <p:cond delay="999"/>
                                          </p:stCondLst>
                                        </p:cTn>
                                        <p:tgtEl>
                                          <p:spTgt spid="8">
                                            <p:txEl>
                                              <p:pRg st="11" end="11"/>
                                            </p:txEl>
                                          </p:spTgt>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06564"/>
                                        </p:tgtEl>
                                        <p:attrNameLst>
                                          <p:attrName>style.visibility</p:attrName>
                                        </p:attrNameLst>
                                      </p:cBhvr>
                                      <p:to>
                                        <p:strVal val="visible"/>
                                      </p:to>
                                    </p:set>
                                    <p:animEffect transition="in" filter="wipe(left)">
                                      <p:cBhvr>
                                        <p:cTn id="51" dur="500"/>
                                        <p:tgtEl>
                                          <p:spTgt spid="70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06564" grpId="0"/>
      <p:bldP spid="70656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34200" cy="715962"/>
          </a:xfrm>
        </p:spPr>
        <p:txBody>
          <a:bodyPr/>
          <a:lstStyle/>
          <a:p>
            <a:r>
              <a:rPr lang="en-US" sz="4000" dirty="0"/>
              <a:t>Design </a:t>
            </a:r>
            <a:r>
              <a:rPr lang="en-US" sz="4000" dirty="0" smtClean="0"/>
              <a:t>Process used in IED</a:t>
            </a:r>
            <a:endParaRPr lang="en-US" sz="4000" dirty="0"/>
          </a:p>
        </p:txBody>
      </p:sp>
      <p:sp>
        <p:nvSpPr>
          <p:cNvPr id="59" name="Content Placeholder 6"/>
          <p:cNvSpPr txBox="1">
            <a:spLocks/>
          </p:cNvSpPr>
          <p:nvPr/>
        </p:nvSpPr>
        <p:spPr bwMode="auto">
          <a:xfrm>
            <a:off x="368458" y="1321977"/>
            <a:ext cx="424510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pPr>
            <a:r>
              <a:rPr lang="en-US" sz="2800" dirty="0" smtClean="0">
                <a:latin typeface="+mj-lt"/>
              </a:rPr>
              <a:t>Define the Problem</a:t>
            </a:r>
          </a:p>
          <a:p>
            <a:pPr>
              <a:lnSpc>
                <a:spcPts val="2400"/>
              </a:lnSpc>
              <a:spcBef>
                <a:spcPct val="50000"/>
              </a:spcBef>
              <a:buFontTx/>
              <a:buAutoNum type="arabicPeriod"/>
            </a:pPr>
            <a:r>
              <a:rPr lang="en-US" sz="2800" dirty="0" smtClean="0">
                <a:latin typeface="+mj-lt"/>
              </a:rPr>
              <a:t>Generate Concepts</a:t>
            </a:r>
          </a:p>
          <a:p>
            <a:pPr>
              <a:lnSpc>
                <a:spcPts val="2400"/>
              </a:lnSpc>
              <a:spcBef>
                <a:spcPct val="50000"/>
              </a:spcBef>
              <a:buFontTx/>
              <a:buAutoNum type="arabicPeriod"/>
            </a:pPr>
            <a:r>
              <a:rPr lang="en-US" sz="2800" dirty="0" smtClean="0">
                <a:latin typeface="+mj-lt"/>
              </a:rPr>
              <a:t>Develop a Solution</a:t>
            </a:r>
          </a:p>
          <a:p>
            <a:pPr>
              <a:lnSpc>
                <a:spcPts val="2800"/>
              </a:lnSpc>
              <a:spcBef>
                <a:spcPct val="50000"/>
              </a:spcBef>
              <a:buFontTx/>
              <a:buAutoNum type="arabicPeriod"/>
            </a:pPr>
            <a:r>
              <a:rPr lang="en-US" sz="2800" dirty="0" smtClean="0">
                <a:latin typeface="+mj-lt"/>
              </a:rPr>
              <a:t>Construct and Test a Prototype</a:t>
            </a:r>
          </a:p>
          <a:p>
            <a:pPr>
              <a:lnSpc>
                <a:spcPts val="2400"/>
              </a:lnSpc>
              <a:spcBef>
                <a:spcPct val="50000"/>
              </a:spcBef>
              <a:buFontTx/>
              <a:buAutoNum type="arabicPeriod"/>
            </a:pPr>
            <a:r>
              <a:rPr lang="en-US" sz="2800" dirty="0" smtClean="0">
                <a:latin typeface="+mj-lt"/>
              </a:rPr>
              <a:t>Evaluate the Solution</a:t>
            </a:r>
          </a:p>
          <a:p>
            <a:pPr>
              <a:lnSpc>
                <a:spcPts val="2400"/>
              </a:lnSpc>
              <a:spcBef>
                <a:spcPct val="50000"/>
              </a:spcBef>
              <a:buFontTx/>
              <a:buAutoNum type="arabicPeriod"/>
            </a:pPr>
            <a:r>
              <a:rPr lang="en-US" sz="2800" dirty="0" smtClean="0">
                <a:latin typeface="+mj-lt"/>
              </a:rPr>
              <a:t>Present the Solution</a:t>
            </a:r>
          </a:p>
          <a:p>
            <a:pPr marL="0" indent="0">
              <a:buNone/>
            </a:pPr>
            <a:endParaRPr lang="en-US" dirty="0">
              <a:latin typeface="+mj-lt"/>
            </a:endParaRPr>
          </a:p>
        </p:txBody>
      </p:sp>
      <p:sp>
        <p:nvSpPr>
          <p:cNvPr id="61" name="Rectangle 60"/>
          <p:cNvSpPr/>
          <p:nvPr/>
        </p:nvSpPr>
        <p:spPr>
          <a:xfrm>
            <a:off x="368458" y="5027941"/>
            <a:ext cx="3595254" cy="646331"/>
          </a:xfrm>
          <a:prstGeom prst="rect">
            <a:avLst/>
          </a:prstGeom>
        </p:spPr>
        <p:txBody>
          <a:bodyPr wrap="square">
            <a:spAutoFit/>
          </a:bodyPr>
          <a:lstStyle/>
          <a:p>
            <a:r>
              <a:rPr lang="en-US" sz="1200" i="1" dirty="0" smtClean="0"/>
              <a:t>This design process was developed based on the University </a:t>
            </a:r>
            <a:r>
              <a:rPr lang="en-US" sz="1200" i="1" dirty="0"/>
              <a:t>of Maryland - College Park - IRB Research Project</a:t>
            </a:r>
            <a:endParaRPr lang="en-US" sz="1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245" y="1072012"/>
            <a:ext cx="4246395" cy="502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6781800" y="65532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5 - &amp;quot;Design Process&amp;quot;&quot;/&gt;&lt;property id=&quot;20307&quot; value=&quot;258&quot;/&gt;&lt;/object&gt;&lt;object type=&quot;3&quot; unique_id=&quot;11037&quot;&gt;&lt;property id=&quot;20148&quot; value=&quot;5&quot;/&gt;&lt;property id=&quot;20300&quot; value=&quot;Slide 2 - &amp;quot;The Design Process&amp;quot;&quot;/&gt;&lt;property id=&quot;20307&quot; value=&quot;262&quot;/&gt;&lt;/object&gt;&lt;object type=&quot;3&quot; unique_id=&quot;11038&quot;&gt;&lt;property id=&quot;20148&quot; value=&quot;5&quot;/&gt;&lt;property id=&quot;20300&quot; value=&quot;Slide 3 - &amp;quot;What Is Design?&amp;quot;&quot;/&gt;&lt;property id=&quot;20307&quot; value=&quot;263&quot;/&gt;&lt;/object&gt;&lt;object type=&quot;3&quot; unique_id=&quot;11039&quot;&gt;&lt;property id=&quot;20148&quot; value=&quot;5&quot;/&gt;&lt;property id=&quot;20300&quot; value=&quot;Slide 4 - &amp;quot;What Is a Design Process?&amp;quot;&quot;/&gt;&lt;property id=&quot;20307&quot; value=&quot;265&quot;/&gt;&lt;/object&gt;&lt;object type=&quot;3&quot; unique_id=&quot;11040&quot;&gt;&lt;property id=&quot;20148&quot; value=&quot;5&quot;/&gt;&lt;property id=&quot;20300&quot; value=&quot;Slide 6 - &amp;quot;Design Process Example&amp;quot;&quot;/&gt;&lt;property id=&quot;20307&quot; value=&quot;267&quot;/&gt;&lt;/object&gt;&lt;object type=&quot;3&quot; unique_id=&quot;11041&quot;&gt;&lt;property id=&quot;20148&quot; value=&quot;5&quot;/&gt;&lt;property id=&quot;20300&quot; value=&quot;Slide 7 - &amp;quot;Design Process Example&amp;quot;&quot;/&gt;&lt;property id=&quot;20307&quot; value=&quot;268&quot;/&gt;&lt;/object&gt;&lt;object type=&quot;3&quot; unique_id=&quot;11042&quot;&gt;&lt;property id=&quot;20148&quot; value=&quot;5&quot;/&gt;&lt;property id=&quot;20300&quot; value=&quot;Slide 8 - &amp;quot;Design Process Example&amp;quot;&quot;/&gt;&lt;property id=&quot;20307&quot; value=&quot;269&quot;/&gt;&lt;/object&gt;&lt;object type=&quot;3&quot; unique_id=&quot;11043&quot;&gt;&lt;property id=&quot;20148&quot; value=&quot;5&quot;/&gt;&lt;property id=&quot;20300&quot; value=&quot;Slide 9 - &amp;quot;Design Process used in IED&amp;quot;&quot;/&gt;&lt;property id=&quot;20307&quot; value=&quot;260&quot;/&gt;&lt;/object&gt;&lt;object type=&quot;3&quot; unique_id=&quot;11044&quot;&gt;&lt;property id=&quot;20148&quot; value=&quot;5&quot;/&gt;&lt;property id=&quot;20300&quot; value=&quot;Slide 10 - &amp;quot;Design Process&amp;quot;&quot;/&gt;&lt;property id=&quot;20307&quot; value=&quot;266&quot;/&gt;&lt;/object&gt;&lt;object type=&quot;3&quot; unique_id=&quot;11045&quot;&gt;&lt;property id=&quot;20148&quot; value=&quot;5&quot;/&gt;&lt;property id=&quot;20300&quot; value=&quot;Slide 11 - &amp;quot;Define the Problem&amp;quot;&quot;/&gt;&lt;property id=&quot;20307&quot; value=&quot;282&quot;/&gt;&lt;/object&gt;&lt;object type=&quot;3&quot; unique_id=&quot;11046&quot;&gt;&lt;property id=&quot;20148&quot; value=&quot;5&quot;/&gt;&lt;property id=&quot;20300&quot; value=&quot;Slide 12 - &amp;quot;Define the Problem&amp;quot;&quot;/&gt;&lt;property id=&quot;20307&quot; value=&quot;284&quot;/&gt;&lt;/object&gt;&lt;object type=&quot;3&quot; unique_id=&quot;11047&quot;&gt;&lt;property id=&quot;20148&quot; value=&quot;5&quot;/&gt;&lt;property id=&quot;20300&quot; value=&quot;Slide 13 - &amp;quot;Define the Problem&amp;quot;&quot;/&gt;&lt;property id=&quot;20307&quot; value=&quot;289&quot;/&gt;&lt;/object&gt;&lt;object type=&quot;3&quot; unique_id=&quot;11048&quot;&gt;&lt;property id=&quot;20148&quot; value=&quot;5&quot;/&gt;&lt;property id=&quot;20300&quot; value=&quot;Slide 14 - &amp;quot;Generate Concepts&amp;quot;&quot;/&gt;&lt;property id=&quot;20307&quot; value=&quot;274&quot;/&gt;&lt;/object&gt;&lt;object type=&quot;3&quot; unique_id=&quot;11049&quot;&gt;&lt;property id=&quot;20148&quot; value=&quot;5&quot;/&gt;&lt;property id=&quot;20300&quot; value=&quot;Slide 15 - &amp;quot;Generate Concepts&amp;quot;&quot;/&gt;&lt;property id=&quot;20307&quot; value=&quot;299&quot;/&gt;&lt;/object&gt;&lt;object type=&quot;3&quot; unique_id=&quot;11050&quot;&gt;&lt;property id=&quot;20148&quot; value=&quot;5&quot;/&gt;&lt;property id=&quot;20300&quot; value=&quot;Slide 16 - &amp;quot;Generate Concepts&amp;quot;&quot;/&gt;&lt;property id=&quot;20307&quot; value=&quot;300&quot;/&gt;&lt;/object&gt;&lt;object type=&quot;3&quot; unique_id=&quot;11051&quot;&gt;&lt;property id=&quot;20148&quot; value=&quot;5&quot;/&gt;&lt;property id=&quot;20300&quot; value=&quot;Slide 17 - &amp;quot;Develop a Solution&amp;quot;&quot;/&gt;&lt;property id=&quot;20307&quot; value=&quot;287&quot;/&gt;&lt;/object&gt;&lt;object type=&quot;3&quot; unique_id=&quot;11052&quot;&gt;&lt;property id=&quot;20148&quot; value=&quot;5&quot;/&gt;&lt;property id=&quot;20300&quot; value=&quot;Slide 18 - &amp;quot;Develop a Solution&amp;quot;&quot;/&gt;&lt;property id=&quot;20307&quot; value=&quot;290&quot;/&gt;&lt;/object&gt;&lt;object type=&quot;3&quot; unique_id=&quot;11053&quot;&gt;&lt;property id=&quot;20148&quot; value=&quot;5&quot;/&gt;&lt;property id=&quot;20300&quot; value=&quot;Slide 19 - &amp;quot;Develop a Solution&amp;quot;&quot;/&gt;&lt;property id=&quot;20307&quot; value=&quot;291&quot;/&gt;&lt;/object&gt;&lt;object type=&quot;3&quot; unique_id=&quot;11054&quot;&gt;&lt;property id=&quot;20148&quot; value=&quot;5&quot;/&gt;&lt;property id=&quot;20300&quot; value=&quot;Slide 20 - &amp;quot;Construct and Test a Prototype&amp;quot;&quot;/&gt;&lt;property id=&quot;20307&quot; value=&quot;276&quot;/&gt;&lt;/object&gt;&lt;object type=&quot;3&quot; unique_id=&quot;11055&quot;&gt;&lt;property id=&quot;20148&quot; value=&quot;5&quot;/&gt;&lt;property id=&quot;20300&quot; value=&quot;Slide 21&quot;/&gt;&lt;property id=&quot;20307&quot; value=&quot;292&quot;/&gt;&lt;/object&gt;&lt;object type=&quot;3&quot; unique_id=&quot;11056&quot;&gt;&lt;property id=&quot;20148&quot; value=&quot;5&quot;/&gt;&lt;property id=&quot;20300&quot; value=&quot;Slide 22 - &amp;quot;Evaluate the Solution&amp;quot;&quot;/&gt;&lt;property id=&quot;20307&quot; value=&quot;277&quot;/&gt;&lt;/object&gt;&lt;object type=&quot;3&quot; unique_id=&quot;11057&quot;&gt;&lt;property id=&quot;20148&quot; value=&quot;5&quot;/&gt;&lt;property id=&quot;20300&quot; value=&quot;Slide 23 - &amp;quot;Evaluate the Solution&amp;quot;&quot;/&gt;&lt;property id=&quot;20307&quot; value=&quot;294&quot;/&gt;&lt;/object&gt;&lt;object type=&quot;3&quot; unique_id=&quot;11058&quot;&gt;&lt;property id=&quot;20148&quot; value=&quot;5&quot;/&gt;&lt;property id=&quot;20300&quot; value=&quot;Slide 24 - &amp;quot;Evaluate the Solution&amp;quot;&quot;/&gt;&lt;property id=&quot;20307&quot; value=&quot;295&quot;/&gt;&lt;/object&gt;&lt;object type=&quot;3&quot; unique_id=&quot;11059&quot;&gt;&lt;property id=&quot;20148&quot; value=&quot;5&quot;/&gt;&lt;property id=&quot;20300&quot; value=&quot;Slide 25&quot;/&gt;&lt;property id=&quot;20307&quot; value=&quot;279&quot;/&gt;&lt;/object&gt;&lt;object type=&quot;3&quot; unique_id=&quot;11060&quot;&gt;&lt;property id=&quot;20148&quot; value=&quot;5&quot;/&gt;&lt;property id=&quot;20300&quot; value=&quot;Slide 26 - &amp;quot;Design Process&amp;quot;&quot;/&gt;&lt;property id=&quot;20307&quot; value=&quot;280&quot;/&gt;&lt;/object&gt;&lt;object type=&quot;3&quot; unique_id=&quot;11061&quot;&gt;&lt;property id=&quot;20148&quot; value=&quot;5&quot;/&gt;&lt;property id=&quot;20300&quot; value=&quot;Slide 27&quot;/&gt;&lt;property id=&quot;20307&quot; value=&quot;296&quot;/&gt;&lt;/object&gt;&lt;object type=&quot;3&quot; unique_id=&quot;11062&quot;&gt;&lt;property id=&quot;20148&quot; value=&quot;5&quot;/&gt;&lt;property id=&quot;20300&quot; value=&quot;Slide 28 - &amp;quot;Image Resources&amp;quot;&quot;/&gt;&lt;property id=&quot;20307&quot; value=&quot;26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8193</TotalTime>
  <Words>1755</Words>
  <Application>Microsoft Office PowerPoint</Application>
  <PresentationFormat>On-screen Show (4:3)</PresentationFormat>
  <Paragraphs>266</Paragraphs>
  <Slides>28</Slides>
  <Notes>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PowerPointTemplateAE_2009_1217_NEW NEW Template</vt:lpstr>
      <vt:lpstr>1_Custom Design</vt:lpstr>
      <vt:lpstr>PowerPoint Presentation</vt:lpstr>
      <vt:lpstr>The Design Process</vt:lpstr>
      <vt:lpstr>What Is Design?</vt:lpstr>
      <vt:lpstr>What Is a Design Process?</vt:lpstr>
      <vt:lpstr>Design Process</vt:lpstr>
      <vt:lpstr>Design Process Example</vt:lpstr>
      <vt:lpstr>Design Process Example</vt:lpstr>
      <vt:lpstr>Design Process Example</vt:lpstr>
      <vt:lpstr>Design Process used in IED</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Deborah Calvin</cp:lastModifiedBy>
  <cp:revision>154</cp:revision>
  <cp:lastPrinted>2012-08-27T13:58:51Z</cp:lastPrinted>
  <dcterms:created xsi:type="dcterms:W3CDTF">2010-01-04T14:07:12Z</dcterms:created>
  <dcterms:modified xsi:type="dcterms:W3CDTF">2015-02-16T13:49:11Z</dcterms:modified>
</cp:coreProperties>
</file>