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412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70" r:id="rId4"/>
    <p:sldId id="395" r:id="rId5"/>
    <p:sldId id="406" r:id="rId6"/>
    <p:sldId id="407" r:id="rId7"/>
    <p:sldId id="408" r:id="rId8"/>
    <p:sldId id="412" r:id="rId9"/>
    <p:sldId id="40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0000"/>
    <a:srgbClr val="00B050"/>
    <a:srgbClr val="663300"/>
    <a:srgbClr val="FF6600"/>
    <a:srgbClr val="CC00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7" autoAdjust="0"/>
    <p:restoredTop sz="90141" autoAdjust="0"/>
  </p:normalViewPr>
  <p:slideViewPr>
    <p:cSldViewPr>
      <p:cViewPr varScale="1">
        <p:scale>
          <a:sx n="81" d="100"/>
          <a:sy n="81" d="100"/>
        </p:scale>
        <p:origin x="-163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1008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Troubleshooting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20040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5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25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5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</a:t>
            </a:r>
            <a:r>
              <a:rPr lang="en-US" smtClean="0"/>
              <a:t>2009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70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fld id="{FEE3F916-946D-49D1-8A61-755949359B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642350"/>
            <a:ext cx="47466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37231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cs typeface="+mn-cs"/>
              </a:defRPr>
            </a:lvl1pPr>
          </a:lstStyle>
          <a:p>
            <a:pPr>
              <a:defRPr/>
            </a:pPr>
            <a:r>
              <a:rPr lang="en-US"/>
              <a:t>Sequential Logic - An Overview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20040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70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5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70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fld id="{44BC21C5-AED6-4D0F-950F-64D287ADC8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642350"/>
            <a:ext cx="47466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218635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Troubleshooting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10244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B93460-89CB-49AD-9FA7-DDC1C37A52A2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4582" name="Slide Image Placeholder 1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83" name="Notes Placeholder 1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Introductory Slide / Overview of Presentation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Troubleshooting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9DEAA0-0EA1-4F04-B8B3-B171D8C9ADF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A brief definition of troubleshooting.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Troubleshooting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839C80-F157-4A78-9E1C-03F0ABB64F0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Sources of problems that require troubleshooting. 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Troubleshooting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A9EB95-2D1B-40ED-9FA8-6B40A7DFE8C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http://www.troubleshooters.com/utp/hesley.htm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Troubleshooting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8E1F59-B1F0-48EE-A31E-E8494902F31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http://www.troubleshooters.com/utp/hesley.htm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Troubleshooting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F465D8-E385-4AB3-9532-A78365D5A31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http://www.troubleshooters.com/utp/hesley.htm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Troubleshooting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C53DC7-992D-4C3E-A699-E0503EB4AF8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Review the process for troubleshooting a digital logic circuit.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Troubleshooting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6696AA-C410-44BE-ACE9-6FACE1F3FF9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3x3_PLTW_Logo_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 flipH="1">
            <a:off x="2514600" y="4876800"/>
            <a:ext cx="4191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Digital Electronics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10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BD38A-FE1D-4137-AB60-FA09FAB9D6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96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1C956-092D-4162-8C9A-6FAF164385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30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9FB82-DF48-4002-9FCC-252DA8D7E7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29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2514600" y="4876800"/>
            <a:ext cx="4191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Digital Electronics</a:t>
            </a:r>
          </a:p>
        </p:txBody>
      </p:sp>
      <p:pic>
        <p:nvPicPr>
          <p:cNvPr id="4" name="Picture 7" descr="C:\Users\Katie\Desktop\PLTW_M_L_3C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8" y="588963"/>
            <a:ext cx="5775325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10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126FA-A6E2-458F-B13B-6FB8DE209E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440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F5C4C-CF9D-473C-9ECD-FF60228F3E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136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96ABF-9F25-4D8A-9293-0D0EED6D0F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727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62D3E-FF3E-4789-85F8-55F5B0665D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00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3D144-4CC6-4724-A7E2-1D6D37CCD8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43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5E28A-348A-4BAD-8F55-50045A9C3B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7856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38D9C-C783-4D69-AE17-4985C78ABB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963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CF42E-F13E-4881-AE53-81AC8EFF2D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38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18110-7F8A-458F-A6D5-216027A4AB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980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3A941-5DCA-47EF-85D7-920D43BB0B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5544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E7051-196F-4F12-912F-EB0E05E072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848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BB128-0A9A-47C5-AC4F-0F1348573D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7837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CEED9-F90E-421E-8886-38C457187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7702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41FB0-8FBE-40A8-BF23-2293C1EAA7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516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03639-5FF0-4607-8586-A84CFE5925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78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88F1A-BC70-481C-9E4C-E4C93E721A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0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C267F-E871-47CB-83C9-1D6D8CE1F8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93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55C51-B5AB-4C8E-985D-1FBE921034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1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E2523-CA44-4D36-892B-2091F192EC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76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AC6A2-EC10-4466-9592-D26F67BEEA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101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C7167-2D53-44A7-87D6-AA462A2E2A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84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1A7FA36-22F4-43CE-9DB2-8E8106FA19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338" y="6218238"/>
            <a:ext cx="4746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498" r:id="rId1"/>
    <p:sldLayoutId id="2147485499" r:id="rId2"/>
    <p:sldLayoutId id="2147485486" r:id="rId3"/>
    <p:sldLayoutId id="2147485500" r:id="rId4"/>
    <p:sldLayoutId id="2147485501" r:id="rId5"/>
    <p:sldLayoutId id="2147485502" r:id="rId6"/>
    <p:sldLayoutId id="2147485487" r:id="rId7"/>
    <p:sldLayoutId id="2147485488" r:id="rId8"/>
    <p:sldLayoutId id="2147485489" r:id="rId9"/>
    <p:sldLayoutId id="2147485503" r:id="rId10"/>
    <p:sldLayoutId id="2147485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12C9DC1-8763-458C-B741-4EB711B02D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04" r:id="rId1"/>
    <p:sldLayoutId id="2147485505" r:id="rId2"/>
    <p:sldLayoutId id="2147485491" r:id="rId3"/>
    <p:sldLayoutId id="2147485506" r:id="rId4"/>
    <p:sldLayoutId id="2147485507" r:id="rId5"/>
    <p:sldLayoutId id="2147485508" r:id="rId6"/>
    <p:sldLayoutId id="2147485492" r:id="rId7"/>
    <p:sldLayoutId id="2147485493" r:id="rId8"/>
    <p:sldLayoutId id="2147485494" r:id="rId9"/>
    <p:sldLayoutId id="2147485509" r:id="rId10"/>
    <p:sldLayoutId id="2147485495" r:id="rId11"/>
    <p:sldLayoutId id="2147485496" r:id="rId12"/>
    <p:sldLayoutId id="214748549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Troubleshooting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Troubleshooting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1518E-3E71-4C33-9A16-E3A825475CB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6388" name="Content Placeholder 2"/>
          <p:cNvSpPr txBox="1">
            <a:spLocks/>
          </p:cNvSpPr>
          <p:nvPr/>
        </p:nvSpPr>
        <p:spPr bwMode="auto">
          <a:xfrm>
            <a:off x="457200" y="1295400"/>
            <a:ext cx="86868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800"/>
              </a:spcAft>
            </a:pPr>
            <a:r>
              <a:rPr lang="en-US" sz="3200"/>
              <a:t>This presentation will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/>
              <a:t>Define troubleshooting.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/>
              <a:t>Introduce the types of errors that may require troubleshooting.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/>
              <a:t>Detail the logical steps required to troubleshoot a non-functional digital logic circuit.</a:t>
            </a:r>
            <a:endParaRPr lang="en-US" sz="2400"/>
          </a:p>
          <a:p>
            <a:pPr eaLnBrk="1" hangingPunct="1">
              <a:spcAft>
                <a:spcPts val="600"/>
              </a:spcAft>
              <a:buFontTx/>
              <a:buChar char="•"/>
            </a:pPr>
            <a:endParaRPr lang="en-US" sz="240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Troubleshooting</a:t>
            </a:r>
          </a:p>
        </p:txBody>
      </p:sp>
      <p:sp>
        <p:nvSpPr>
          <p:cNvPr id="17411" name="Content Placeholder 1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2800" b="1" smtClean="0"/>
              <a:t>Troubleshooting</a:t>
            </a:r>
            <a:r>
              <a:rPr lang="en-US" sz="2800" smtClean="0"/>
              <a:t> is the process you must undertake to isolate the source of a problem in a circuit that is not working, and then fix it.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2800" smtClean="0"/>
              <a:t>This process is sometimes referred to as </a:t>
            </a:r>
            <a:r>
              <a:rPr lang="en-US" sz="2800" b="1" smtClean="0"/>
              <a:t>debugging</a:t>
            </a:r>
            <a:r>
              <a:rPr lang="en-US" sz="2800" smtClean="0"/>
              <a:t>. However, debugging typically applies to isolating a problem with software, whereas troubleshooting is typically associated with fixing hardware problems.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2800" smtClean="0"/>
              <a:t>For this presentation we will focus on the troubleshooting process for digital electronics, both combinational and sequential.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C653F3-B2AB-4773-8CE9-E35270E29C2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Sources of Problems</a:t>
            </a:r>
          </a:p>
        </p:txBody>
      </p:sp>
      <p:sp>
        <p:nvSpPr>
          <p:cNvPr id="18435" name="Content Placeholder 1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sz="2200" smtClean="0"/>
              <a:t>When you design and build a digital electronic circuit, three types of errors can occur.</a:t>
            </a:r>
          </a:p>
          <a:p>
            <a:pPr marL="914400" lvl="1" indent="-514350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en-US" sz="1800" b="1" smtClean="0"/>
              <a:t>Design Error: </a:t>
            </a:r>
            <a:r>
              <a:rPr lang="en-US" sz="1800" smtClean="0"/>
              <a:t>With this error the circuit works perfectly as designed, but the design is incorrect and does not meet the design specifications.</a:t>
            </a:r>
          </a:p>
          <a:p>
            <a:pPr marL="914400" lvl="1" indent="-514350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en-US" sz="1800" b="1" smtClean="0"/>
              <a:t>Build Error</a:t>
            </a:r>
            <a:r>
              <a:rPr lang="en-US" sz="1800" smtClean="0"/>
              <a:t>: With this error the circuit was designed properly, but was either built incorrectly or has a bad component.</a:t>
            </a:r>
          </a:p>
          <a:p>
            <a:pPr marL="914400" lvl="1" indent="-514350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en-US" sz="1800" b="1" smtClean="0"/>
              <a:t>Design &amp; Build Error</a:t>
            </a:r>
            <a:r>
              <a:rPr lang="en-US" sz="1800" smtClean="0"/>
              <a:t>: With this error the circuit was designed incorrectly </a:t>
            </a:r>
            <a:r>
              <a:rPr lang="en-US" sz="1800" u="sng" smtClean="0"/>
              <a:t>AND</a:t>
            </a:r>
            <a:r>
              <a:rPr lang="en-US" sz="1800" smtClean="0"/>
              <a:t> was built wrong.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sz="2200" smtClean="0"/>
              <a:t>Fortunately, if you follow the design process to simulate and verify your design prior to building it, the third error type will not occur.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sz="2200" smtClean="0"/>
              <a:t>Regardless of the error type, design or build, the process of identifying the error and fixing it is the same: </a:t>
            </a:r>
            <a:r>
              <a:rPr lang="en-US" sz="2200" b="1" i="1" smtClean="0"/>
              <a:t>Divide and Conquer</a:t>
            </a:r>
            <a:r>
              <a:rPr lang="en-US" sz="2200" smtClean="0"/>
              <a:t>.</a:t>
            </a:r>
          </a:p>
          <a:p>
            <a:pPr marL="0" indent="0">
              <a:spcBef>
                <a:spcPct val="0"/>
              </a:spcBef>
              <a:spcAft>
                <a:spcPts val="1800"/>
              </a:spcAft>
              <a:buFontTx/>
              <a:buNone/>
            </a:pPr>
            <a:endParaRPr lang="en-US" sz="200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A2B69-53DD-496B-A5E3-9E90E776825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Divide &amp; Conquer – An Analogy</a:t>
            </a:r>
          </a:p>
        </p:txBody>
      </p:sp>
      <p:sp>
        <p:nvSpPr>
          <p:cNvPr id="19459" name="Content Placeholder 1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sz="2400" smtClean="0"/>
              <a:t>To illustrate the process of </a:t>
            </a:r>
            <a:r>
              <a:rPr lang="en-US" sz="2400" i="1" smtClean="0"/>
              <a:t>Divide &amp; Conquer</a:t>
            </a:r>
            <a:r>
              <a:rPr lang="en-US" sz="2400" smtClean="0"/>
              <a:t>, consider the following analogy: </a:t>
            </a:r>
          </a:p>
          <a:p>
            <a:pPr marL="0" indent="0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sz="2400" smtClean="0"/>
              <a:t>Draw a single card from a deck of playing cards and try to determine</a:t>
            </a:r>
            <a:r>
              <a:rPr lang="en-US" sz="2400" i="1" smtClean="0"/>
              <a:t> </a:t>
            </a:r>
            <a:r>
              <a:rPr lang="en-US" sz="2400" smtClean="0"/>
              <a:t>what the card is.  </a:t>
            </a:r>
          </a:p>
          <a:p>
            <a:pPr marL="0" indent="0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sz="2400" smtClean="0"/>
              <a:t>One approach would be to simply randomly guess any one of the 52 cards in the deck in no particular order. Clearly not a good idea.</a:t>
            </a:r>
          </a:p>
          <a:p>
            <a:pPr marL="0" indent="0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sz="2400" smtClean="0"/>
              <a:t>Another approach would be to sequentially go through all 52 cards in the deck in order. This process would work, but it would be very tedious.</a:t>
            </a:r>
          </a:p>
          <a:p>
            <a:pPr marL="0" indent="0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sz="2400" smtClean="0"/>
              <a:t>The best solution to the problem is the </a:t>
            </a:r>
            <a:r>
              <a:rPr lang="en-US" sz="2400" i="1" smtClean="0"/>
              <a:t>Divide &amp; Conquer</a:t>
            </a:r>
            <a:r>
              <a:rPr lang="en-US" sz="2400" smtClean="0"/>
              <a:t> approach.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5ADD1-6696-4A10-9B76-B5331D6FC0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Divide &amp; Conquer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5105400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sz="2400" smtClean="0"/>
              <a:t>Let’s assume the card is the 7 of diamonds. The </a:t>
            </a:r>
            <a:r>
              <a:rPr lang="en-US" sz="2400" i="1" smtClean="0"/>
              <a:t>Divide &amp; Conquer</a:t>
            </a:r>
            <a:r>
              <a:rPr lang="en-US" sz="2400" smtClean="0"/>
              <a:t> approach works as follows . . .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2000" smtClean="0"/>
              <a:t>Q.  Is the card a red suit or a black suit? </a:t>
            </a:r>
            <a:r>
              <a:rPr lang="en-US" sz="1800" smtClean="0"/>
              <a:t>(52 cards to 26)</a:t>
            </a:r>
            <a:r>
              <a:rPr lang="en-US" sz="2000" smtClean="0"/>
              <a:t> 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sz="2000" smtClean="0">
                <a:solidFill>
                  <a:srgbClr val="FF0000"/>
                </a:solidFill>
              </a:rPr>
              <a:t>A.  Red.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2000" smtClean="0"/>
              <a:t>Q.  Is it a heart or a diamond? </a:t>
            </a:r>
            <a:r>
              <a:rPr lang="en-US" sz="1800" smtClean="0"/>
              <a:t>(26 cards to 13)</a:t>
            </a:r>
            <a:endParaRPr lang="en-US" sz="2000" smtClean="0"/>
          </a:p>
          <a:p>
            <a:pPr lvl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sz="2000" smtClean="0">
                <a:solidFill>
                  <a:srgbClr val="FF0000"/>
                </a:solidFill>
              </a:rPr>
              <a:t>A.  Diamond 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2000" smtClean="0"/>
              <a:t>Q.  Is it a face card or a number card? </a:t>
            </a:r>
            <a:r>
              <a:rPr lang="en-US" sz="1800" smtClean="0"/>
              <a:t>(13 cards to 3 face or 10 numbered)</a:t>
            </a:r>
            <a:endParaRPr lang="en-US" sz="2000" smtClean="0"/>
          </a:p>
          <a:p>
            <a:pPr lvl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sz="2000" smtClean="0">
                <a:solidFill>
                  <a:srgbClr val="FF0000"/>
                </a:solidFill>
              </a:rPr>
              <a:t>A.  Number 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2000" smtClean="0"/>
              <a:t>Q.  Is the number 5 or below? </a:t>
            </a:r>
            <a:r>
              <a:rPr lang="en-US" sz="1800" smtClean="0"/>
              <a:t>(10 cards to 5)</a:t>
            </a:r>
            <a:endParaRPr lang="en-US" sz="2000" smtClean="0"/>
          </a:p>
          <a:p>
            <a:pPr lvl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sz="2000" smtClean="0">
                <a:solidFill>
                  <a:srgbClr val="FF0000"/>
                </a:solidFill>
              </a:rPr>
              <a:t>A.  No 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2000" smtClean="0"/>
              <a:t>Q.  Is the number odd or even? </a:t>
            </a:r>
            <a:r>
              <a:rPr lang="en-US" sz="1800" smtClean="0"/>
              <a:t>(5 card to 2 odd or 3 even)</a:t>
            </a:r>
            <a:endParaRPr lang="en-US" sz="2000" smtClean="0"/>
          </a:p>
          <a:p>
            <a:pPr lvl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sz="2000" smtClean="0">
                <a:solidFill>
                  <a:srgbClr val="FF0000"/>
                </a:solidFill>
              </a:rPr>
              <a:t>A.  Odd  (it must be the 7 or 9 of diamonds) 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2000" smtClean="0"/>
              <a:t>Q.  Is it the 9 of diamonds?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sz="2000" smtClean="0">
                <a:solidFill>
                  <a:srgbClr val="FF0000"/>
                </a:solidFill>
              </a:rPr>
              <a:t>A.  No 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sz="2000" smtClean="0"/>
              <a:t>Solution: The card is the 7 of diamonds. </a:t>
            </a:r>
            <a:endParaRPr lang="en-US" sz="16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C20955-5911-4B3D-BEE8-653BD1CC408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Divide &amp; Conquer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In order to successfully troubleshoot a problem, you must be able to ask the right questions. The answers should guide to the solution.</a:t>
            </a:r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r>
              <a:rPr lang="en-US" smtClean="0"/>
              <a:t>	So, how does this </a:t>
            </a:r>
            <a:r>
              <a:rPr lang="en-US" i="1" smtClean="0"/>
              <a:t>Divide &amp; Conquer</a:t>
            </a:r>
            <a:r>
              <a:rPr lang="en-US" smtClean="0"/>
              <a:t> 	approach apply to digital electronics?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44F4B0-0824-4FEB-A46E-7A60C3DE6D2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Troubleshooting Flowchart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3970-06D5-4F85-97B9-9007900D84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1752600" y="1447800"/>
            <a:ext cx="2743200" cy="990600"/>
          </a:xfrm>
          <a:prstGeom prst="flowChartProcess">
            <a:avLst/>
          </a:prstGeom>
          <a:noFill/>
          <a:ln w="12700">
            <a:solidFill>
              <a:srgbClr val="0000FF"/>
            </a:solidFill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>
                <a:cs typeface="Arial" charset="0"/>
              </a:rPr>
              <a:t>TEST</a:t>
            </a:r>
          </a:p>
          <a:p>
            <a:pPr algn="ctr">
              <a:defRPr/>
            </a:pPr>
            <a:r>
              <a:rPr lang="en-US" sz="1400" u="sng">
                <a:cs typeface="Arial" charset="0"/>
              </a:rPr>
              <a:t>Fully </a:t>
            </a:r>
            <a:r>
              <a:rPr lang="en-US" sz="1400">
                <a:cs typeface="Arial" charset="0"/>
              </a:rPr>
              <a:t>test the circuit to determine if it is working correctly.</a:t>
            </a:r>
          </a:p>
        </p:txBody>
      </p:sp>
      <p:sp>
        <p:nvSpPr>
          <p:cNvPr id="7" name="Flowchart: Decision 6"/>
          <p:cNvSpPr/>
          <p:nvPr/>
        </p:nvSpPr>
        <p:spPr>
          <a:xfrm>
            <a:off x="2133600" y="2667000"/>
            <a:ext cx="1981200" cy="609600"/>
          </a:xfrm>
          <a:prstGeom prst="flowChartDecision">
            <a:avLst/>
          </a:prstGeom>
          <a:noFill/>
          <a:ln w="12700">
            <a:solidFill>
              <a:srgbClr val="0000FF"/>
            </a:solidFill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/>
              <a:t>Working</a:t>
            </a:r>
            <a:r>
              <a:rPr lang="en-US" sz="1200" dirty="0"/>
              <a:t>?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4114800" y="3276600"/>
            <a:ext cx="2743200" cy="1096963"/>
          </a:xfrm>
          <a:prstGeom prst="flowChartProcess">
            <a:avLst/>
          </a:prstGeom>
          <a:noFill/>
          <a:ln w="12700">
            <a:solidFill>
              <a:srgbClr val="0000FF"/>
            </a:solidFill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>
                <a:cs typeface="Arial" charset="0"/>
              </a:rPr>
              <a:t>Re-Create A Fault</a:t>
            </a:r>
          </a:p>
          <a:p>
            <a:pPr>
              <a:defRPr/>
            </a:pPr>
            <a:r>
              <a:rPr lang="en-US" sz="1400">
                <a:cs typeface="Arial" charset="0"/>
              </a:rPr>
              <a:t>(i.e., Apply an input that causes the output to be incorrect.)</a:t>
            </a:r>
          </a:p>
        </p:txBody>
      </p:sp>
      <p:sp>
        <p:nvSpPr>
          <p:cNvPr id="9" name="Flowchart: Terminator 8"/>
          <p:cNvSpPr/>
          <p:nvPr/>
        </p:nvSpPr>
        <p:spPr>
          <a:xfrm>
            <a:off x="685800" y="3521075"/>
            <a:ext cx="1752600" cy="609600"/>
          </a:xfrm>
          <a:prstGeom prst="flowChartTerminator">
            <a:avLst/>
          </a:prstGeom>
          <a:ln w="12700">
            <a:solidFill>
              <a:srgbClr val="0000FF"/>
            </a:solidFill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Finished</a:t>
            </a:r>
          </a:p>
          <a:p>
            <a:pPr algn="ctr">
              <a:defRPr/>
            </a:pPr>
            <a:r>
              <a:rPr lang="en-US" sz="1400" dirty="0"/>
              <a:t>Congratulations!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14800" y="6188075"/>
            <a:ext cx="2743200" cy="365125"/>
          </a:xfrm>
          <a:prstGeom prst="flowChartProcess">
            <a:avLst/>
          </a:prstGeom>
          <a:noFill/>
          <a:ln w="12700">
            <a:solidFill>
              <a:srgbClr val="0000FF"/>
            </a:solidFill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/>
              <a:t>Correct the Problem</a:t>
            </a:r>
          </a:p>
        </p:txBody>
      </p:sp>
      <p:sp>
        <p:nvSpPr>
          <p:cNvPr id="12" name="Flowchart: Process 11"/>
          <p:cNvSpPr/>
          <p:nvPr/>
        </p:nvSpPr>
        <p:spPr>
          <a:xfrm>
            <a:off x="4114800" y="4594225"/>
            <a:ext cx="2743200" cy="1371600"/>
          </a:xfrm>
          <a:prstGeom prst="flowChartProcess">
            <a:avLst/>
          </a:prstGeom>
          <a:noFill/>
          <a:ln w="12700">
            <a:solidFill>
              <a:srgbClr val="0000FF"/>
            </a:solidFill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>
                <a:cs typeface="Arial" charset="0"/>
              </a:rPr>
              <a:t>Divide &amp; Conquer</a:t>
            </a:r>
          </a:p>
          <a:p>
            <a:pPr>
              <a:defRPr/>
            </a:pPr>
            <a:r>
              <a:rPr lang="en-US" sz="1400">
                <a:cs typeface="Arial" charset="0"/>
              </a:rPr>
              <a:t>Starting from the faulty output, work your way toward the inputs gate-by-gate until the problem is identified </a:t>
            </a:r>
          </a:p>
        </p:txBody>
      </p:sp>
      <p:cxnSp>
        <p:nvCxnSpPr>
          <p:cNvPr id="16" name="Straight Arrow Connector 15"/>
          <p:cNvCxnSpPr>
            <a:stCxn id="6" idx="2"/>
            <a:endCxn id="7" idx="0"/>
          </p:cNvCxnSpPr>
          <p:nvPr/>
        </p:nvCxnSpPr>
        <p:spPr bwMode="auto">
          <a:xfrm rot="5400000">
            <a:off x="3009901" y="2552700"/>
            <a:ext cx="228600" cy="3175"/>
          </a:xfrm>
          <a:prstGeom prst="straightConnector1">
            <a:avLst/>
          </a:prstGeom>
          <a:ln w="12700">
            <a:solidFill>
              <a:srgbClr val="FF0000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7" idx="1"/>
            <a:endCxn id="9" idx="0"/>
          </p:cNvCxnSpPr>
          <p:nvPr/>
        </p:nvCxnSpPr>
        <p:spPr bwMode="auto">
          <a:xfrm rot="10800000" flipV="1">
            <a:off x="1562100" y="2971800"/>
            <a:ext cx="571500" cy="549275"/>
          </a:xfrm>
          <a:prstGeom prst="bentConnector2">
            <a:avLst/>
          </a:prstGeom>
          <a:ln w="12700">
            <a:solidFill>
              <a:srgbClr val="FF0000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hape 19"/>
          <p:cNvCxnSpPr>
            <a:stCxn id="7" idx="3"/>
            <a:endCxn id="8" idx="0"/>
          </p:cNvCxnSpPr>
          <p:nvPr/>
        </p:nvCxnSpPr>
        <p:spPr bwMode="auto">
          <a:xfrm>
            <a:off x="4114800" y="2971800"/>
            <a:ext cx="1371600" cy="304800"/>
          </a:xfrm>
          <a:prstGeom prst="bentConnector2">
            <a:avLst/>
          </a:prstGeom>
          <a:ln w="12700">
            <a:solidFill>
              <a:srgbClr val="FF0000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2"/>
            <a:endCxn id="12" idx="0"/>
          </p:cNvCxnSpPr>
          <p:nvPr/>
        </p:nvCxnSpPr>
        <p:spPr bwMode="auto">
          <a:xfrm rot="5400000">
            <a:off x="5376069" y="4483894"/>
            <a:ext cx="220663" cy="3175"/>
          </a:xfrm>
          <a:prstGeom prst="straightConnector1">
            <a:avLst/>
          </a:prstGeom>
          <a:ln w="12700">
            <a:solidFill>
              <a:srgbClr val="FF0000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" idx="2"/>
            <a:endCxn id="11" idx="0"/>
          </p:cNvCxnSpPr>
          <p:nvPr/>
        </p:nvCxnSpPr>
        <p:spPr bwMode="auto">
          <a:xfrm rot="5400000">
            <a:off x="5376070" y="6076156"/>
            <a:ext cx="220662" cy="3175"/>
          </a:xfrm>
          <a:prstGeom prst="straightConnector1">
            <a:avLst/>
          </a:prstGeom>
          <a:ln w="12700">
            <a:solidFill>
              <a:srgbClr val="FF0000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stCxn id="11" idx="2"/>
            <a:endCxn id="6" idx="3"/>
          </p:cNvCxnSpPr>
          <p:nvPr/>
        </p:nvCxnSpPr>
        <p:spPr bwMode="auto">
          <a:xfrm rot="5400000" flipH="1">
            <a:off x="2686050" y="3752850"/>
            <a:ext cx="4610100" cy="990600"/>
          </a:xfrm>
          <a:prstGeom prst="bentConnector4">
            <a:avLst>
              <a:gd name="adj1" fmla="val -4959"/>
              <a:gd name="adj2" fmla="val -200114"/>
            </a:avLst>
          </a:prstGeom>
          <a:ln w="12700">
            <a:solidFill>
              <a:srgbClr val="FF0000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lowchart: Process 36"/>
          <p:cNvSpPr/>
          <p:nvPr/>
        </p:nvSpPr>
        <p:spPr>
          <a:xfrm>
            <a:off x="1550988" y="2590800"/>
            <a:ext cx="609600" cy="381000"/>
          </a:xfrm>
          <a:prstGeom prst="flowChartProcess">
            <a:avLst/>
          </a:prstGeom>
          <a:ln w="101600">
            <a:noFill/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/>
              <a:t>YES</a:t>
            </a:r>
          </a:p>
        </p:txBody>
      </p:sp>
      <p:sp>
        <p:nvSpPr>
          <p:cNvPr id="38" name="Flowchart: Process 37"/>
          <p:cNvSpPr/>
          <p:nvPr/>
        </p:nvSpPr>
        <p:spPr>
          <a:xfrm>
            <a:off x="4114800" y="2590800"/>
            <a:ext cx="609600" cy="381000"/>
          </a:xfrm>
          <a:prstGeom prst="flowChartProcess">
            <a:avLst/>
          </a:prstGeom>
          <a:ln w="101600">
            <a:noFill/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/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TW - Master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LTW - Master - Theme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01600">
          <a:solidFill>
            <a:srgbClr val="FF0000">
              <a:alpha val="50196"/>
            </a:srgbClr>
          </a:solidFill>
          <a:headEnd type="none" w="med" len="med"/>
          <a:tailEnd type="none" w="lg" len="lg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 bwMode="auto">
        <a:ln w="12700">
          <a:solidFill>
            <a:srgbClr val="FF0000">
              <a:alpha val="50196"/>
            </a:srgb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Custom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PLTW - Master</Template>
  <TotalTime>6351</TotalTime>
  <Words>666</Words>
  <Application>Microsoft Office PowerPoint</Application>
  <PresentationFormat>On-screen Show (4:3)</PresentationFormat>
  <Paragraphs>117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PLTW - Master</vt:lpstr>
      <vt:lpstr>PLTW - Master - Theme</vt:lpstr>
      <vt:lpstr>Troubleshooting</vt:lpstr>
      <vt:lpstr>Troubleshooting</vt:lpstr>
      <vt:lpstr>Troubleshooting</vt:lpstr>
      <vt:lpstr>Sources of Problems</vt:lpstr>
      <vt:lpstr>Divide &amp; Conquer – An Analogy</vt:lpstr>
      <vt:lpstr>Divide &amp; Conquer</vt:lpstr>
      <vt:lpstr>Divide &amp; Conquer</vt:lpstr>
      <vt:lpstr>Troubleshooting Flowchart</vt:lpstr>
    </vt:vector>
  </TitlesOfParts>
  <Manager>Jason Rausch</Manager>
  <Company>Project Lead The Way,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Troubleshooting</dc:title>
  <dc:subject>Digital Electronics - PLTW</dc:subject>
  <dc:creator>DE Revision Team</dc:creator>
  <cp:keywords>Presentation</cp:keywords>
  <cp:lastModifiedBy>Jason Rausch</cp:lastModifiedBy>
  <cp:revision>60</cp:revision>
  <dcterms:created xsi:type="dcterms:W3CDTF">2008-03-24T14:30:01Z</dcterms:created>
  <dcterms:modified xsi:type="dcterms:W3CDTF">2013-03-15T18:22:47Z</dcterms:modified>
</cp:coreProperties>
</file>