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412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0" r:id="rId4"/>
    <p:sldId id="402" r:id="rId5"/>
    <p:sldId id="392" r:id="rId6"/>
    <p:sldId id="386" r:id="rId7"/>
    <p:sldId id="387" r:id="rId8"/>
    <p:sldId id="389" r:id="rId9"/>
    <p:sldId id="403" r:id="rId10"/>
    <p:sldId id="398" r:id="rId11"/>
    <p:sldId id="406" r:id="rId12"/>
    <p:sldId id="393" r:id="rId13"/>
    <p:sldId id="407" r:id="rId14"/>
    <p:sldId id="408" r:id="rId15"/>
    <p:sldId id="405" r:id="rId16"/>
    <p:sldId id="40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00CC"/>
    <a:srgbClr val="00B050"/>
    <a:srgbClr val="3366FF"/>
    <a:srgbClr val="C00000"/>
    <a:srgbClr val="B2B2B2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7594" autoAdjust="0"/>
    <p:restoredTop sz="90493" autoAdjust="0"/>
  </p:normalViewPr>
  <p:slideViewPr>
    <p:cSldViewPr>
      <p:cViewPr varScale="1">
        <p:scale>
          <a:sx n="81" d="100"/>
          <a:sy n="81" d="100"/>
        </p:scale>
        <p:origin x="-17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008" y="179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Analog and Digital Signals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25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86881F9B-1DAF-4722-9F7B-5BABB6FDC2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0006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Analog and Digital Signals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AD9E51AA-F643-4B7A-8B74-75BAA183F6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1051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7C667E-B25E-48B5-A32B-3124B440C5A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1750" name="Slide Image Placeholder 1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51" name="Notes Placeholder 1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Review with the student Multisim Oscilloscope.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Analog and Digital Signals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28DE12-A358-4B96-96F1-6FF2C060E76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the student to work on the example. The solution is on the next two slides.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4E6CF4-7370-4ED6-B94B-52F35E60744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 not print this page. (1 of 2)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C0B8DB-0910-40AC-9DE6-08A32265D65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is the solution. If you print handouts, don’t print this page. (2 of 2)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E48BF4-D4B5-4734-BA08-99A71D0BED3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Analog and Digital Signals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Lead The Way, Inc.</a:t>
            </a:r>
            <a:endParaRPr lang="en-US" baseline="30000" dirty="0" smtClean="0"/>
          </a:p>
          <a:p>
            <a:pPr>
              <a:defRPr/>
            </a:pPr>
            <a:r>
              <a:rPr lang="en-US" dirty="0" smtClean="0"/>
              <a:t>Copyright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789F1C-2FA4-43FB-9F05-586AEB5CBEA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Analog and Digital Signals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Lead The Way, Inc.</a:t>
            </a:r>
            <a:endParaRPr lang="en-US" baseline="30000" smtClean="0"/>
          </a:p>
          <a:p>
            <a:pPr>
              <a:defRPr/>
            </a:pPr>
            <a:r>
              <a:rPr lang="en-US" smtClean="0"/>
              <a:t>Copyright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12F1B-CF3A-414C-BD58-78FBD720FBC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CDC5F-2E12-4C11-85F7-DAD4557F56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defines analog and digital signals and gives several examples of each.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Analog and Digital Signals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FCB89A-2D63-4D3F-800D-7A14B455DF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Examples of common analog signals.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41D9ED-B6A5-47CB-A074-065D4F588D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Parts of an analog signal: amplitude, period, &amp; frequency.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F8957F-2092-483A-A820-7D3DFE7D52A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introduces the concept of logic levels, gives the range of acceptable voltages for a logic high &amp; low, and lists other common terms used to describe logic levels.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B156B-A477-46A2-A15B-B3A63439545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Examples of common digital signals.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Analog and Digital Signals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7767BB-3225-42F4-8FA5-7BEA46D85CC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parts of a digital signal: amplitude, period &amp; frequency, time high, time low, duty cycle, rising &amp; falling edge.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Analog and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Project Lead The Way, Inc.</a:t>
            </a:r>
            <a:endParaRPr lang="en-US" baseline="30000" dirty="0"/>
          </a:p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CB660-80A6-440B-B895-6D62C32384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Analog and Digital Signals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 1.2 Introduction to Analog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Lead The Way, Inc.</a:t>
            </a:r>
            <a:endParaRPr lang="en-US" baseline="30000" dirty="0" smtClean="0"/>
          </a:p>
          <a:p>
            <a:pPr>
              <a:defRPr/>
            </a:pPr>
            <a:r>
              <a:rPr lang="en-US" dirty="0" smtClean="0"/>
              <a:t>Copyright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DB15EF-E4E6-404B-8DCF-1FEB2603A8E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3x3_PLTW_Logo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8"/>
          <p:cNvSpPr txBox="1">
            <a:spLocks noChangeArrowheads="1"/>
          </p:cNvSpPr>
          <p:nvPr/>
        </p:nvSpPr>
        <p:spPr bwMode="auto">
          <a:xfrm flipH="1">
            <a:off x="2514600" y="4876800"/>
            <a:ext cx="419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/>
              <a:t>Digital Electronics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04FCC-9432-4D05-9EB8-A9FC2029CD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19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68534-385E-4B6F-BCA7-E738D376E1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6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05F72-67D2-4E84-A24A-2F2D4B5E98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2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 flipH="1">
            <a:off x="2514600" y="4876800"/>
            <a:ext cx="419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/>
              <a:t>Digital Electronics</a:t>
            </a:r>
          </a:p>
        </p:txBody>
      </p:sp>
      <p:pic>
        <p:nvPicPr>
          <p:cNvPr id="4" name="Picture 2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533400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878A2-7380-4F32-9AFC-59DF46548D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008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9B961-7454-4691-B6D5-19C18F4DC7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15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55AD-07ED-4C94-B555-40BDA6D5EF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41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5C55B-3B2A-4444-BFF7-5CF482D57E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55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9CCAA-66D8-494B-B440-CA9E098D93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04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2F9-9AD2-4EC5-A248-C9EF09D1A5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651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DB881-A744-43EA-A9DD-DF120157B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802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A4677-690E-414D-B104-00E8F09254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7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2FA22-1915-4101-805E-0EB8C427B9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0141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B9DC3-4E34-4C91-B51C-BCB2ABDE3E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7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C99D7-420B-4EC3-ACB7-D3AB4A3071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563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114B2-CEA5-4F96-A52B-161CE1004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18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48906-C5E5-4B9F-96AA-70257F7FC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98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F6C2D-0D60-4400-838C-C45CB547D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7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61822-9BB5-4E32-A6DB-87AC928F09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33A1-B797-4426-AB97-DDF866683F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49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DCE3E-55F4-4A50-AA62-04601CFE29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6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85C5-2BC1-4E4E-8FA7-9329A131BC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3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C9305-71AD-454C-ACBD-38C4853E77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8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451BC-F1F4-4C66-A676-6FF781CDA7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9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7A645-E2F1-46C9-8010-1E70B8C42A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7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7724B57-DF41-46DC-9209-C9828C4EC3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08" r:id="rId1"/>
    <p:sldLayoutId id="2147485609" r:id="rId2"/>
    <p:sldLayoutId id="2147485596" r:id="rId3"/>
    <p:sldLayoutId id="2147485610" r:id="rId4"/>
    <p:sldLayoutId id="2147485611" r:id="rId5"/>
    <p:sldLayoutId id="2147485612" r:id="rId6"/>
    <p:sldLayoutId id="2147485597" r:id="rId7"/>
    <p:sldLayoutId id="2147485598" r:id="rId8"/>
    <p:sldLayoutId id="2147485599" r:id="rId9"/>
    <p:sldLayoutId id="2147485613" r:id="rId10"/>
    <p:sldLayoutId id="214748560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1EDC34F-10EA-44BA-AC2A-EDCDB69953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14" r:id="rId1"/>
    <p:sldLayoutId id="2147485615" r:id="rId2"/>
    <p:sldLayoutId id="2147485601" r:id="rId3"/>
    <p:sldLayoutId id="2147485616" r:id="rId4"/>
    <p:sldLayoutId id="2147485617" r:id="rId5"/>
    <p:sldLayoutId id="2147485618" r:id="rId6"/>
    <p:sldLayoutId id="2147485602" r:id="rId7"/>
    <p:sldLayoutId id="2147485603" r:id="rId8"/>
    <p:sldLayoutId id="2147485604" r:id="rId9"/>
    <p:sldLayoutId id="2147485619" r:id="rId10"/>
    <p:sldLayoutId id="2147485605" r:id="rId11"/>
    <p:sldLayoutId id="2147485606" r:id="rId12"/>
    <p:sldLayoutId id="214748560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0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1.wmf"/><Relationship Id="rId10" Type="http://schemas.openxmlformats.org/officeDocument/2006/relationships/image" Target="../media/image24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381000" y="3121025"/>
            <a:ext cx="8305800" cy="1470025"/>
          </a:xfrm>
        </p:spPr>
        <p:txBody>
          <a:bodyPr/>
          <a:lstStyle/>
          <a:p>
            <a:pPr eaLnBrk="1" hangingPunct="1"/>
            <a:r>
              <a:rPr lang="en-US" smtClean="0"/>
              <a:t>Analog &amp; Digital Signals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Virtual Oscilloscope: Multisim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73A7B-C396-4097-9D9A-E1592245628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687513"/>
            <a:ext cx="4660900" cy="357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05000"/>
            <a:ext cx="12763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6019800" y="1295400"/>
            <a:ext cx="264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4 Channel Oscilloscope </a:t>
            </a:r>
          </a:p>
          <a:p>
            <a:pPr algn="ctr" eaLnBrk="1" hangingPunct="1"/>
            <a:r>
              <a:rPr lang="en-US"/>
              <a:t>Component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914400" y="1295400"/>
            <a:ext cx="1981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X axis plots time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82663" y="4451350"/>
            <a:ext cx="1096962" cy="457200"/>
          </a:xfrm>
          <a:prstGeom prst="roundRect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147888" y="4451350"/>
            <a:ext cx="1187450" cy="457200"/>
          </a:xfrm>
          <a:prstGeom prst="roundRect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352800" y="4481513"/>
            <a:ext cx="533400" cy="533400"/>
          </a:xfrm>
          <a:prstGeom prst="roundRect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7" name="TextBox 11"/>
          <p:cNvSpPr txBox="1">
            <a:spLocks noChangeArrowheads="1"/>
          </p:cNvSpPr>
          <p:nvPr/>
        </p:nvSpPr>
        <p:spPr bwMode="auto">
          <a:xfrm>
            <a:off x="-4763" y="5534025"/>
            <a:ext cx="3048001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31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Timebase Scale &amp; X Position:</a:t>
            </a:r>
          </a:p>
          <a:p>
            <a:pPr lvl="1" eaLnBrk="1" hangingPunct="1"/>
            <a:r>
              <a:rPr lang="en-US" sz="1600"/>
              <a:t>Adjusts the time scale and offset of the signals. This is common for all channels.</a:t>
            </a:r>
          </a:p>
        </p:txBody>
      </p:sp>
      <p:sp>
        <p:nvSpPr>
          <p:cNvPr id="24588" name="TextBox 12"/>
          <p:cNvSpPr txBox="1">
            <a:spLocks noChangeArrowheads="1"/>
          </p:cNvSpPr>
          <p:nvPr/>
        </p:nvSpPr>
        <p:spPr bwMode="auto">
          <a:xfrm>
            <a:off x="3124200" y="5534025"/>
            <a:ext cx="27432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31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Channel Scale &amp; Y Position</a:t>
            </a:r>
          </a:p>
          <a:p>
            <a:pPr lvl="1" eaLnBrk="1" hangingPunct="1"/>
            <a:r>
              <a:rPr lang="en-US" sz="1600"/>
              <a:t>Adjusts the horizontal scale and offset of the selected channel.</a:t>
            </a:r>
          </a:p>
        </p:txBody>
      </p:sp>
      <p:sp>
        <p:nvSpPr>
          <p:cNvPr id="24589" name="TextBox 13"/>
          <p:cNvSpPr txBox="1">
            <a:spLocks noChangeArrowheads="1"/>
          </p:cNvSpPr>
          <p:nvPr/>
        </p:nvSpPr>
        <p:spPr bwMode="auto">
          <a:xfrm>
            <a:off x="5943600" y="5534025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Channel Selector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68375" y="3989388"/>
            <a:ext cx="2378075" cy="457200"/>
          </a:xfrm>
          <a:prstGeom prst="roundRect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91" name="TextBox 15"/>
          <p:cNvSpPr txBox="1">
            <a:spLocks noChangeArrowheads="1"/>
          </p:cNvSpPr>
          <p:nvPr/>
        </p:nvSpPr>
        <p:spPr bwMode="auto">
          <a:xfrm>
            <a:off x="5943600" y="4027488"/>
            <a:ext cx="2895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31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Marker Display:</a:t>
            </a:r>
          </a:p>
          <a:p>
            <a:pPr lvl="1" eaLnBrk="1" hangingPunct="1"/>
            <a:r>
              <a:rPr lang="en-US" sz="1600"/>
              <a:t>Displays the voltage &amp; time intersect for the markers T1 &amp; T2.</a:t>
            </a:r>
          </a:p>
        </p:txBody>
      </p:sp>
      <p:sp>
        <p:nvSpPr>
          <p:cNvPr id="24592" name="TextBox 16"/>
          <p:cNvSpPr txBox="1">
            <a:spLocks noChangeArrowheads="1"/>
          </p:cNvSpPr>
          <p:nvPr/>
        </p:nvSpPr>
        <p:spPr bwMode="auto">
          <a:xfrm>
            <a:off x="5943600" y="3055938"/>
            <a:ext cx="2209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31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Markers:</a:t>
            </a:r>
          </a:p>
          <a:p>
            <a:pPr lvl="1" eaLnBrk="1" hangingPunct="1"/>
            <a:r>
              <a:rPr lang="en-US" sz="1600"/>
              <a:t>Movable markers T1 &amp; T2</a:t>
            </a:r>
          </a:p>
        </p:txBody>
      </p:sp>
      <p:sp>
        <p:nvSpPr>
          <p:cNvPr id="24593" name="TextBox 17"/>
          <p:cNvSpPr txBox="1">
            <a:spLocks noChangeArrowheads="1"/>
          </p:cNvSpPr>
          <p:nvPr/>
        </p:nvSpPr>
        <p:spPr bwMode="auto">
          <a:xfrm>
            <a:off x="685800" y="3395663"/>
            <a:ext cx="2438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/>
              <a:t>Displayed Signals</a:t>
            </a:r>
          </a:p>
        </p:txBody>
      </p:sp>
      <p:cxnSp>
        <p:nvCxnSpPr>
          <p:cNvPr id="24594" name="Straight Arrow Connector 19"/>
          <p:cNvCxnSpPr>
            <a:cxnSpLocks noChangeShapeType="1"/>
            <a:stCxn id="24587" idx="0"/>
            <a:endCxn id="9" idx="2"/>
          </p:cNvCxnSpPr>
          <p:nvPr/>
        </p:nvCxnSpPr>
        <p:spPr bwMode="auto">
          <a:xfrm flipV="1">
            <a:off x="1519238" y="4908550"/>
            <a:ext cx="12700" cy="625475"/>
          </a:xfrm>
          <a:prstGeom prst="straightConnector1">
            <a:avLst/>
          </a:prstGeom>
          <a:noFill/>
          <a:ln w="12700" algn="ctr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Straight Arrow Connector 21"/>
          <p:cNvCxnSpPr>
            <a:cxnSpLocks noChangeShapeType="1"/>
            <a:stCxn id="24588" idx="0"/>
            <a:endCxn id="10" idx="2"/>
          </p:cNvCxnSpPr>
          <p:nvPr/>
        </p:nvCxnSpPr>
        <p:spPr bwMode="auto">
          <a:xfrm flipH="1" flipV="1">
            <a:off x="2741613" y="4908550"/>
            <a:ext cx="1754187" cy="625475"/>
          </a:xfrm>
          <a:prstGeom prst="straightConnector1">
            <a:avLst/>
          </a:prstGeom>
          <a:noFill/>
          <a:ln w="12700" algn="ctr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6" name="Straight Arrow Connector 23"/>
          <p:cNvCxnSpPr>
            <a:cxnSpLocks noChangeShapeType="1"/>
            <a:stCxn id="24589" idx="1"/>
            <a:endCxn id="11" idx="3"/>
          </p:cNvCxnSpPr>
          <p:nvPr/>
        </p:nvCxnSpPr>
        <p:spPr bwMode="auto">
          <a:xfrm flipH="1" flipV="1">
            <a:off x="3886200" y="4748213"/>
            <a:ext cx="2057400" cy="954087"/>
          </a:xfrm>
          <a:prstGeom prst="straightConnector1">
            <a:avLst/>
          </a:prstGeom>
          <a:noFill/>
          <a:ln w="12700" algn="ctr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stCxn id="24591" idx="1"/>
            <a:endCxn id="15" idx="3"/>
          </p:cNvCxnSpPr>
          <p:nvPr/>
        </p:nvCxnSpPr>
        <p:spPr>
          <a:xfrm rot="10800000">
            <a:off x="3346450" y="4217988"/>
            <a:ext cx="2597150" cy="349250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592" idx="1"/>
          </p:cNvCxnSpPr>
          <p:nvPr/>
        </p:nvCxnSpPr>
        <p:spPr>
          <a:xfrm rot="10800000">
            <a:off x="2514600" y="2057400"/>
            <a:ext cx="3429000" cy="1412875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4592" idx="1"/>
          </p:cNvCxnSpPr>
          <p:nvPr/>
        </p:nvCxnSpPr>
        <p:spPr>
          <a:xfrm rot="10800000">
            <a:off x="3997325" y="2057400"/>
            <a:ext cx="1946275" cy="1412875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0" name="Text Box 25"/>
          <p:cNvSpPr txBox="1">
            <a:spLocks noChangeArrowheads="1"/>
          </p:cNvSpPr>
          <p:nvPr/>
        </p:nvSpPr>
        <p:spPr bwMode="auto">
          <a:xfrm>
            <a:off x="152400" y="2286000"/>
            <a:ext cx="838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Y axis</a:t>
            </a:r>
          </a:p>
          <a:p>
            <a:pPr eaLnBrk="1" hangingPunct="1"/>
            <a:r>
              <a:rPr lang="en-US" sz="1600"/>
              <a:t>plots</a:t>
            </a:r>
          </a:p>
          <a:p>
            <a:pPr eaLnBrk="1" hangingPunct="1"/>
            <a:r>
              <a:rPr lang="en-US" sz="1600"/>
              <a:t>voltage</a:t>
            </a:r>
          </a:p>
        </p:txBody>
      </p:sp>
      <p:sp>
        <p:nvSpPr>
          <p:cNvPr id="24601" name="Line 26"/>
          <p:cNvSpPr>
            <a:spLocks noChangeShapeType="1"/>
          </p:cNvSpPr>
          <p:nvPr/>
        </p:nvSpPr>
        <p:spPr bwMode="auto">
          <a:xfrm flipV="1">
            <a:off x="533400" y="2057400"/>
            <a:ext cx="0" cy="3048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Line 27"/>
          <p:cNvSpPr>
            <a:spLocks noChangeShapeType="1"/>
          </p:cNvSpPr>
          <p:nvPr/>
        </p:nvSpPr>
        <p:spPr bwMode="auto">
          <a:xfrm>
            <a:off x="2590800" y="1447800"/>
            <a:ext cx="5334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Digital Signal</a:t>
            </a:r>
          </a:p>
        </p:txBody>
      </p:sp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2000" i="1" dirty="0"/>
              <a:t>Example</a:t>
            </a:r>
            <a:r>
              <a:rPr lang="en-US" sz="2000" dirty="0"/>
              <a:t>:</a:t>
            </a:r>
          </a:p>
          <a:p>
            <a:pPr lvl="1">
              <a:defRPr/>
            </a:pPr>
            <a:r>
              <a:rPr lang="en-US" sz="2000" dirty="0"/>
              <a:t>Determine the following information for the digital signal shown:</a:t>
            </a:r>
          </a:p>
          <a:p>
            <a:pPr marL="914400" lvl="1" indent="-220663">
              <a:buFont typeface="Arial" pitchFamily="34" charset="0"/>
              <a:buChar char="•"/>
              <a:defRPr/>
            </a:pPr>
            <a:r>
              <a:rPr lang="en-US" sz="2000" dirty="0"/>
              <a:t>Amplitude </a:t>
            </a:r>
          </a:p>
          <a:p>
            <a:pPr marL="914400" lvl="1" indent="-220663">
              <a:buFont typeface="Arial" pitchFamily="34" charset="0"/>
              <a:buChar char="•"/>
              <a:defRPr/>
            </a:pPr>
            <a:r>
              <a:rPr lang="en-US" sz="2000" dirty="0"/>
              <a:t>Period (T)</a:t>
            </a:r>
          </a:p>
          <a:p>
            <a:pPr marL="914400" lvl="1" indent="-220663">
              <a:buFont typeface="Arial" pitchFamily="34" charset="0"/>
              <a:buChar char="•"/>
              <a:defRPr/>
            </a:pPr>
            <a:r>
              <a:rPr lang="en-US" sz="2000" dirty="0"/>
              <a:t>Frequency (f)</a:t>
            </a:r>
          </a:p>
          <a:p>
            <a:pPr marL="914400" lvl="1" indent="-220663">
              <a:buFont typeface="Arial" pitchFamily="34" charset="0"/>
              <a:buChar char="•"/>
              <a:defRPr/>
            </a:pPr>
            <a:r>
              <a:rPr lang="en-US" sz="2000" dirty="0"/>
              <a:t>Time High (</a:t>
            </a:r>
            <a:r>
              <a:rPr lang="en-US" sz="2000" dirty="0" err="1"/>
              <a:t>t</a:t>
            </a:r>
            <a:r>
              <a:rPr lang="en-US" sz="2000" baseline="-25000" dirty="0" err="1"/>
              <a:t>H</a:t>
            </a:r>
            <a:r>
              <a:rPr lang="en-US" sz="2000" dirty="0"/>
              <a:t>)</a:t>
            </a:r>
          </a:p>
          <a:p>
            <a:pPr marL="914400" lvl="1" indent="-220663">
              <a:buFont typeface="Arial" pitchFamily="34" charset="0"/>
              <a:buChar char="•"/>
              <a:defRPr/>
            </a:pPr>
            <a:r>
              <a:rPr lang="en-US" sz="2000" dirty="0"/>
              <a:t>Time Low (</a:t>
            </a:r>
            <a:r>
              <a:rPr lang="en-US" sz="2000" dirty="0" err="1"/>
              <a:t>t</a:t>
            </a:r>
            <a:r>
              <a:rPr lang="en-US" sz="2000" baseline="-25000" dirty="0" err="1"/>
              <a:t>L</a:t>
            </a:r>
            <a:r>
              <a:rPr lang="en-US" sz="2000" dirty="0"/>
              <a:t>)</a:t>
            </a:r>
          </a:p>
          <a:p>
            <a:pPr marL="914400" lvl="1" indent="-220663">
              <a:buFont typeface="Arial" pitchFamily="34" charset="0"/>
              <a:buChar char="•"/>
              <a:defRPr/>
            </a:pPr>
            <a:r>
              <a:rPr lang="en-US" sz="2000" dirty="0"/>
              <a:t>Duty Cycle (DC)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B4E2C-3A07-40E7-8694-8978AB0AE01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688" y="2316163"/>
            <a:ext cx="51165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Example: Digital Signal</a:t>
            </a: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33363" indent="-1190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Solution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 b="1"/>
              <a:t>Amplitude:</a:t>
            </a:r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r>
              <a:rPr lang="en-US" sz="2000" b="1"/>
              <a:t>Period (T):</a:t>
            </a:r>
          </a:p>
          <a:p>
            <a:pPr lvl="1" eaLnBrk="1" hangingPunct="1"/>
            <a:endParaRPr lang="en-US" sz="2000" b="1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r>
              <a:rPr lang="en-US" sz="2000" b="1"/>
              <a:t>Frequency (F):</a:t>
            </a:r>
          </a:p>
          <a:p>
            <a:pPr lvl="1" eaLnBrk="1" hangingPunct="1"/>
            <a:endParaRPr lang="en-US" sz="2000" b="1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3F6BE-7DD1-465F-82CA-5BDE2102303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5116513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630" name="Object 2"/>
          <p:cNvGraphicFramePr>
            <a:graphicFrameLocks noChangeAspect="1"/>
          </p:cNvGraphicFramePr>
          <p:nvPr/>
        </p:nvGraphicFramePr>
        <p:xfrm>
          <a:off x="762000" y="2133600"/>
          <a:ext cx="24384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5" imgW="2273300" imgH="838200" progId="Equation.3">
                  <p:embed/>
                </p:oleObj>
              </mc:Choice>
              <mc:Fallback>
                <p:oleObj name="Equation" r:id="rId5" imgW="2273300" imgH="838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243840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2"/>
          <p:cNvGraphicFramePr>
            <a:graphicFrameLocks noChangeAspect="1"/>
          </p:cNvGraphicFramePr>
          <p:nvPr/>
        </p:nvGraphicFramePr>
        <p:xfrm>
          <a:off x="1066800" y="3695700"/>
          <a:ext cx="1525588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Equation" r:id="rId7" imgW="1422400" imgH="762000" progId="Equation.3">
                  <p:embed/>
                </p:oleObj>
              </mc:Choice>
              <mc:Fallback>
                <p:oleObj name="Equation" r:id="rId7" imgW="1422400" imgH="762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95700"/>
                        <a:ext cx="1525588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2"/>
          <p:cNvGraphicFramePr>
            <a:graphicFrameLocks noChangeAspect="1"/>
          </p:cNvGraphicFramePr>
          <p:nvPr/>
        </p:nvGraphicFramePr>
        <p:xfrm>
          <a:off x="990600" y="5181600"/>
          <a:ext cx="12954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Equation" r:id="rId9" imgW="1206500" imgH="850900" progId="Equation.3">
                  <p:embed/>
                </p:oleObj>
              </mc:Choice>
              <mc:Fallback>
                <p:oleObj name="Equation" r:id="rId9" imgW="1206500" imgH="850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81600"/>
                        <a:ext cx="12954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3581400" y="2330450"/>
            <a:ext cx="369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FF"/>
                </a:solidFill>
              </a:rPr>
              <a:t>2V</a:t>
            </a:r>
          </a:p>
        </p:txBody>
      </p:sp>
      <p:sp>
        <p:nvSpPr>
          <p:cNvPr id="26634" name="Text Box 16"/>
          <p:cNvSpPr txBox="1">
            <a:spLocks noChangeArrowheads="1"/>
          </p:cNvSpPr>
          <p:nvPr/>
        </p:nvSpPr>
        <p:spPr bwMode="auto">
          <a:xfrm>
            <a:off x="3581400" y="1905000"/>
            <a:ext cx="369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FF"/>
                </a:solidFill>
              </a:rPr>
              <a:t>4V</a:t>
            </a:r>
          </a:p>
        </p:txBody>
      </p:sp>
      <p:sp>
        <p:nvSpPr>
          <p:cNvPr id="26635" name="Text Box 17"/>
          <p:cNvSpPr txBox="1">
            <a:spLocks noChangeArrowheads="1"/>
          </p:cNvSpPr>
          <p:nvPr/>
        </p:nvSpPr>
        <p:spPr bwMode="auto">
          <a:xfrm>
            <a:off x="4267200" y="3021013"/>
            <a:ext cx="471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FF"/>
                </a:solidFill>
              </a:rPr>
              <a:t>2ms</a:t>
            </a:r>
          </a:p>
        </p:txBody>
      </p:sp>
      <p:sp>
        <p:nvSpPr>
          <p:cNvPr id="26636" name="Text Box 18"/>
          <p:cNvSpPr txBox="1">
            <a:spLocks noChangeArrowheads="1"/>
          </p:cNvSpPr>
          <p:nvPr/>
        </p:nvSpPr>
        <p:spPr bwMode="auto">
          <a:xfrm>
            <a:off x="4724400" y="3021013"/>
            <a:ext cx="471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FF"/>
                </a:solidFill>
              </a:rPr>
              <a:t>4ms</a:t>
            </a:r>
          </a:p>
        </p:txBody>
      </p:sp>
      <p:sp>
        <p:nvSpPr>
          <p:cNvPr id="26637" name="Line 19"/>
          <p:cNvSpPr>
            <a:spLocks noChangeShapeType="1"/>
          </p:cNvSpPr>
          <p:nvPr/>
        </p:nvSpPr>
        <p:spPr bwMode="auto">
          <a:xfrm flipV="1">
            <a:off x="45339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20"/>
          <p:cNvSpPr>
            <a:spLocks noChangeShapeType="1"/>
          </p:cNvSpPr>
          <p:nvPr/>
        </p:nvSpPr>
        <p:spPr bwMode="auto">
          <a:xfrm>
            <a:off x="3962400" y="205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21"/>
          <p:cNvSpPr>
            <a:spLocks noChangeShapeType="1"/>
          </p:cNvSpPr>
          <p:nvPr/>
        </p:nvSpPr>
        <p:spPr bwMode="auto">
          <a:xfrm>
            <a:off x="39624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22"/>
          <p:cNvSpPr>
            <a:spLocks noChangeShapeType="1"/>
          </p:cNvSpPr>
          <p:nvPr/>
        </p:nvSpPr>
        <p:spPr bwMode="auto">
          <a:xfrm flipV="1">
            <a:off x="5008563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Freeform 23"/>
          <p:cNvSpPr>
            <a:spLocks/>
          </p:cNvSpPr>
          <p:nvPr/>
        </p:nvSpPr>
        <p:spPr bwMode="auto">
          <a:xfrm>
            <a:off x="4533900" y="3267075"/>
            <a:ext cx="228600" cy="1743075"/>
          </a:xfrm>
          <a:custGeom>
            <a:avLst/>
            <a:gdLst>
              <a:gd name="T0" fmla="*/ 228600 w 144"/>
              <a:gd name="T1" fmla="*/ 1743075 h 1098"/>
              <a:gd name="T2" fmla="*/ 4763 w 144"/>
              <a:gd name="T3" fmla="*/ 0 h 1098"/>
              <a:gd name="T4" fmla="*/ 0 w 144"/>
              <a:gd name="T5" fmla="*/ 4763 h 10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1098">
                <a:moveTo>
                  <a:pt x="144" y="1098"/>
                </a:moveTo>
                <a:lnTo>
                  <a:pt x="3" y="0"/>
                </a:lnTo>
                <a:lnTo>
                  <a:pt x="0" y="3"/>
                </a:lnTo>
              </a:path>
            </a:pathLst>
          </a:custGeom>
          <a:noFill/>
          <a:ln w="1270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Freeform 24"/>
          <p:cNvSpPr>
            <a:spLocks/>
          </p:cNvSpPr>
          <p:nvPr/>
        </p:nvSpPr>
        <p:spPr bwMode="auto">
          <a:xfrm>
            <a:off x="4219575" y="2457450"/>
            <a:ext cx="1876425" cy="2571750"/>
          </a:xfrm>
          <a:custGeom>
            <a:avLst/>
            <a:gdLst>
              <a:gd name="T0" fmla="*/ 1876425 w 1182"/>
              <a:gd name="T1" fmla="*/ 2571750 h 1620"/>
              <a:gd name="T2" fmla="*/ 0 w 1182"/>
              <a:gd name="T3" fmla="*/ 0 h 16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82" h="1620">
                <a:moveTo>
                  <a:pt x="1182" y="162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Digital Signal</a:t>
            </a:r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457200" y="1219200"/>
            <a:ext cx="8153400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333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000" i="1"/>
              <a:t>Solution</a:t>
            </a:r>
            <a:r>
              <a:rPr lang="en-US" sz="2000"/>
              <a:t>:</a:t>
            </a:r>
          </a:p>
          <a:p>
            <a:pPr lvl="1" eaLnBrk="1" hangingPunct="1"/>
            <a:r>
              <a:rPr lang="en-US" sz="2000" b="1"/>
              <a:t>Time High (t</a:t>
            </a:r>
            <a:r>
              <a:rPr lang="en-US" sz="2000" b="1" baseline="-25000"/>
              <a:t>H</a:t>
            </a:r>
            <a:r>
              <a:rPr lang="en-US" sz="2000" b="1"/>
              <a:t>):</a:t>
            </a:r>
          </a:p>
          <a:p>
            <a:pPr lvl="1" eaLnBrk="1" hangingPunct="1"/>
            <a:endParaRPr lang="en-US" sz="2000" b="1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r>
              <a:rPr lang="en-US" sz="2000" b="1"/>
              <a:t>Time Low (t</a:t>
            </a:r>
            <a:r>
              <a:rPr lang="en-US" sz="2000" b="1" baseline="-25000"/>
              <a:t>L</a:t>
            </a:r>
            <a:r>
              <a:rPr lang="en-US" sz="2000" b="1"/>
              <a:t>):</a:t>
            </a:r>
          </a:p>
          <a:p>
            <a:pPr lvl="1" eaLnBrk="1" hangingPunct="1"/>
            <a:endParaRPr lang="en-US" sz="2000" b="1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r>
              <a:rPr lang="en-US" sz="2000" b="1"/>
              <a:t>Duty Cycle (DC) %:</a:t>
            </a:r>
          </a:p>
          <a:p>
            <a:pPr lvl="1" eaLnBrk="1" hangingPunct="1"/>
            <a:endParaRPr lang="en-US" sz="2000" b="1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  <a:p>
            <a:pPr lvl="1" eaLnBrk="1" hangingPunct="1"/>
            <a:endParaRPr lang="en-US" sz="20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1E93D-D89B-479E-94C4-AC54D5C4D5E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7653" name="Object 2"/>
          <p:cNvGraphicFramePr>
            <a:graphicFrameLocks noChangeAspect="1"/>
          </p:cNvGraphicFramePr>
          <p:nvPr/>
        </p:nvGraphicFramePr>
        <p:xfrm>
          <a:off x="1066800" y="2133600"/>
          <a:ext cx="17573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4" imgW="1637589" imgH="812447" progId="Equation.3">
                  <p:embed/>
                </p:oleObj>
              </mc:Choice>
              <mc:Fallback>
                <p:oleObj name="Equation" r:id="rId4" imgW="1637589" imgH="81244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33600"/>
                        <a:ext cx="1757363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2"/>
          <p:cNvGraphicFramePr>
            <a:graphicFrameLocks noChangeAspect="1"/>
          </p:cNvGraphicFramePr>
          <p:nvPr/>
        </p:nvGraphicFramePr>
        <p:xfrm>
          <a:off x="1143000" y="5105400"/>
          <a:ext cx="1825625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6" imgW="1701800" imgH="1460500" progId="Equation.3">
                  <p:embed/>
                </p:oleObj>
              </mc:Choice>
              <mc:Fallback>
                <p:oleObj name="Equation" r:id="rId6" imgW="1701800" imgH="146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1825625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2"/>
          <p:cNvGraphicFramePr>
            <a:graphicFrameLocks noChangeAspect="1"/>
          </p:cNvGraphicFramePr>
          <p:nvPr/>
        </p:nvGraphicFramePr>
        <p:xfrm>
          <a:off x="1066800" y="3657600"/>
          <a:ext cx="171608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8" imgW="1600200" imgH="812800" progId="Equation.3">
                  <p:embed/>
                </p:oleObj>
              </mc:Choice>
              <mc:Fallback>
                <p:oleObj name="Equation" r:id="rId8" imgW="1600200" imgH="812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57600"/>
                        <a:ext cx="1716088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6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75" t="32031" r="8749" b="21875"/>
          <a:stretch>
            <a:fillRect/>
          </a:stretch>
        </p:blipFill>
        <p:spPr bwMode="auto">
          <a:xfrm>
            <a:off x="3581400" y="1295400"/>
            <a:ext cx="5410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n-US" smtClean="0"/>
              <a:t>Period Measurement with Markers</a:t>
            </a:r>
          </a:p>
        </p:txBody>
      </p:sp>
      <p:sp>
        <p:nvSpPr>
          <p:cNvPr id="28675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66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The markers </a:t>
            </a:r>
            <a:r>
              <a:rPr lang="en-US" smtClean="0">
                <a:solidFill>
                  <a:srgbClr val="FF0000"/>
                </a:solidFill>
              </a:rPr>
              <a:t>T1</a:t>
            </a:r>
            <a:r>
              <a:rPr lang="en-US" smtClean="0"/>
              <a:t> and </a:t>
            </a:r>
            <a:r>
              <a:rPr lang="en-US" smtClean="0">
                <a:solidFill>
                  <a:srgbClr val="0000FF"/>
                </a:solidFill>
              </a:rPr>
              <a:t>T2</a:t>
            </a:r>
            <a:r>
              <a:rPr lang="en-US" smtClean="0"/>
              <a:t> can be used to measure the Period (T).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4A6C-98AA-46E4-BE09-65445967837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2438400"/>
            <a:ext cx="557053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120775" y="5535613"/>
            <a:ext cx="609600" cy="228600"/>
          </a:xfrm>
          <a:prstGeom prst="ellipse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6553200" y="31242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/>
            <a:r>
              <a:rPr lang="en-US" sz="2000"/>
              <a:t>Period (T) = 8ms</a:t>
            </a:r>
          </a:p>
        </p:txBody>
      </p:sp>
      <p:sp>
        <p:nvSpPr>
          <p:cNvPr id="28680" name="Text Box 11"/>
          <p:cNvSpPr txBox="1">
            <a:spLocks noChangeArrowheads="1"/>
          </p:cNvSpPr>
          <p:nvPr/>
        </p:nvSpPr>
        <p:spPr bwMode="auto">
          <a:xfrm>
            <a:off x="6537325" y="2170113"/>
            <a:ext cx="14859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T1</a:t>
            </a:r>
            <a:r>
              <a:rPr lang="en-US">
                <a:solidFill>
                  <a:srgbClr val="0000FF"/>
                </a:solidFill>
              </a:rPr>
              <a:t> = 8ms</a:t>
            </a:r>
          </a:p>
          <a:p>
            <a:pPr eaLnBrk="1" hangingPunct="1"/>
            <a:r>
              <a:rPr lang="en-US">
                <a:solidFill>
                  <a:srgbClr val="0000FF"/>
                </a:solidFill>
              </a:rPr>
              <a:t>T2 = 16ms</a:t>
            </a:r>
          </a:p>
          <a:p>
            <a:pPr eaLnBrk="1" hangingPunct="1"/>
            <a:r>
              <a:rPr lang="en-US">
                <a:solidFill>
                  <a:srgbClr val="0000FF"/>
                </a:solidFill>
              </a:rPr>
              <a:t>T2-</a:t>
            </a:r>
            <a:r>
              <a:rPr lang="en-US">
                <a:solidFill>
                  <a:srgbClr val="FF0000"/>
                </a:solidFill>
              </a:rPr>
              <a:t>T1</a:t>
            </a:r>
            <a:r>
              <a:rPr lang="en-US">
                <a:solidFill>
                  <a:srgbClr val="0000FF"/>
                </a:solidFill>
              </a:rPr>
              <a:t> = 8ms</a:t>
            </a:r>
          </a:p>
        </p:txBody>
      </p:sp>
      <p:sp>
        <p:nvSpPr>
          <p:cNvPr id="28681" name="Line 12"/>
          <p:cNvSpPr>
            <a:spLocks noChangeShapeType="1"/>
          </p:cNvSpPr>
          <p:nvPr/>
        </p:nvSpPr>
        <p:spPr bwMode="auto">
          <a:xfrm flipH="1">
            <a:off x="2895600" y="2362200"/>
            <a:ext cx="3657600" cy="1066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3"/>
          <p:cNvSpPr>
            <a:spLocks noChangeShapeType="1"/>
          </p:cNvSpPr>
          <p:nvPr/>
        </p:nvSpPr>
        <p:spPr bwMode="auto">
          <a:xfrm flipH="1">
            <a:off x="4953000" y="2667000"/>
            <a:ext cx="1676400" cy="76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4"/>
          <p:cNvSpPr>
            <a:spLocks noChangeShapeType="1"/>
          </p:cNvSpPr>
          <p:nvPr/>
        </p:nvSpPr>
        <p:spPr bwMode="auto">
          <a:xfrm flipH="1">
            <a:off x="1752600" y="2971800"/>
            <a:ext cx="4876800" cy="2667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algn="l"/>
            <a:r>
              <a:rPr lang="en-US" sz="3600" smtClean="0"/>
              <a:t>Markers </a:t>
            </a:r>
            <a:r>
              <a:rPr lang="en-US" sz="3600" smtClean="0">
                <a:solidFill>
                  <a:srgbClr val="FF0000"/>
                </a:solidFill>
              </a:rPr>
              <a:t>T1</a:t>
            </a:r>
            <a:r>
              <a:rPr lang="en-US" sz="3600" smtClean="0"/>
              <a:t> and </a:t>
            </a:r>
            <a:r>
              <a:rPr lang="en-US" sz="3600" smtClean="0">
                <a:solidFill>
                  <a:srgbClr val="0000FF"/>
                </a:solidFill>
              </a:rPr>
              <a:t>T2</a:t>
            </a:r>
            <a:r>
              <a:rPr lang="en-US" sz="3600" smtClean="0"/>
              <a:t> can also be used to measure t</a:t>
            </a:r>
            <a:r>
              <a:rPr lang="en-US" sz="3600" baseline="-25000" smtClean="0"/>
              <a:t>H</a:t>
            </a:r>
            <a:r>
              <a:rPr lang="en-US" sz="3600" smtClean="0"/>
              <a:t> &amp; t</a:t>
            </a:r>
            <a:r>
              <a:rPr lang="en-US" sz="3600" baseline="-25000" smtClean="0"/>
              <a:t>L</a:t>
            </a:r>
            <a:endParaRPr lang="en-US" sz="36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706A8-060B-4F4B-8841-3582E673E76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5486400" y="54102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/>
            <a:r>
              <a:rPr lang="en-US" sz="2000"/>
              <a:t>Time High ( t</a:t>
            </a:r>
            <a:r>
              <a:rPr lang="en-US" sz="2000" baseline="-25000"/>
              <a:t>H</a:t>
            </a:r>
            <a:r>
              <a:rPr lang="en-US" sz="2000"/>
              <a:t>):</a:t>
            </a:r>
          </a:p>
        </p:txBody>
      </p:sp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6725"/>
            <a:ext cx="5029200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76350"/>
            <a:ext cx="5029200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33400" y="5791200"/>
            <a:ext cx="609600" cy="228600"/>
          </a:xfrm>
          <a:prstGeom prst="ellipse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9704" name="Straight Arrow Connector 8"/>
          <p:cNvCxnSpPr>
            <a:cxnSpLocks noChangeShapeType="1"/>
            <a:stCxn id="29700" idx="1"/>
            <a:endCxn id="5" idx="6"/>
          </p:cNvCxnSpPr>
          <p:nvPr/>
        </p:nvCxnSpPr>
        <p:spPr bwMode="auto">
          <a:xfrm flipH="1">
            <a:off x="1143000" y="5608638"/>
            <a:ext cx="4343400" cy="296862"/>
          </a:xfrm>
          <a:prstGeom prst="straightConnector1">
            <a:avLst/>
          </a:prstGeom>
          <a:noFill/>
          <a:ln w="12700" algn="ctr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9705" name="Object 2"/>
          <p:cNvGraphicFramePr>
            <a:graphicFrameLocks noChangeAspect="1"/>
          </p:cNvGraphicFramePr>
          <p:nvPr/>
        </p:nvGraphicFramePr>
        <p:xfrm>
          <a:off x="1106488" y="2092325"/>
          <a:ext cx="15605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6" imgW="1205977" imgH="266584" progId="Equation.3">
                  <p:embed/>
                </p:oleObj>
              </mc:Choice>
              <mc:Fallback>
                <p:oleObj name="Equation" r:id="rId6" imgW="1205977" imgH="26658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2092325"/>
                        <a:ext cx="156051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2"/>
          <p:cNvGraphicFramePr>
            <a:graphicFrameLocks noChangeAspect="1"/>
          </p:cNvGraphicFramePr>
          <p:nvPr/>
        </p:nvGraphicFramePr>
        <p:xfrm>
          <a:off x="6084888" y="5916613"/>
          <a:ext cx="160813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8" imgW="1231366" imgH="266584" progId="Equation.3">
                  <p:embed/>
                </p:oleObj>
              </mc:Choice>
              <mc:Fallback>
                <p:oleObj name="Equation" r:id="rId8" imgW="1231366" imgH="26658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5916613"/>
                        <a:ext cx="1608137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4633913" y="4060825"/>
            <a:ext cx="609600" cy="228600"/>
          </a:xfrm>
          <a:prstGeom prst="ellipse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8" name="Rectangle 20"/>
          <p:cNvSpPr>
            <a:spLocks noChangeArrowheads="1"/>
          </p:cNvSpPr>
          <p:nvPr/>
        </p:nvSpPr>
        <p:spPr bwMode="auto">
          <a:xfrm>
            <a:off x="762000" y="16002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/>
            <a:r>
              <a:rPr lang="en-US" sz="2000"/>
              <a:t>Time Low ( t</a:t>
            </a:r>
            <a:r>
              <a:rPr lang="en-US" sz="2000" baseline="-25000"/>
              <a:t>L</a:t>
            </a:r>
            <a:r>
              <a:rPr lang="en-US" sz="2000"/>
              <a:t>):</a:t>
            </a:r>
          </a:p>
        </p:txBody>
      </p:sp>
      <p:cxnSp>
        <p:nvCxnSpPr>
          <p:cNvPr id="22" name="Straight Arrow Connector 21"/>
          <p:cNvCxnSpPr>
            <a:stCxn id="29708" idx="3"/>
            <a:endCxn id="20" idx="1"/>
          </p:cNvCxnSpPr>
          <p:nvPr/>
        </p:nvCxnSpPr>
        <p:spPr bwMode="auto">
          <a:xfrm>
            <a:off x="2667000" y="1798638"/>
            <a:ext cx="2055813" cy="2295525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Analog &amp; Digital Signals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89B80-CEB9-4234-9554-D6197249128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6388" name="Content Placeholder 2"/>
          <p:cNvSpPr txBox="1">
            <a:spLocks/>
          </p:cNvSpPr>
          <p:nvPr/>
        </p:nvSpPr>
        <p:spPr bwMode="auto">
          <a:xfrm>
            <a:off x="457200" y="1524000"/>
            <a:ext cx="8686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800"/>
              </a:spcAft>
            </a:pPr>
            <a:r>
              <a:rPr lang="en-US" sz="3200"/>
              <a:t>This presentation will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Review the definitions of analog and digital signals.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Detail the components of an analog signal.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Define logic levels.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Detail the components of a digital signal.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/>
              <a:t>Review the function of the virtual oscilloscope.</a:t>
            </a:r>
          </a:p>
          <a:p>
            <a:pPr eaLnBrk="1" hangingPunct="1">
              <a:spcAft>
                <a:spcPts val="1200"/>
              </a:spcAft>
            </a:pPr>
            <a:endParaRPr lang="en-US" sz="2800"/>
          </a:p>
          <a:p>
            <a:pPr eaLnBrk="1" hangingPunct="1">
              <a:spcAft>
                <a:spcPts val="600"/>
              </a:spcAft>
            </a:pPr>
            <a:endParaRPr lang="en-US" sz="24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Analog and Digital Signals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Analog Signals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863725"/>
          </a:xfrm>
        </p:spPr>
        <p:txBody>
          <a:bodyPr/>
          <a:lstStyle/>
          <a:p>
            <a:r>
              <a:rPr lang="en-US" smtClean="0"/>
              <a:t>Continuous</a:t>
            </a:r>
          </a:p>
          <a:p>
            <a:r>
              <a:rPr lang="en-US" smtClean="0"/>
              <a:t>Infinite range of values</a:t>
            </a:r>
          </a:p>
          <a:p>
            <a:r>
              <a:rPr lang="en-US" smtClean="0"/>
              <a:t>More exact values, but more difficult to work with</a:t>
            </a:r>
          </a:p>
          <a:p>
            <a:endParaRPr lang="en-US" smtClean="0"/>
          </a:p>
        </p:txBody>
      </p:sp>
      <p:sp>
        <p:nvSpPr>
          <p:cNvPr id="17413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Digital Signals</a:t>
            </a:r>
          </a:p>
        </p:txBody>
      </p:sp>
      <p:sp>
        <p:nvSpPr>
          <p:cNvPr id="1741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787525"/>
          </a:xfrm>
        </p:spPr>
        <p:txBody>
          <a:bodyPr/>
          <a:lstStyle/>
          <a:p>
            <a:r>
              <a:rPr lang="en-US" smtClean="0"/>
              <a:t>Discrete</a:t>
            </a:r>
          </a:p>
          <a:p>
            <a:r>
              <a:rPr lang="en-US" smtClean="0"/>
              <a:t>Finite range of values (2)</a:t>
            </a:r>
          </a:p>
          <a:p>
            <a:r>
              <a:rPr lang="en-US" smtClean="0"/>
              <a:t>Not as exact as analog, but easier to work with</a:t>
            </a:r>
          </a:p>
          <a:p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35260-5760-46EC-AA7B-860F493766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457200" y="3886200"/>
            <a:ext cx="7924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400"/>
              <a:t>Example: </a:t>
            </a:r>
          </a:p>
          <a:p>
            <a:pPr eaLnBrk="1" hangingPunct="1"/>
            <a:r>
              <a:rPr lang="en-US" sz="2400"/>
              <a:t>	A digital thermostat in a room displays a temperature of 72</a:t>
            </a:r>
            <a:r>
              <a:rPr lang="en-US" sz="2400">
                <a:sym typeface="Symbol" pitchFamily="18" charset="2"/>
              </a:rPr>
              <a:t>. An analog thermometer measures the room temperature at 72.482. The analog value is continuous and more accurate, but the digital value is more than adequate for the application and significantly easier to process electronically.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Analog Signals</a:t>
            </a:r>
          </a:p>
        </p:txBody>
      </p:sp>
      <p:sp>
        <p:nvSpPr>
          <p:cNvPr id="18435" name="Content Placeholder 1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209800"/>
          </a:xfrm>
        </p:spPr>
        <p:txBody>
          <a:bodyPr/>
          <a:lstStyle/>
          <a:p>
            <a:r>
              <a:rPr lang="en-US" sz="2000" smtClean="0"/>
              <a:t>An analog signal can be any time-varying signal.</a:t>
            </a:r>
          </a:p>
          <a:p>
            <a:r>
              <a:rPr lang="en-US" sz="2000" smtClean="0"/>
              <a:t>Minimum and maximum values can be either positive or negative.</a:t>
            </a:r>
          </a:p>
          <a:p>
            <a:r>
              <a:rPr lang="en-US" sz="2000" smtClean="0"/>
              <a:t>They can be periodic (repeating) or non-periodic.</a:t>
            </a:r>
          </a:p>
          <a:p>
            <a:r>
              <a:rPr lang="en-US" sz="2000" smtClean="0"/>
              <a:t>Sine waves and square waves are two common analog signals.</a:t>
            </a:r>
          </a:p>
          <a:p>
            <a:r>
              <a:rPr lang="en-US" sz="2000" smtClean="0"/>
              <a:t>Note that this square wave is not a digital signal because its minimum value is negative.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90E26-A599-4C7C-A35C-0DEE41EF6F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18437" name="Group 14"/>
          <p:cNvGrpSpPr>
            <a:grpSpLocks/>
          </p:cNvGrpSpPr>
          <p:nvPr/>
        </p:nvGrpSpPr>
        <p:grpSpPr bwMode="auto">
          <a:xfrm>
            <a:off x="-34925" y="3781425"/>
            <a:ext cx="8610600" cy="2771775"/>
            <a:chOff x="0" y="1800506"/>
            <a:chExt cx="8610600" cy="2771494"/>
          </a:xfrm>
        </p:grpSpPr>
        <p:sp>
          <p:nvSpPr>
            <p:cNvPr id="18438" name="TextBox 15"/>
            <p:cNvSpPr txBox="1">
              <a:spLocks noChangeArrowheads="1"/>
            </p:cNvSpPr>
            <p:nvPr/>
          </p:nvSpPr>
          <p:spPr bwMode="auto">
            <a:xfrm>
              <a:off x="0" y="2819400"/>
              <a:ext cx="8515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0 volts</a:t>
              </a: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823913" y="3033869"/>
              <a:ext cx="184150" cy="1587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440" name="Picture 3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638" y="1800506"/>
              <a:ext cx="2468776" cy="2468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1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6851" y="1800506"/>
              <a:ext cx="2468776" cy="2468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2" name="Picture 7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1824" y="1800506"/>
              <a:ext cx="2468776" cy="2468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3" name="TextBox 6"/>
            <p:cNvSpPr txBox="1">
              <a:spLocks noChangeArrowheads="1"/>
            </p:cNvSpPr>
            <p:nvPr/>
          </p:nvSpPr>
          <p:spPr bwMode="auto">
            <a:xfrm>
              <a:off x="1563106" y="3925826"/>
              <a:ext cx="1415841" cy="400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Sine Wave</a:t>
              </a:r>
            </a:p>
          </p:txBody>
        </p:sp>
        <p:sp>
          <p:nvSpPr>
            <p:cNvPr id="18444" name="TextBox 7"/>
            <p:cNvSpPr txBox="1">
              <a:spLocks noChangeArrowheads="1"/>
            </p:cNvSpPr>
            <p:nvPr/>
          </p:nvSpPr>
          <p:spPr bwMode="auto">
            <a:xfrm>
              <a:off x="3967032" y="3925826"/>
              <a:ext cx="1728414" cy="646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/>
                <a:t>Square Wave</a:t>
              </a:r>
            </a:p>
            <a:p>
              <a:pPr algn="ctr" eaLnBrk="1" hangingPunct="1"/>
              <a:r>
                <a:rPr lang="en-US" sz="1600"/>
                <a:t>(not digital)</a:t>
              </a:r>
            </a:p>
          </p:txBody>
        </p:sp>
        <p:sp>
          <p:nvSpPr>
            <p:cNvPr id="18445" name="TextBox 8"/>
            <p:cNvSpPr txBox="1">
              <a:spLocks noChangeArrowheads="1"/>
            </p:cNvSpPr>
            <p:nvPr/>
          </p:nvSpPr>
          <p:spPr bwMode="auto">
            <a:xfrm>
              <a:off x="6283325" y="3925826"/>
              <a:ext cx="2167581" cy="400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Random-Periodic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Parts of an Analog Signal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30C78-A8BC-456C-84DF-56133B50896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19460" name="Group 25"/>
          <p:cNvGrpSpPr>
            <a:grpSpLocks/>
          </p:cNvGrpSpPr>
          <p:nvPr/>
        </p:nvGrpSpPr>
        <p:grpSpPr bwMode="auto">
          <a:xfrm>
            <a:off x="685800" y="2057400"/>
            <a:ext cx="5981700" cy="3657600"/>
            <a:chOff x="1180466" y="2895600"/>
            <a:chExt cx="5982334" cy="3657600"/>
          </a:xfrm>
        </p:grpSpPr>
        <p:pic>
          <p:nvPicPr>
            <p:cNvPr id="19463" name="Picture 3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2895600"/>
              <a:ext cx="3657600" cy="365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1294778" y="3505200"/>
              <a:ext cx="2560909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294778" y="5921375"/>
              <a:ext cx="3475406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31526" y="4724400"/>
              <a:ext cx="1097078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541558" y="4715669"/>
              <a:ext cx="2422525" cy="1588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68" name="TextBox 13"/>
            <p:cNvSpPr txBox="1">
              <a:spLocks noChangeArrowheads="1"/>
            </p:cNvSpPr>
            <p:nvPr/>
          </p:nvSpPr>
          <p:spPr bwMode="auto">
            <a:xfrm>
              <a:off x="1180466" y="4465036"/>
              <a:ext cx="1181734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/>
                <a:t>Amplitude</a:t>
              </a:r>
            </a:p>
            <a:p>
              <a:pPr algn="ctr" eaLnBrk="1" hangingPunct="1"/>
              <a:r>
                <a:rPr lang="en-US" sz="1200"/>
                <a:t>(peak-to-peak)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5400000">
              <a:off x="2376044" y="4114800"/>
              <a:ext cx="1189038" cy="1587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0" name="TextBox 12"/>
            <p:cNvSpPr txBox="1">
              <a:spLocks noChangeArrowheads="1"/>
            </p:cNvSpPr>
            <p:nvPr/>
          </p:nvSpPr>
          <p:spPr bwMode="auto">
            <a:xfrm>
              <a:off x="2410028" y="3886200"/>
              <a:ext cx="1095172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/>
                <a:t>Amplitude</a:t>
              </a:r>
              <a:endParaRPr lang="en-US" sz="1400"/>
            </a:p>
            <a:p>
              <a:pPr algn="ctr" eaLnBrk="1" hangingPunct="1"/>
              <a:r>
                <a:rPr lang="en-US" sz="1200"/>
                <a:t>(peak)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5400000" flipH="1" flipV="1">
              <a:off x="6332531" y="3824288"/>
              <a:ext cx="1554163" cy="1588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543230" y="3824288"/>
              <a:ext cx="1554163" cy="1587"/>
            </a:xfrm>
            <a:prstGeom prst="line">
              <a:avLst/>
            </a:pr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0800000">
              <a:off x="5317929" y="3276600"/>
              <a:ext cx="1782952" cy="1588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4" name="TextBox 23"/>
            <p:cNvSpPr txBox="1">
              <a:spLocks noChangeArrowheads="1"/>
            </p:cNvSpPr>
            <p:nvPr/>
          </p:nvSpPr>
          <p:spPr bwMode="auto">
            <a:xfrm>
              <a:off x="5853225" y="2999096"/>
              <a:ext cx="776175" cy="584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/>
                <a:t>Period</a:t>
              </a:r>
              <a:endParaRPr lang="en-US" sz="1400"/>
            </a:p>
            <a:p>
              <a:pPr algn="ctr" eaLnBrk="1" hangingPunct="1"/>
              <a:r>
                <a:rPr lang="en-US" sz="1600"/>
                <a:t>(T)</a:t>
              </a:r>
            </a:p>
          </p:txBody>
        </p:sp>
      </p:grpSp>
      <p:graphicFrame>
        <p:nvGraphicFramePr>
          <p:cNvPr id="19461" name="Object 17"/>
          <p:cNvGraphicFramePr>
            <a:graphicFrameLocks noChangeAspect="1"/>
          </p:cNvGraphicFramePr>
          <p:nvPr/>
        </p:nvGraphicFramePr>
        <p:xfrm>
          <a:off x="7543800" y="3276600"/>
          <a:ext cx="11017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5" imgW="787400" imgH="508000" progId="Equation.3">
                  <p:embed/>
                </p:oleObj>
              </mc:Choice>
              <mc:Fallback>
                <p:oleObj name="Equation" r:id="rId5" imgW="787400" imgH="5080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276600"/>
                        <a:ext cx="110172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Box 18"/>
          <p:cNvSpPr txBox="1">
            <a:spLocks noChangeArrowheads="1"/>
          </p:cNvSpPr>
          <p:nvPr/>
        </p:nvSpPr>
        <p:spPr bwMode="auto">
          <a:xfrm>
            <a:off x="7010400" y="2895600"/>
            <a:ext cx="1338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Frequency: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 Levels</a:t>
            </a:r>
          </a:p>
        </p:txBody>
      </p:sp>
      <p:sp>
        <p:nvSpPr>
          <p:cNvPr id="20483" name="Content Placeholder 19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24384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400" smtClean="0"/>
              <a:t>Before examining digital signals, we must define logic levels. A logic level is a voltage level that represents a defined digital state.  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400" smtClean="0"/>
              <a:t>Logic HIGH: The higher of two voltages, typically 5 volts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400" smtClean="0"/>
              <a:t>Logic LOW: The lower of two voltages, typically 0 volts</a:t>
            </a:r>
          </a:p>
          <a:p>
            <a:pPr marL="0" indent="0">
              <a:buFontTx/>
              <a:buNone/>
            </a:pPr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5C14-9E0A-475B-B617-933EF745DB1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457200" y="3465513"/>
            <a:ext cx="67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5.0 v</a:t>
            </a:r>
          </a:p>
        </p:txBody>
      </p:sp>
      <p:sp>
        <p:nvSpPr>
          <p:cNvPr id="20486" name="TextBox 9"/>
          <p:cNvSpPr txBox="1">
            <a:spLocks noChangeArrowheads="1"/>
          </p:cNvSpPr>
          <p:nvPr/>
        </p:nvSpPr>
        <p:spPr bwMode="auto">
          <a:xfrm>
            <a:off x="457200" y="5043488"/>
            <a:ext cx="67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2.0 v</a:t>
            </a:r>
          </a:p>
        </p:txBody>
      </p:sp>
      <p:sp>
        <p:nvSpPr>
          <p:cNvPr id="20487" name="TextBox 10"/>
          <p:cNvSpPr txBox="1">
            <a:spLocks noChangeArrowheads="1"/>
          </p:cNvSpPr>
          <p:nvPr/>
        </p:nvSpPr>
        <p:spPr bwMode="auto">
          <a:xfrm>
            <a:off x="457200" y="5729288"/>
            <a:ext cx="67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0.8 v</a:t>
            </a:r>
          </a:p>
        </p:txBody>
      </p:sp>
      <p:sp>
        <p:nvSpPr>
          <p:cNvPr id="20488" name="TextBox 11"/>
          <p:cNvSpPr txBox="1">
            <a:spLocks noChangeArrowheads="1"/>
          </p:cNvSpPr>
          <p:nvPr/>
        </p:nvSpPr>
        <p:spPr bwMode="auto">
          <a:xfrm>
            <a:off x="457200" y="6186488"/>
            <a:ext cx="67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0.0 v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3627438"/>
            <a:ext cx="1371600" cy="1716087"/>
          </a:xfrm>
          <a:prstGeom prst="rect">
            <a:avLst/>
          </a:prstGeom>
          <a:solidFill>
            <a:srgbClr val="FF0000">
              <a:alpha val="69804"/>
            </a:srgbClr>
          </a:solidFill>
          <a:ln w="28575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43000" y="6051550"/>
            <a:ext cx="1371600" cy="469900"/>
          </a:xfrm>
          <a:prstGeom prst="rect">
            <a:avLst/>
          </a:prstGeom>
          <a:solidFill>
            <a:srgbClr val="FF0000">
              <a:alpha val="69804"/>
            </a:srgbClr>
          </a:solidFill>
          <a:ln w="28575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43000" y="3627438"/>
            <a:ext cx="1371600" cy="2894012"/>
          </a:xfrm>
          <a:prstGeom prst="rect">
            <a:avLst/>
          </a:prstGeom>
          <a:ln w="28575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492" name="TextBox 16"/>
          <p:cNvSpPr txBox="1">
            <a:spLocks noChangeArrowheads="1"/>
          </p:cNvSpPr>
          <p:nvPr/>
        </p:nvSpPr>
        <p:spPr bwMode="auto">
          <a:xfrm>
            <a:off x="1222375" y="6135688"/>
            <a:ext cx="1212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Logic Low</a:t>
            </a:r>
          </a:p>
        </p:txBody>
      </p:sp>
      <p:sp>
        <p:nvSpPr>
          <p:cNvPr id="20493" name="TextBox 17"/>
          <p:cNvSpPr txBox="1">
            <a:spLocks noChangeArrowheads="1"/>
          </p:cNvSpPr>
          <p:nvPr/>
        </p:nvSpPr>
        <p:spPr bwMode="auto">
          <a:xfrm>
            <a:off x="1196975" y="4257675"/>
            <a:ext cx="126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Logic High</a:t>
            </a:r>
          </a:p>
        </p:txBody>
      </p:sp>
      <p:sp>
        <p:nvSpPr>
          <p:cNvPr id="20494" name="TextBox 18"/>
          <p:cNvSpPr txBox="1">
            <a:spLocks noChangeArrowheads="1"/>
          </p:cNvSpPr>
          <p:nvPr/>
        </p:nvSpPr>
        <p:spPr bwMode="auto">
          <a:xfrm>
            <a:off x="1443038" y="5324475"/>
            <a:ext cx="69691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Invalid</a:t>
            </a:r>
          </a:p>
          <a:p>
            <a:pPr algn="ctr" eaLnBrk="1" hangingPunct="1"/>
            <a:r>
              <a:rPr lang="en-US" sz="1400"/>
              <a:t>Logic</a:t>
            </a:r>
          </a:p>
          <a:p>
            <a:pPr algn="ctr" eaLnBrk="1" hangingPunct="1"/>
            <a:r>
              <a:rPr lang="en-US" sz="1400"/>
              <a:t>Level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048000" y="4572000"/>
          <a:ext cx="5562600" cy="1108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066800"/>
                <a:gridCol w="1447800"/>
                <a:gridCol w="990600"/>
                <a:gridCol w="609600"/>
              </a:tblGrid>
              <a:tr h="371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Logic Level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Voltage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True/False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On/Off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0/1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0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volts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97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 volts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6" marB="457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Digital Signals</a:t>
            </a:r>
          </a:p>
        </p:txBody>
      </p:sp>
      <p:sp>
        <p:nvSpPr>
          <p:cNvPr id="21507" name="Content Placeholder 1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362200"/>
          </a:xfrm>
        </p:spPr>
        <p:txBody>
          <a:bodyPr/>
          <a:lstStyle/>
          <a:p>
            <a:r>
              <a:rPr lang="en-US" sz="2000" smtClean="0"/>
              <a:t>Digital signal are commonly referred to as square waves or clock signals.</a:t>
            </a:r>
          </a:p>
          <a:p>
            <a:r>
              <a:rPr lang="en-US" sz="2000" smtClean="0"/>
              <a:t>Their minimum value must be 0 volts, and their maximum value must be 5 volts.</a:t>
            </a:r>
          </a:p>
          <a:p>
            <a:r>
              <a:rPr lang="en-US" sz="2000" smtClean="0"/>
              <a:t>They can be periodic (repeating) or non-periodic.</a:t>
            </a:r>
          </a:p>
          <a:p>
            <a:r>
              <a:rPr lang="en-US" sz="2000" smtClean="0"/>
              <a:t>The time the signal is high (t</a:t>
            </a:r>
            <a:r>
              <a:rPr lang="en-US" sz="2000" baseline="-25000" smtClean="0"/>
              <a:t>H</a:t>
            </a:r>
            <a:r>
              <a:rPr lang="en-US" sz="2000" smtClean="0"/>
              <a:t>) can vary anywhere from 1% of the period to 99% of the period.</a:t>
            </a:r>
          </a:p>
          <a:p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7EFA8-7EF2-446F-9262-3163CFEFC0E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1509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78250"/>
            <a:ext cx="247015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3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778250"/>
            <a:ext cx="247015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4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78250"/>
            <a:ext cx="2378075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Box 9"/>
          <p:cNvSpPr txBox="1">
            <a:spLocks noChangeArrowheads="1"/>
          </p:cNvSpPr>
          <p:nvPr/>
        </p:nvSpPr>
        <p:spPr bwMode="auto">
          <a:xfrm>
            <a:off x="-12700" y="4781550"/>
            <a:ext cx="850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 volts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77875" y="5002213"/>
            <a:ext cx="182563" cy="1587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4" name="TextBox 11"/>
          <p:cNvSpPr txBox="1">
            <a:spLocks noChangeArrowheads="1"/>
          </p:cNvSpPr>
          <p:nvPr/>
        </p:nvSpPr>
        <p:spPr bwMode="auto">
          <a:xfrm>
            <a:off x="0" y="3790950"/>
            <a:ext cx="850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5 volts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90575" y="3997325"/>
            <a:ext cx="184150" cy="1588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Parts of a Digital Signal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76250"/>
          </a:xfrm>
        </p:spPr>
        <p:txBody>
          <a:bodyPr/>
          <a:lstStyle/>
          <a:p>
            <a:pPr>
              <a:defRPr/>
            </a:pPr>
            <a:fld id="{8023402D-F22E-47BA-9E20-3A20B12A9A0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114800" y="3683000"/>
            <a:ext cx="457200" cy="1588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375025" y="2795588"/>
            <a:ext cx="1782763" cy="1587"/>
          </a:xfrm>
          <a:prstGeom prst="straightConnector1">
            <a:avLst/>
          </a:prstGeom>
          <a:ln w="127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4" name="TextBox 12"/>
          <p:cNvSpPr txBox="1">
            <a:spLocks noChangeArrowheads="1"/>
          </p:cNvSpPr>
          <p:nvPr/>
        </p:nvSpPr>
        <p:spPr bwMode="auto">
          <a:xfrm rot="-5400000">
            <a:off x="3707606" y="2648744"/>
            <a:ext cx="10953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/>
              <a:t>Amplitude</a:t>
            </a:r>
            <a:endParaRPr lang="en-US" sz="1400"/>
          </a:p>
        </p:txBody>
      </p:sp>
      <p:pic>
        <p:nvPicPr>
          <p:cNvPr id="22535" name="Picture 2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7800"/>
            <a:ext cx="434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/>
          <p:cNvCxnSpPr/>
          <p:nvPr/>
        </p:nvCxnSpPr>
        <p:spPr>
          <a:xfrm>
            <a:off x="4114800" y="1878013"/>
            <a:ext cx="457200" cy="1587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4724400" y="1981200"/>
            <a:ext cx="1233488" cy="1588"/>
          </a:xfrm>
          <a:prstGeom prst="straightConnector1">
            <a:avLst/>
          </a:prstGeom>
          <a:ln w="127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8" name="TextBox 21"/>
          <p:cNvSpPr txBox="1">
            <a:spLocks noChangeArrowheads="1"/>
          </p:cNvSpPr>
          <p:nvPr/>
        </p:nvSpPr>
        <p:spPr bwMode="auto">
          <a:xfrm>
            <a:off x="5029200" y="2057400"/>
            <a:ext cx="533400" cy="639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Time </a:t>
            </a:r>
          </a:p>
          <a:p>
            <a:pPr algn="ctr" eaLnBrk="1" hangingPunct="1"/>
            <a:r>
              <a:rPr lang="en-US" sz="1200"/>
              <a:t>High</a:t>
            </a:r>
          </a:p>
          <a:p>
            <a:pPr algn="ctr" eaLnBrk="1" hangingPunct="1"/>
            <a:r>
              <a:rPr lang="en-US" sz="1200"/>
              <a:t>(t</a:t>
            </a:r>
            <a:r>
              <a:rPr lang="en-US" sz="1200" baseline="-25000"/>
              <a:t>H</a:t>
            </a:r>
            <a:r>
              <a:rPr lang="en-US" sz="1200"/>
              <a:t>)</a:t>
            </a:r>
            <a:endParaRPr lang="en-US" sz="1100" baseline="-25000"/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5943600" y="3581400"/>
            <a:ext cx="868363" cy="1588"/>
          </a:xfrm>
          <a:prstGeom prst="straightConnector1">
            <a:avLst/>
          </a:prstGeom>
          <a:ln w="127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0" name="TextBox 26"/>
          <p:cNvSpPr txBox="1">
            <a:spLocks noChangeArrowheads="1"/>
          </p:cNvSpPr>
          <p:nvPr/>
        </p:nvSpPr>
        <p:spPr bwMode="auto">
          <a:xfrm>
            <a:off x="6096000" y="2895600"/>
            <a:ext cx="587375" cy="639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Time </a:t>
            </a:r>
          </a:p>
          <a:p>
            <a:pPr algn="ctr" eaLnBrk="1" hangingPunct="1"/>
            <a:r>
              <a:rPr lang="en-US" sz="1200"/>
              <a:t>Low</a:t>
            </a:r>
          </a:p>
          <a:p>
            <a:pPr algn="ctr" eaLnBrk="1" hangingPunct="1"/>
            <a:r>
              <a:rPr lang="en-US" sz="1200"/>
              <a:t>(t</a:t>
            </a:r>
            <a:r>
              <a:rPr lang="en-US" sz="1200" baseline="-25000"/>
              <a:t>L</a:t>
            </a:r>
            <a:r>
              <a:rPr lang="en-US" sz="1200"/>
              <a:t>)</a:t>
            </a:r>
            <a:endParaRPr lang="en-US" sz="1100" baseline="-25000"/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6261101" y="4343400"/>
            <a:ext cx="1096962" cy="1587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192588" y="4343400"/>
            <a:ext cx="1096962" cy="1588"/>
          </a:xfrm>
          <a:prstGeom prst="lin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4770438" y="4230688"/>
            <a:ext cx="2011362" cy="1587"/>
          </a:xfrm>
          <a:prstGeom prst="straightConnector1">
            <a:avLst/>
          </a:prstGeom>
          <a:ln w="127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4" name="TextBox 23"/>
          <p:cNvSpPr txBox="1">
            <a:spLocks noChangeArrowheads="1"/>
          </p:cNvSpPr>
          <p:nvPr/>
        </p:nvSpPr>
        <p:spPr bwMode="auto">
          <a:xfrm>
            <a:off x="5105400" y="4081463"/>
            <a:ext cx="1219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/>
              <a:t>Period (T)</a:t>
            </a:r>
            <a:endParaRPr lang="en-US" sz="1400"/>
          </a:p>
        </p:txBody>
      </p:sp>
      <p:sp>
        <p:nvSpPr>
          <p:cNvPr id="22545" name="TextBox 28"/>
          <p:cNvSpPr txBox="1">
            <a:spLocks noChangeArrowheads="1"/>
          </p:cNvSpPr>
          <p:nvPr/>
        </p:nvSpPr>
        <p:spPr bwMode="auto">
          <a:xfrm>
            <a:off x="7758113" y="3886200"/>
            <a:ext cx="11525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Rising Edge</a:t>
            </a:r>
            <a:endParaRPr lang="en-US" sz="1200"/>
          </a:p>
        </p:txBody>
      </p:sp>
      <p:sp>
        <p:nvSpPr>
          <p:cNvPr id="22546" name="TextBox 29"/>
          <p:cNvSpPr txBox="1">
            <a:spLocks noChangeArrowheads="1"/>
          </p:cNvSpPr>
          <p:nvPr/>
        </p:nvSpPr>
        <p:spPr bwMode="auto">
          <a:xfrm>
            <a:off x="7735888" y="1509713"/>
            <a:ext cx="1179512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Falling Edge</a:t>
            </a:r>
            <a:endParaRPr lang="en-US" sz="1200"/>
          </a:p>
        </p:txBody>
      </p:sp>
      <p:cxnSp>
        <p:nvCxnSpPr>
          <p:cNvPr id="32" name="Straight Arrow Connector 31"/>
          <p:cNvCxnSpPr>
            <a:stCxn id="22545" idx="1"/>
          </p:cNvCxnSpPr>
          <p:nvPr/>
        </p:nvCxnSpPr>
        <p:spPr>
          <a:xfrm rot="10800000">
            <a:off x="6858000" y="2819400"/>
            <a:ext cx="900113" cy="1220788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2546" idx="2"/>
          </p:cNvCxnSpPr>
          <p:nvPr/>
        </p:nvCxnSpPr>
        <p:spPr>
          <a:xfrm rot="5400000">
            <a:off x="7738269" y="2156619"/>
            <a:ext cx="925512" cy="247650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9" name="TextBox 39"/>
          <p:cNvSpPr txBox="1">
            <a:spLocks noChangeArrowheads="1"/>
          </p:cNvSpPr>
          <p:nvPr/>
        </p:nvSpPr>
        <p:spPr bwMode="auto">
          <a:xfrm>
            <a:off x="0" y="1343025"/>
            <a:ext cx="4114800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73038" indent="-587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/>
              <a:t>Amplitude:</a:t>
            </a:r>
          </a:p>
          <a:p>
            <a:pPr lvl="1" eaLnBrk="1" hangingPunct="1"/>
            <a:r>
              <a:rPr lang="en-US" sz="1600"/>
              <a:t>	For digital signals, this will ALWAYS be 5 volts.</a:t>
            </a:r>
          </a:p>
          <a:p>
            <a:pPr eaLnBrk="1" hangingPunct="1">
              <a:spcBef>
                <a:spcPts val="600"/>
              </a:spcBef>
            </a:pPr>
            <a:r>
              <a:rPr lang="en-US" sz="1600" b="1"/>
              <a:t>Period (T):</a:t>
            </a:r>
          </a:p>
          <a:p>
            <a:pPr lvl="1" eaLnBrk="1" hangingPunct="1"/>
            <a:r>
              <a:rPr lang="en-US" sz="1600"/>
              <a:t>	The time it takes for a periodic signal to repeat. (in seconds)</a:t>
            </a:r>
            <a:endParaRPr lang="en-US" sz="160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1600" b="1"/>
              <a:t>Frequency (F):</a:t>
            </a:r>
          </a:p>
          <a:p>
            <a:pPr lvl="1" eaLnBrk="1" hangingPunct="1"/>
            <a:r>
              <a:rPr lang="en-US" sz="1600"/>
              <a:t>	A measure of the number of cycles of the signal per second. (in Hertz, Hz)</a:t>
            </a:r>
            <a:endParaRPr lang="en-US" sz="160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1600" b="1"/>
              <a:t>Time High (t</a:t>
            </a:r>
            <a:r>
              <a:rPr lang="en-US" sz="1400" b="1" baseline="-25000"/>
              <a:t>H</a:t>
            </a:r>
            <a:r>
              <a:rPr lang="en-US" sz="1600" b="1"/>
              <a:t>):</a:t>
            </a:r>
          </a:p>
          <a:p>
            <a:pPr lvl="1" eaLnBrk="1" hangingPunct="1"/>
            <a:r>
              <a:rPr lang="en-US" sz="1600"/>
              <a:t>	The time (in sec.) the signal is high or 5v.</a:t>
            </a:r>
          </a:p>
          <a:p>
            <a:pPr eaLnBrk="1" hangingPunct="1">
              <a:spcBef>
                <a:spcPts val="600"/>
              </a:spcBef>
            </a:pPr>
            <a:r>
              <a:rPr lang="en-US" sz="1600" b="1"/>
              <a:t>Time Low (t</a:t>
            </a:r>
            <a:r>
              <a:rPr lang="en-US" sz="1400" b="1" baseline="-25000"/>
              <a:t>L</a:t>
            </a:r>
            <a:r>
              <a:rPr lang="en-US" sz="1600" b="1"/>
              <a:t>):</a:t>
            </a:r>
          </a:p>
          <a:p>
            <a:pPr lvl="1" eaLnBrk="1" hangingPunct="1"/>
            <a:r>
              <a:rPr lang="en-US" sz="1600"/>
              <a:t>	The time (sec.) the signal is low or 0v.</a:t>
            </a:r>
          </a:p>
          <a:p>
            <a:pPr eaLnBrk="1" hangingPunct="1">
              <a:spcBef>
                <a:spcPts val="600"/>
              </a:spcBef>
            </a:pPr>
            <a:r>
              <a:rPr lang="en-US" sz="1600" b="1"/>
              <a:t>Duty Cycle (DC) (%):</a:t>
            </a:r>
          </a:p>
          <a:p>
            <a:pPr lvl="1" eaLnBrk="1" hangingPunct="1"/>
            <a:r>
              <a:rPr lang="en-US" sz="1600"/>
              <a:t>	The ratio of t</a:t>
            </a:r>
            <a:r>
              <a:rPr lang="en-US" sz="1400" baseline="-25000"/>
              <a:t>H</a:t>
            </a:r>
            <a:r>
              <a:rPr lang="en-US" sz="1600" baseline="-25000"/>
              <a:t> </a:t>
            </a:r>
            <a:r>
              <a:rPr lang="en-US" sz="1600"/>
              <a:t>to the period (T), expressed as a percentage.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600" b="1"/>
              <a:t>Rising Edge:</a:t>
            </a:r>
          </a:p>
          <a:p>
            <a:pPr lvl="1" eaLnBrk="1" hangingPunct="1"/>
            <a:r>
              <a:rPr lang="en-US" sz="1600"/>
              <a:t>	A 0-to-1 transition of the signal.</a:t>
            </a:r>
          </a:p>
          <a:p>
            <a:pPr eaLnBrk="1" hangingPunct="1">
              <a:spcBef>
                <a:spcPts val="600"/>
              </a:spcBef>
            </a:pPr>
            <a:r>
              <a:rPr lang="en-US" sz="1600" b="1"/>
              <a:t>Falling Edge:</a:t>
            </a:r>
          </a:p>
          <a:p>
            <a:pPr lvl="1" eaLnBrk="1" hangingPunct="1"/>
            <a:r>
              <a:rPr lang="en-US" sz="1600"/>
              <a:t>	 A 1-to-0 transition of the signal.</a:t>
            </a:r>
            <a:endParaRPr lang="en-US"/>
          </a:p>
        </p:txBody>
      </p:sp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4953000" y="5257800"/>
          <a:ext cx="102711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Equation" r:id="rId5" imgW="850531" imgH="545863" progId="Equation.3">
                  <p:embed/>
                </p:oleObj>
              </mc:Choice>
              <mc:Fallback>
                <p:oleObj name="Equation" r:id="rId5" imgW="850531" imgH="545863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257800"/>
                        <a:ext cx="1027113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1" name="TextBox 23"/>
          <p:cNvSpPr txBox="1">
            <a:spLocks noChangeArrowheads="1"/>
          </p:cNvSpPr>
          <p:nvPr/>
        </p:nvSpPr>
        <p:spPr bwMode="auto">
          <a:xfrm>
            <a:off x="4724400" y="4876800"/>
            <a:ext cx="168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Frequency (F):</a:t>
            </a:r>
          </a:p>
        </p:txBody>
      </p:sp>
      <p:graphicFrame>
        <p:nvGraphicFramePr>
          <p:cNvPr id="22552" name="Object 23"/>
          <p:cNvGraphicFramePr>
            <a:graphicFrameLocks noChangeAspect="1"/>
          </p:cNvGraphicFramePr>
          <p:nvPr/>
        </p:nvGraphicFramePr>
        <p:xfrm>
          <a:off x="7239000" y="5257800"/>
          <a:ext cx="8858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7" imgW="748975" imgH="545863" progId="Equation.3">
                  <p:embed/>
                </p:oleObj>
              </mc:Choice>
              <mc:Fallback>
                <p:oleObj name="Equation" r:id="rId7" imgW="748975" imgH="545863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257800"/>
                        <a:ext cx="8858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3" name="TextBox 23"/>
          <p:cNvSpPr txBox="1">
            <a:spLocks noChangeArrowheads="1"/>
          </p:cNvSpPr>
          <p:nvPr/>
        </p:nvSpPr>
        <p:spPr bwMode="auto">
          <a:xfrm>
            <a:off x="6934200" y="4876800"/>
            <a:ext cx="177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Duty Cycle (%):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Oscilloscope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Oscilloscope is a piece of electronic test equipment that is used to capture and measure time-varying signals, both analog and digital.</a:t>
            </a:r>
          </a:p>
          <a:p>
            <a:r>
              <a:rPr lang="en-US" smtClean="0"/>
              <a:t>Oscilloscopes can be found on the workbench (physical) as well as part of a simulation tool (virtual).</a:t>
            </a:r>
          </a:p>
          <a:p>
            <a:r>
              <a:rPr lang="en-US" smtClean="0"/>
              <a:t>We will limit our usage to the virtual oscilloscope.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A66DE-F101-4DB6-AD63-11C4EFFC7BD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- 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TW - Master -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rgbClr val="FF0000"/>
          </a:solidFill>
          <a:headEnd type="oval" w="sm" len="sm"/>
          <a:tailEnd type="oval" w="sm" len="sm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rgbClr val="0000FF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PLTW - Master</Template>
  <TotalTime>6029</TotalTime>
  <Words>1170</Words>
  <Application>Microsoft Office PowerPoint</Application>
  <PresentationFormat>On-screen Show (4:3)</PresentationFormat>
  <Paragraphs>292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Symbol</vt:lpstr>
      <vt:lpstr>PLTW - Master</vt:lpstr>
      <vt:lpstr>PLTW - Master - Theme</vt:lpstr>
      <vt:lpstr>Microsoft Equation 3.0</vt:lpstr>
      <vt:lpstr>Analog &amp; Digital Signals</vt:lpstr>
      <vt:lpstr>Analog &amp; Digital Signals</vt:lpstr>
      <vt:lpstr>Analog and Digital Signals</vt:lpstr>
      <vt:lpstr>Example of Analog Signals</vt:lpstr>
      <vt:lpstr>Parts of an Analog Signal</vt:lpstr>
      <vt:lpstr>Logic Levels</vt:lpstr>
      <vt:lpstr>Example of Digital Signals</vt:lpstr>
      <vt:lpstr>Parts of a Digital Signal</vt:lpstr>
      <vt:lpstr>Oscilloscope</vt:lpstr>
      <vt:lpstr>Virtual Oscilloscope: Multisim</vt:lpstr>
      <vt:lpstr>Example: Digital Signal</vt:lpstr>
      <vt:lpstr>Example: Digital Signal</vt:lpstr>
      <vt:lpstr>Example: Digital Signal</vt:lpstr>
      <vt:lpstr>Period Measurement with Markers</vt:lpstr>
      <vt:lpstr>Markers T1 and T2 can also be used to measure tH &amp; tL</vt:lpstr>
    </vt:vector>
  </TitlesOfParts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and Digital Signals</dc:title>
  <dc:subject>Digital Electronics - PLTW</dc:subject>
  <dc:creator>DE Revision Team</dc:creator>
  <cp:keywords>Presentation</cp:keywords>
  <cp:lastModifiedBy>Jason Rausch</cp:lastModifiedBy>
  <cp:revision>64</cp:revision>
  <dcterms:created xsi:type="dcterms:W3CDTF">2008-03-24T14:30:01Z</dcterms:created>
  <dcterms:modified xsi:type="dcterms:W3CDTF">2013-03-15T18:23:09Z</dcterms:modified>
</cp:coreProperties>
</file>