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4128" r:id="rId2"/>
  </p:sldMasterIdLst>
  <p:notesMasterIdLst>
    <p:notesMasterId r:id="rId28"/>
  </p:notesMasterIdLst>
  <p:handoutMasterIdLst>
    <p:handoutMasterId r:id="rId29"/>
  </p:handoutMasterIdLst>
  <p:sldIdLst>
    <p:sldId id="256" r:id="rId3"/>
    <p:sldId id="270" r:id="rId4"/>
    <p:sldId id="384" r:id="rId5"/>
    <p:sldId id="353" r:id="rId6"/>
    <p:sldId id="375" r:id="rId7"/>
    <p:sldId id="376" r:id="rId8"/>
    <p:sldId id="354" r:id="rId9"/>
    <p:sldId id="356" r:id="rId10"/>
    <p:sldId id="385" r:id="rId11"/>
    <p:sldId id="374" r:id="rId12"/>
    <p:sldId id="405" r:id="rId13"/>
    <p:sldId id="378" r:id="rId14"/>
    <p:sldId id="382" r:id="rId15"/>
    <p:sldId id="381" r:id="rId16"/>
    <p:sldId id="386" r:id="rId17"/>
    <p:sldId id="387" r:id="rId18"/>
    <p:sldId id="389" r:id="rId19"/>
    <p:sldId id="402" r:id="rId20"/>
    <p:sldId id="392" r:id="rId21"/>
    <p:sldId id="393" r:id="rId22"/>
    <p:sldId id="401" r:id="rId23"/>
    <p:sldId id="395" r:id="rId24"/>
    <p:sldId id="398" r:id="rId25"/>
    <p:sldId id="399" r:id="rId26"/>
    <p:sldId id="400" r:id="rId27"/>
  </p:sldIdLst>
  <p:sldSz cx="9144000" cy="6858000" type="screen4x3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00FF"/>
    <a:srgbClr val="FF0000"/>
    <a:srgbClr val="00B050"/>
    <a:srgbClr val="3366FF"/>
    <a:srgbClr val="C00000"/>
    <a:srgbClr val="B2B2B2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94" autoAdjust="0"/>
    <p:restoredTop sz="81658" autoAdjust="0"/>
  </p:normalViewPr>
  <p:slideViewPr>
    <p:cSldViewPr>
      <p:cViewPr>
        <p:scale>
          <a:sx n="60" d="100"/>
          <a:sy n="60" d="100"/>
        </p:scale>
        <p:origin x="-2390" y="-3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942" y="-72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302000" y="0"/>
            <a:ext cx="37750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</a:p>
          <a:p>
            <a:pPr>
              <a:defRPr/>
            </a:pPr>
            <a:r>
              <a:rPr lang="en-US"/>
              <a:t>   1.2 Introduction to Analog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52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583613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05604F86-7BAF-447D-999E-83A070D694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63" y="8555038"/>
            <a:ext cx="4889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82410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302000" y="0"/>
            <a:ext cx="37750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</a:p>
          <a:p>
            <a:pPr>
              <a:defRPr/>
            </a:pPr>
            <a:r>
              <a:rPr lang="en-US"/>
              <a:t>   1.2 Introduction to Analog</a:t>
            </a:r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6350" y="679450"/>
            <a:ext cx="4524375" cy="339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298950"/>
            <a:ext cx="5661025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3613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583613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CF8E51CC-536B-4804-A38B-6A7EF47624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63" y="8555038"/>
            <a:ext cx="4889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667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</a:p>
          <a:p>
            <a:pPr>
              <a:defRPr/>
            </a:pPr>
            <a:r>
              <a:rPr lang="en-US" dirty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343390-089F-4774-B61B-7B96485F4701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1990" name="Slide Image Placeholder 1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91" name="Notes Placeholder 1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Derivation of the equation for t-HIGH.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F30780-B82E-4ECB-B867-9A747CE3EBD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Derivation of the equation for t-LOW.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7B38DF-75BD-4998-ABF8-00EB719826B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Summary of a 555 time design equations.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32A031-831F-41CD-9808-6895EEFDC02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the student to work on the example. The solution is on the next slide.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3F2733-38CC-4C39-8277-2254B10875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don’t print this page.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B8140D-9954-423E-B551-9A8FFF13CFC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the student to work on the example. The solution is on the next two slides.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EBF8B6-FBF1-47FC-9AC0-A4BE2212DE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don’t print this page.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8D53C-3C12-4F2E-984B-809870DF5DE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don’t print this page.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98F0B-44D7-4497-B3A3-AE668EBE9F0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  <a:p>
            <a:pPr>
              <a:defRPr/>
            </a:pPr>
            <a:endParaRPr lang="en-US" sz="1050"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78166A-D5B8-4048-A906-0ADFF29E0F7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Analysis of a 555 Oscillator: Slide 1 of 4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277E91-82A7-46CC-B4A3-7048705A712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Introductory Slide / Overview of Presentation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142B0C-4449-4A58-98DF-ADA86585B78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Analysis of a 555 Oscillator: Slide 2 of 4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1DB613-D7BA-4FF6-A56C-F21F1818606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Analysis of a 555 Oscillator: Slide 3 of 4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  <a:p>
            <a:pPr>
              <a:defRPr/>
            </a:pPr>
            <a:endParaRPr lang="en-US" sz="1050"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5FF09F-F623-4B1C-8A73-73419D18195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Analysis of a 555 Oscillator: Slide 4 of 4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  <a:p>
            <a:pPr>
              <a:defRPr/>
            </a:pPr>
            <a:endParaRPr lang="en-US" sz="1050"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D5D234-469F-4D96-B143-A82354CD38F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Derivation of the equation for t-High.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C062AA-98FA-4820-9673-1A45D39DECE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Derivation of the equation for t-Low.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5B856A-82A3-481A-B739-52C6765E391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Summary of a 555 time design equations.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159F7B-361E-4FA3-90DC-73810C7B673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Presents a brief overview of the 555 timer.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FD0BE5-E5FE-4712-BA8C-4B9110A62D3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Before we jump into the understanding how a 555 timer works, first we must understand the basics of how a capacitor charges and discharges.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4A82D-F757-418D-B323-D569F1C3D8D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Simple capacitor charge/discharge circuit. This slide presents the equation for a charging capacitor. The students will not be expected to remember this equation.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8CF2F2-73BF-4D9F-9A4E-F7C0F09938E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Simple capacitor charge/discharge circuit. This slide presents the equation for a discharging capacitor. The students will not be expected to remember this equations.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880214-643F-45AF-AFA2-0821A0DFF46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 complete charge and discharge cycle for the simple capacitor charge/discharge circuit.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0A3A3B-5A07-4D9D-BAAB-DDA27986DCB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Block diagram for the 555 timer.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7728C6-6565-4BFC-B7DB-155AC18E061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Schematic of the 555 time configured as a oscillator.  The grayed out area is the internal circuitry of the 555 timer.  The external components RA, RB, &amp; C are used to select the frequency and duty-cycle of the output waveform.  In this examples the output is connected to a simple LED with a current limiting resistor.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555 Timer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3268663" y="0"/>
            <a:ext cx="3775075" cy="452438"/>
          </a:xfrm>
        </p:spPr>
        <p:txBody>
          <a:bodyPr/>
          <a:lstStyle/>
          <a:p>
            <a:pPr>
              <a:defRPr/>
            </a:pPr>
            <a:r>
              <a:rPr lang="en-US" sz="1050"/>
              <a:t>Digital Electronics </a:t>
            </a:r>
            <a:r>
              <a:rPr lang="en-US" sz="1050" baseline="30000"/>
              <a:t>TM</a:t>
            </a:r>
          </a:p>
          <a:p>
            <a:pPr>
              <a:defRPr/>
            </a:pPr>
            <a:r>
              <a:rPr lang="en-US" sz="1050"/>
              <a:t>   1.2 Introduction to Analog</a:t>
            </a:r>
          </a:p>
          <a:p>
            <a:pPr>
              <a:defRPr/>
            </a:pPr>
            <a:endParaRPr lang="en-US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0BD13A-C782-4F29-A411-08C407E6425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514600" y="4876800"/>
            <a:ext cx="4191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4" name="Picture 2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8" y="588963"/>
            <a:ext cx="5775325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7AD17-B81F-47AC-9CF2-F2141EE74B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7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F719A-441D-4B20-AEAF-CEFB4BE0EB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5A42A-3428-410E-87E3-F2CD10A82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5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514600" y="4876800"/>
            <a:ext cx="4191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4" name="Picture 2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8" y="533400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755E5-9BED-40CC-9086-E60D60317F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25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E6B09-6FC4-4FE9-80A8-CB81195872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36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C867C-54E4-41BF-B68A-EEB45C6F10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66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DAEC-7F24-4C82-8ECE-44569962B4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33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F30D-2137-4D1D-9F24-B401D205B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97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EF942-8F5F-45E7-B8E8-50E0C7A25F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11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252C5-518F-4771-ACBB-B3530E3726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10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BB2DA-003D-413A-8CAE-EA127D358B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0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53839-9D89-4EDE-9946-E9D5109E7D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5039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0301F-FAD4-47A3-AC73-AAB08C764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87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89D80-7339-48F0-8C6E-44CC60565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79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1B2AD-C706-4E99-B840-D5D34E7B2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15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8A56D-8C35-4063-9BAB-BC2B0FE824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96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2BC6D-ACEB-4B71-A6D9-03B688D9D2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0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02C0-B3DE-44A7-B9C4-3DE346FC34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6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780FD-2F91-431E-9F7C-FBAD83395D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0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4B257-2673-4615-82B5-CAECEF9C9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1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257A7-95E9-49E0-8A0B-92C2CA5A00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3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3B7A6-39D3-4BB7-8614-884F43EE68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0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DCEBD-487A-4FEF-9724-9636FC63C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6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B2A14-F2D6-484B-B495-61293165F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1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A84852B-292A-4499-857A-552344ADE3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4" r:id="rId1"/>
    <p:sldLayoutId id="2147485465" r:id="rId2"/>
    <p:sldLayoutId id="2147485452" r:id="rId3"/>
    <p:sldLayoutId id="2147485466" r:id="rId4"/>
    <p:sldLayoutId id="2147485467" r:id="rId5"/>
    <p:sldLayoutId id="2147485468" r:id="rId6"/>
    <p:sldLayoutId id="2147485453" r:id="rId7"/>
    <p:sldLayoutId id="2147485454" r:id="rId8"/>
    <p:sldLayoutId id="2147485455" r:id="rId9"/>
    <p:sldLayoutId id="2147485469" r:id="rId10"/>
    <p:sldLayoutId id="21474854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2417F527-C783-445C-A7C6-340C64B94E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70" r:id="rId1"/>
    <p:sldLayoutId id="2147485471" r:id="rId2"/>
    <p:sldLayoutId id="2147485457" r:id="rId3"/>
    <p:sldLayoutId id="2147485472" r:id="rId4"/>
    <p:sldLayoutId id="2147485473" r:id="rId5"/>
    <p:sldLayoutId id="2147485474" r:id="rId6"/>
    <p:sldLayoutId id="2147485458" r:id="rId7"/>
    <p:sldLayoutId id="2147485459" r:id="rId8"/>
    <p:sldLayoutId id="2147485460" r:id="rId9"/>
    <p:sldLayoutId id="2147485475" r:id="rId10"/>
    <p:sldLayoutId id="2147485461" r:id="rId11"/>
    <p:sldLayoutId id="2147485462" r:id="rId12"/>
    <p:sldLayoutId id="214748546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png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png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4.png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4.png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>
          <a:xfrm>
            <a:off x="381000" y="3121025"/>
            <a:ext cx="8305800" cy="1470025"/>
          </a:xfrm>
        </p:spPr>
        <p:txBody>
          <a:bodyPr/>
          <a:lstStyle/>
          <a:p>
            <a:pPr eaLnBrk="1" hangingPunct="1"/>
            <a:r>
              <a:rPr lang="en-US" smtClean="0"/>
              <a:t>555 Timer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555 Timer Design Equations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F5014-D4FD-41FC-AFAF-40163883067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1143000" y="1295400"/>
            <a:ext cx="6878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t</a:t>
            </a:r>
            <a:r>
              <a:rPr lang="en-US" sz="2400" baseline="-25000"/>
              <a:t>HIGH</a:t>
            </a:r>
            <a:r>
              <a:rPr lang="en-US" sz="2400"/>
              <a:t> : Calculations for the Oscillator’s HIGH Time</a:t>
            </a:r>
            <a:endParaRPr lang="en-US" sz="2400" baseline="-25000"/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676275" y="6019800"/>
          <a:ext cx="381952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4" imgW="2082600" imgH="279360" progId="Equation.3">
                  <p:embed/>
                </p:oleObj>
              </mc:Choice>
              <mc:Fallback>
                <p:oleObj name="Equation" r:id="rId4" imgW="2082600" imgH="2793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6019800"/>
                        <a:ext cx="3819525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2609850"/>
          <a:ext cx="3671889" cy="3162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74"/>
                <a:gridCol w="208284"/>
                <a:gridCol w="502929"/>
                <a:gridCol w="393199"/>
                <a:gridCol w="502929"/>
                <a:gridCol w="393199"/>
                <a:gridCol w="208284"/>
                <a:gridCol w="640091"/>
              </a:tblGrid>
              <a:tr h="349069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5v</a:t>
                      </a: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9069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0" baseline="0" dirty="0" smtClean="0"/>
                        <a:t>3.333 v</a:t>
                      </a:r>
                      <a:endParaRPr lang="en-US" sz="1050" b="0" baseline="0" dirty="0"/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09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V</a:t>
                      </a:r>
                      <a:r>
                        <a:rPr lang="en-US" sz="1800" baseline="-25000" dirty="0" err="1" smtClean="0"/>
                        <a:t>c</a:t>
                      </a:r>
                      <a:endParaRPr lang="en-US" sz="1800" baseline="-25000" dirty="0" smtClean="0"/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/>
                        <a:t>1.666 v</a:t>
                      </a:r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0" baseline="0" dirty="0" smtClean="0"/>
                        <a:t>0 v</a:t>
                      </a:r>
                      <a:endParaRPr lang="en-US" sz="1050" b="0" baseline="0" dirty="0"/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42" marR="914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42" marR="914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ym typeface="Symbol"/>
                        </a:rPr>
                        <a:t></a:t>
                      </a:r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t</a:t>
                      </a:r>
                      <a:r>
                        <a:rPr lang="en-US" sz="1100" baseline="-25000" dirty="0" err="1" smtClean="0"/>
                        <a:t>HIGH</a:t>
                      </a:r>
                      <a:endParaRPr lang="en-US" sz="1100" baseline="-25000" dirty="0"/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sym typeface="Symbol"/>
                        </a:rPr>
                        <a:t></a:t>
                      </a:r>
                      <a:endParaRPr lang="en-US" sz="1000" dirty="0"/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en-US" sz="200" dirty="0"/>
                    </a:p>
                  </a:txBody>
                  <a:tcPr marL="91442" marR="914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Output</a:t>
                      </a:r>
                      <a:endParaRPr lang="en-US" sz="1400" dirty="0"/>
                    </a:p>
                  </a:txBody>
                  <a:tcPr marL="91442" marR="914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6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325" y="2414588"/>
            <a:ext cx="4887913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reeform 13"/>
          <p:cNvSpPr/>
          <p:nvPr/>
        </p:nvSpPr>
        <p:spPr>
          <a:xfrm>
            <a:off x="2305050" y="3340100"/>
            <a:ext cx="504825" cy="361950"/>
          </a:xfrm>
          <a:custGeom>
            <a:avLst/>
            <a:gdLst>
              <a:gd name="connsiteX0" fmla="*/ 0 w 595222"/>
              <a:gd name="connsiteY0" fmla="*/ 362310 h 362310"/>
              <a:gd name="connsiteX1" fmla="*/ 163901 w 595222"/>
              <a:gd name="connsiteY1" fmla="*/ 224287 h 362310"/>
              <a:gd name="connsiteX2" fmla="*/ 267418 w 595222"/>
              <a:gd name="connsiteY2" fmla="*/ 155276 h 362310"/>
              <a:gd name="connsiteX3" fmla="*/ 414068 w 595222"/>
              <a:gd name="connsiteY3" fmla="*/ 69012 h 362310"/>
              <a:gd name="connsiteX4" fmla="*/ 595222 w 595222"/>
              <a:gd name="connsiteY4" fmla="*/ 0 h 36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222" h="362310">
                <a:moveTo>
                  <a:pt x="0" y="362310"/>
                </a:moveTo>
                <a:cubicBezTo>
                  <a:pt x="59665" y="310551"/>
                  <a:pt x="119331" y="258793"/>
                  <a:pt x="163901" y="224287"/>
                </a:cubicBezTo>
                <a:cubicBezTo>
                  <a:pt x="208471" y="189781"/>
                  <a:pt x="225724" y="181155"/>
                  <a:pt x="267418" y="155276"/>
                </a:cubicBezTo>
                <a:cubicBezTo>
                  <a:pt x="309113" y="129397"/>
                  <a:pt x="359434" y="94891"/>
                  <a:pt x="414068" y="69012"/>
                </a:cubicBezTo>
                <a:cubicBezTo>
                  <a:pt x="468702" y="43133"/>
                  <a:pt x="531962" y="21566"/>
                  <a:pt x="59522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800350" y="3340100"/>
            <a:ext cx="400050" cy="369888"/>
          </a:xfrm>
          <a:custGeom>
            <a:avLst/>
            <a:gdLst>
              <a:gd name="connsiteX0" fmla="*/ 0 w 431321"/>
              <a:gd name="connsiteY0" fmla="*/ 0 h 370936"/>
              <a:gd name="connsiteX1" fmla="*/ 103517 w 431321"/>
              <a:gd name="connsiteY1" fmla="*/ 181155 h 370936"/>
              <a:gd name="connsiteX2" fmla="*/ 250166 w 431321"/>
              <a:gd name="connsiteY2" fmla="*/ 301924 h 370936"/>
              <a:gd name="connsiteX3" fmla="*/ 431321 w 431321"/>
              <a:gd name="connsiteY3" fmla="*/ 370936 h 37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321" h="370936">
                <a:moveTo>
                  <a:pt x="0" y="0"/>
                </a:moveTo>
                <a:cubicBezTo>
                  <a:pt x="30911" y="65417"/>
                  <a:pt x="61823" y="130834"/>
                  <a:pt x="103517" y="181155"/>
                </a:cubicBezTo>
                <a:cubicBezTo>
                  <a:pt x="145211" y="231476"/>
                  <a:pt x="195532" y="270294"/>
                  <a:pt x="250166" y="301924"/>
                </a:cubicBezTo>
                <a:cubicBezTo>
                  <a:pt x="304800" y="333554"/>
                  <a:pt x="368060" y="352245"/>
                  <a:pt x="431321" y="370936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 bwMode="auto">
          <a:xfrm>
            <a:off x="4124325" y="1841500"/>
            <a:ext cx="41814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cap="small" dirty="0">
                <a:solidFill>
                  <a:srgbClr val="00B050"/>
                </a:solidFill>
              </a:rPr>
              <a:t>The Output Is </a:t>
            </a:r>
            <a:r>
              <a:rPr lang="en-US" sz="1600" u="sng" cap="small" dirty="0">
                <a:solidFill>
                  <a:srgbClr val="00B050"/>
                </a:solidFill>
              </a:rPr>
              <a:t>HIGH</a:t>
            </a:r>
            <a:r>
              <a:rPr lang="en-US" sz="1600" cap="small" dirty="0">
                <a:solidFill>
                  <a:srgbClr val="00B050"/>
                </a:solidFill>
              </a:rPr>
              <a:t> While The Capacitor Is </a:t>
            </a:r>
            <a:r>
              <a:rPr lang="en-US" sz="1600" u="sng" cap="small" dirty="0">
                <a:solidFill>
                  <a:srgbClr val="00B050"/>
                </a:solidFill>
              </a:rPr>
              <a:t>Charging</a:t>
            </a:r>
            <a:r>
              <a:rPr lang="en-US" sz="1600" cap="small" dirty="0">
                <a:solidFill>
                  <a:srgbClr val="00B050"/>
                </a:solidFill>
              </a:rPr>
              <a:t> Through R</a:t>
            </a:r>
            <a:r>
              <a:rPr lang="en-US" sz="1600" cap="small" baseline="-25000" dirty="0">
                <a:solidFill>
                  <a:srgbClr val="00B050"/>
                </a:solidFill>
              </a:rPr>
              <a:t>A</a:t>
            </a:r>
            <a:r>
              <a:rPr lang="en-US" sz="1600" cap="small" dirty="0">
                <a:solidFill>
                  <a:srgbClr val="00B050"/>
                </a:solidFill>
              </a:rPr>
              <a:t> + R</a:t>
            </a:r>
            <a:r>
              <a:rPr lang="en-US" sz="1600" cap="small" baseline="-25000" dirty="0">
                <a:solidFill>
                  <a:srgbClr val="00B050"/>
                </a:solidFill>
              </a:rPr>
              <a:t>B</a:t>
            </a:r>
            <a:r>
              <a:rPr lang="en-US" cap="small" baseline="-25000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17" name="Freeform 16"/>
          <p:cNvSpPr/>
          <p:nvPr/>
        </p:nvSpPr>
        <p:spPr>
          <a:xfrm>
            <a:off x="4732338" y="2690813"/>
            <a:ext cx="1044575" cy="2403475"/>
          </a:xfrm>
          <a:custGeom>
            <a:avLst/>
            <a:gdLst>
              <a:gd name="connsiteX0" fmla="*/ 1045029 w 1045029"/>
              <a:gd name="connsiteY0" fmla="*/ 0 h 2327564"/>
              <a:gd name="connsiteX1" fmla="*/ 0 w 1045029"/>
              <a:gd name="connsiteY1" fmla="*/ 0 h 2327564"/>
              <a:gd name="connsiteX2" fmla="*/ 11876 w 1045029"/>
              <a:gd name="connsiteY2" fmla="*/ 2327564 h 232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29" h="2327564">
                <a:moveTo>
                  <a:pt x="1045029" y="0"/>
                </a:moveTo>
                <a:lnTo>
                  <a:pt x="0" y="0"/>
                </a:lnTo>
                <a:cubicBezTo>
                  <a:pt x="3959" y="775855"/>
                  <a:pt x="7917" y="1551709"/>
                  <a:pt x="11876" y="2327564"/>
                </a:cubicBezTo>
              </a:path>
            </a:pathLst>
          </a:custGeom>
          <a:ln w="57150">
            <a:solidFill>
              <a:srgbClr val="00B050">
                <a:alpha val="50196"/>
              </a:srgb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409700" y="3354388"/>
            <a:ext cx="504825" cy="361950"/>
          </a:xfrm>
          <a:custGeom>
            <a:avLst/>
            <a:gdLst>
              <a:gd name="connsiteX0" fmla="*/ 0 w 595222"/>
              <a:gd name="connsiteY0" fmla="*/ 362310 h 362310"/>
              <a:gd name="connsiteX1" fmla="*/ 163901 w 595222"/>
              <a:gd name="connsiteY1" fmla="*/ 224287 h 362310"/>
              <a:gd name="connsiteX2" fmla="*/ 267418 w 595222"/>
              <a:gd name="connsiteY2" fmla="*/ 155276 h 362310"/>
              <a:gd name="connsiteX3" fmla="*/ 414068 w 595222"/>
              <a:gd name="connsiteY3" fmla="*/ 69012 h 362310"/>
              <a:gd name="connsiteX4" fmla="*/ 595222 w 595222"/>
              <a:gd name="connsiteY4" fmla="*/ 0 h 36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222" h="362310">
                <a:moveTo>
                  <a:pt x="0" y="362310"/>
                </a:moveTo>
                <a:cubicBezTo>
                  <a:pt x="59665" y="310551"/>
                  <a:pt x="119331" y="258793"/>
                  <a:pt x="163901" y="224287"/>
                </a:cubicBezTo>
                <a:cubicBezTo>
                  <a:pt x="208471" y="189781"/>
                  <a:pt x="225724" y="181155"/>
                  <a:pt x="267418" y="155276"/>
                </a:cubicBezTo>
                <a:cubicBezTo>
                  <a:pt x="309113" y="129397"/>
                  <a:pt x="359434" y="94891"/>
                  <a:pt x="414068" y="69012"/>
                </a:cubicBezTo>
                <a:cubicBezTo>
                  <a:pt x="468702" y="43133"/>
                  <a:pt x="531962" y="21566"/>
                  <a:pt x="59522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914525" y="3344863"/>
            <a:ext cx="400050" cy="369887"/>
          </a:xfrm>
          <a:custGeom>
            <a:avLst/>
            <a:gdLst>
              <a:gd name="connsiteX0" fmla="*/ 0 w 431321"/>
              <a:gd name="connsiteY0" fmla="*/ 0 h 370936"/>
              <a:gd name="connsiteX1" fmla="*/ 103517 w 431321"/>
              <a:gd name="connsiteY1" fmla="*/ 181155 h 370936"/>
              <a:gd name="connsiteX2" fmla="*/ 250166 w 431321"/>
              <a:gd name="connsiteY2" fmla="*/ 301924 h 370936"/>
              <a:gd name="connsiteX3" fmla="*/ 431321 w 431321"/>
              <a:gd name="connsiteY3" fmla="*/ 370936 h 37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321" h="370936">
                <a:moveTo>
                  <a:pt x="0" y="0"/>
                </a:moveTo>
                <a:cubicBezTo>
                  <a:pt x="30911" y="65417"/>
                  <a:pt x="61823" y="130834"/>
                  <a:pt x="103517" y="181155"/>
                </a:cubicBezTo>
                <a:cubicBezTo>
                  <a:pt x="145211" y="231476"/>
                  <a:pt x="195532" y="270294"/>
                  <a:pt x="250166" y="301924"/>
                </a:cubicBezTo>
                <a:cubicBezTo>
                  <a:pt x="304800" y="333554"/>
                  <a:pt x="368060" y="352245"/>
                  <a:pt x="431321" y="370936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525713" y="2133600"/>
            <a:ext cx="1500187" cy="1330325"/>
          </a:xfrm>
          <a:custGeom>
            <a:avLst/>
            <a:gdLst>
              <a:gd name="connsiteX0" fmla="*/ 1500249 w 1500249"/>
              <a:gd name="connsiteY0" fmla="*/ 0 h 1330037"/>
              <a:gd name="connsiteX1" fmla="*/ 1025236 w 1500249"/>
              <a:gd name="connsiteY1" fmla="*/ 47502 h 1330037"/>
              <a:gd name="connsiteX2" fmla="*/ 538348 w 1500249"/>
              <a:gd name="connsiteY2" fmla="*/ 190006 h 1330037"/>
              <a:gd name="connsiteX3" fmla="*/ 288966 w 1500249"/>
              <a:gd name="connsiteY3" fmla="*/ 356260 h 1330037"/>
              <a:gd name="connsiteX4" fmla="*/ 158337 w 1500249"/>
              <a:gd name="connsiteY4" fmla="*/ 510639 h 1330037"/>
              <a:gd name="connsiteX5" fmla="*/ 39584 w 1500249"/>
              <a:gd name="connsiteY5" fmla="*/ 748146 h 1330037"/>
              <a:gd name="connsiteX6" fmla="*/ 3958 w 1500249"/>
              <a:gd name="connsiteY6" fmla="*/ 961902 h 1330037"/>
              <a:gd name="connsiteX7" fmla="*/ 15833 w 1500249"/>
              <a:gd name="connsiteY7" fmla="*/ 1187533 h 1330037"/>
              <a:gd name="connsiteX8" fmla="*/ 63335 w 1500249"/>
              <a:gd name="connsiteY8" fmla="*/ 1330037 h 133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0249" h="1330037">
                <a:moveTo>
                  <a:pt x="1500249" y="0"/>
                </a:moveTo>
                <a:cubicBezTo>
                  <a:pt x="1342901" y="7917"/>
                  <a:pt x="1185553" y="15834"/>
                  <a:pt x="1025236" y="47502"/>
                </a:cubicBezTo>
                <a:cubicBezTo>
                  <a:pt x="864919" y="79170"/>
                  <a:pt x="661060" y="138546"/>
                  <a:pt x="538348" y="190006"/>
                </a:cubicBezTo>
                <a:cubicBezTo>
                  <a:pt x="415636" y="241466"/>
                  <a:pt x="352301" y="302821"/>
                  <a:pt x="288966" y="356260"/>
                </a:cubicBezTo>
                <a:cubicBezTo>
                  <a:pt x="225631" y="409699"/>
                  <a:pt x="199901" y="445325"/>
                  <a:pt x="158337" y="510639"/>
                </a:cubicBezTo>
                <a:cubicBezTo>
                  <a:pt x="116773" y="575953"/>
                  <a:pt x="65314" y="672936"/>
                  <a:pt x="39584" y="748146"/>
                </a:cubicBezTo>
                <a:cubicBezTo>
                  <a:pt x="13854" y="823356"/>
                  <a:pt x="7916" y="888671"/>
                  <a:pt x="3958" y="961902"/>
                </a:cubicBezTo>
                <a:cubicBezTo>
                  <a:pt x="0" y="1035133"/>
                  <a:pt x="5937" y="1126177"/>
                  <a:pt x="15833" y="1187533"/>
                </a:cubicBezTo>
                <a:cubicBezTo>
                  <a:pt x="25729" y="1248889"/>
                  <a:pt x="44532" y="1289463"/>
                  <a:pt x="63335" y="1330037"/>
                </a:cubicBezTo>
              </a:path>
            </a:pathLst>
          </a:custGeom>
          <a:ln w="19050">
            <a:solidFill>
              <a:srgbClr val="00B05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555 Timer Design Equations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07C676-6330-44B6-A6CD-A2773FFED77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701675" y="6019800"/>
          <a:ext cx="257492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4" imgW="1460160" imgH="279360" progId="Equation.3">
                  <p:embed/>
                </p:oleObj>
              </mc:Choice>
              <mc:Fallback>
                <p:oleObj name="Equation" r:id="rId4" imgW="1460160" imgH="279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6019800"/>
                        <a:ext cx="257492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Box 8"/>
          <p:cNvSpPr txBox="1">
            <a:spLocks noChangeArrowheads="1"/>
          </p:cNvSpPr>
          <p:nvPr/>
        </p:nvSpPr>
        <p:spPr bwMode="auto">
          <a:xfrm>
            <a:off x="1143000" y="1295400"/>
            <a:ext cx="676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t</a:t>
            </a:r>
            <a:r>
              <a:rPr lang="en-US" sz="2400" baseline="-25000"/>
              <a:t>LOW</a:t>
            </a:r>
            <a:r>
              <a:rPr lang="en-US" sz="2400"/>
              <a:t> : Calculations for the Oscillator’s LOW Time</a:t>
            </a:r>
            <a:endParaRPr lang="en-US" sz="2400" baseline="-2500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2609850"/>
          <a:ext cx="3671889" cy="3162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74"/>
                <a:gridCol w="208284"/>
                <a:gridCol w="502929"/>
                <a:gridCol w="393199"/>
                <a:gridCol w="502929"/>
                <a:gridCol w="393199"/>
                <a:gridCol w="208284"/>
                <a:gridCol w="640091"/>
              </a:tblGrid>
              <a:tr h="349069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5v</a:t>
                      </a: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9069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0" baseline="0" dirty="0" smtClean="0"/>
                        <a:t>3.333 v</a:t>
                      </a:r>
                      <a:endParaRPr lang="en-US" sz="1050" b="0" baseline="0" dirty="0"/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09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V</a:t>
                      </a:r>
                      <a:r>
                        <a:rPr lang="en-US" sz="1800" baseline="-25000" dirty="0" err="1" smtClean="0"/>
                        <a:t>c</a:t>
                      </a:r>
                      <a:endParaRPr lang="en-US" sz="1800" baseline="-25000" dirty="0" smtClean="0"/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/>
                        <a:t>1.666 v</a:t>
                      </a:r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0" baseline="0" dirty="0" smtClean="0"/>
                        <a:t>0 v</a:t>
                      </a:r>
                      <a:endParaRPr lang="en-US" sz="1050" b="0" baseline="0" dirty="0"/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42" marR="914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42" marR="914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ym typeface="Symbol"/>
                        </a:rPr>
                        <a:t></a:t>
                      </a:r>
                      <a:endParaRPr lang="en-US" sz="1000" dirty="0" smtClean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/>
                        <a:t>t</a:t>
                      </a:r>
                      <a:r>
                        <a:rPr lang="en-US" sz="900" baseline="-25000" dirty="0" err="1" smtClean="0"/>
                        <a:t>LOW</a:t>
                      </a:r>
                      <a:endParaRPr lang="en-US" sz="900" baseline="-25000" dirty="0" smtClean="0"/>
                    </a:p>
                    <a:p>
                      <a:pPr algn="ctr"/>
                      <a:endParaRPr lang="en-US" sz="1000" dirty="0"/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Symbol"/>
                        </a:rPr>
                        <a:t>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en-US" sz="200" dirty="0"/>
                    </a:p>
                  </a:txBody>
                  <a:tcPr marL="91442" marR="914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Output</a:t>
                      </a:r>
                      <a:endParaRPr lang="en-US" sz="1400" dirty="0"/>
                    </a:p>
                  </a:txBody>
                  <a:tcPr marL="91442" marR="914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  <a:endParaRPr lang="en-US" sz="1000" dirty="0"/>
                    </a:p>
                  </a:txBody>
                  <a:tcPr marL="91442" marR="9144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8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25" y="2414588"/>
            <a:ext cx="4887913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reeform 13"/>
          <p:cNvSpPr/>
          <p:nvPr/>
        </p:nvSpPr>
        <p:spPr>
          <a:xfrm>
            <a:off x="2305050" y="3340100"/>
            <a:ext cx="504825" cy="361950"/>
          </a:xfrm>
          <a:custGeom>
            <a:avLst/>
            <a:gdLst>
              <a:gd name="connsiteX0" fmla="*/ 0 w 595222"/>
              <a:gd name="connsiteY0" fmla="*/ 362310 h 362310"/>
              <a:gd name="connsiteX1" fmla="*/ 163901 w 595222"/>
              <a:gd name="connsiteY1" fmla="*/ 224287 h 362310"/>
              <a:gd name="connsiteX2" fmla="*/ 267418 w 595222"/>
              <a:gd name="connsiteY2" fmla="*/ 155276 h 362310"/>
              <a:gd name="connsiteX3" fmla="*/ 414068 w 595222"/>
              <a:gd name="connsiteY3" fmla="*/ 69012 h 362310"/>
              <a:gd name="connsiteX4" fmla="*/ 595222 w 595222"/>
              <a:gd name="connsiteY4" fmla="*/ 0 h 36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222" h="362310">
                <a:moveTo>
                  <a:pt x="0" y="362310"/>
                </a:moveTo>
                <a:cubicBezTo>
                  <a:pt x="59665" y="310551"/>
                  <a:pt x="119331" y="258793"/>
                  <a:pt x="163901" y="224287"/>
                </a:cubicBezTo>
                <a:cubicBezTo>
                  <a:pt x="208471" y="189781"/>
                  <a:pt x="225724" y="181155"/>
                  <a:pt x="267418" y="155276"/>
                </a:cubicBezTo>
                <a:cubicBezTo>
                  <a:pt x="309113" y="129397"/>
                  <a:pt x="359434" y="94891"/>
                  <a:pt x="414068" y="69012"/>
                </a:cubicBezTo>
                <a:cubicBezTo>
                  <a:pt x="468702" y="43133"/>
                  <a:pt x="531962" y="21566"/>
                  <a:pt x="59522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800350" y="3340100"/>
            <a:ext cx="400050" cy="369888"/>
          </a:xfrm>
          <a:custGeom>
            <a:avLst/>
            <a:gdLst>
              <a:gd name="connsiteX0" fmla="*/ 0 w 431321"/>
              <a:gd name="connsiteY0" fmla="*/ 0 h 370936"/>
              <a:gd name="connsiteX1" fmla="*/ 103517 w 431321"/>
              <a:gd name="connsiteY1" fmla="*/ 181155 h 370936"/>
              <a:gd name="connsiteX2" fmla="*/ 250166 w 431321"/>
              <a:gd name="connsiteY2" fmla="*/ 301924 h 370936"/>
              <a:gd name="connsiteX3" fmla="*/ 431321 w 431321"/>
              <a:gd name="connsiteY3" fmla="*/ 370936 h 37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321" h="370936">
                <a:moveTo>
                  <a:pt x="0" y="0"/>
                </a:moveTo>
                <a:cubicBezTo>
                  <a:pt x="30911" y="65417"/>
                  <a:pt x="61823" y="130834"/>
                  <a:pt x="103517" y="181155"/>
                </a:cubicBezTo>
                <a:cubicBezTo>
                  <a:pt x="145211" y="231476"/>
                  <a:pt x="195532" y="270294"/>
                  <a:pt x="250166" y="301924"/>
                </a:cubicBezTo>
                <a:cubicBezTo>
                  <a:pt x="304800" y="333554"/>
                  <a:pt x="368060" y="352245"/>
                  <a:pt x="431321" y="370936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409700" y="3354388"/>
            <a:ext cx="504825" cy="361950"/>
          </a:xfrm>
          <a:custGeom>
            <a:avLst/>
            <a:gdLst>
              <a:gd name="connsiteX0" fmla="*/ 0 w 595222"/>
              <a:gd name="connsiteY0" fmla="*/ 362310 h 362310"/>
              <a:gd name="connsiteX1" fmla="*/ 163901 w 595222"/>
              <a:gd name="connsiteY1" fmla="*/ 224287 h 362310"/>
              <a:gd name="connsiteX2" fmla="*/ 267418 w 595222"/>
              <a:gd name="connsiteY2" fmla="*/ 155276 h 362310"/>
              <a:gd name="connsiteX3" fmla="*/ 414068 w 595222"/>
              <a:gd name="connsiteY3" fmla="*/ 69012 h 362310"/>
              <a:gd name="connsiteX4" fmla="*/ 595222 w 595222"/>
              <a:gd name="connsiteY4" fmla="*/ 0 h 36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222" h="362310">
                <a:moveTo>
                  <a:pt x="0" y="362310"/>
                </a:moveTo>
                <a:cubicBezTo>
                  <a:pt x="59665" y="310551"/>
                  <a:pt x="119331" y="258793"/>
                  <a:pt x="163901" y="224287"/>
                </a:cubicBezTo>
                <a:cubicBezTo>
                  <a:pt x="208471" y="189781"/>
                  <a:pt x="225724" y="181155"/>
                  <a:pt x="267418" y="155276"/>
                </a:cubicBezTo>
                <a:cubicBezTo>
                  <a:pt x="309113" y="129397"/>
                  <a:pt x="359434" y="94891"/>
                  <a:pt x="414068" y="69012"/>
                </a:cubicBezTo>
                <a:cubicBezTo>
                  <a:pt x="468702" y="43133"/>
                  <a:pt x="531962" y="21566"/>
                  <a:pt x="59522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914525" y="3344863"/>
            <a:ext cx="400050" cy="369887"/>
          </a:xfrm>
          <a:custGeom>
            <a:avLst/>
            <a:gdLst>
              <a:gd name="connsiteX0" fmla="*/ 0 w 431321"/>
              <a:gd name="connsiteY0" fmla="*/ 0 h 370936"/>
              <a:gd name="connsiteX1" fmla="*/ 103517 w 431321"/>
              <a:gd name="connsiteY1" fmla="*/ 181155 h 370936"/>
              <a:gd name="connsiteX2" fmla="*/ 250166 w 431321"/>
              <a:gd name="connsiteY2" fmla="*/ 301924 h 370936"/>
              <a:gd name="connsiteX3" fmla="*/ 431321 w 431321"/>
              <a:gd name="connsiteY3" fmla="*/ 370936 h 37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321" h="370936">
                <a:moveTo>
                  <a:pt x="0" y="0"/>
                </a:moveTo>
                <a:cubicBezTo>
                  <a:pt x="30911" y="65417"/>
                  <a:pt x="61823" y="130834"/>
                  <a:pt x="103517" y="181155"/>
                </a:cubicBezTo>
                <a:cubicBezTo>
                  <a:pt x="145211" y="231476"/>
                  <a:pt x="195532" y="270294"/>
                  <a:pt x="250166" y="301924"/>
                </a:cubicBezTo>
                <a:cubicBezTo>
                  <a:pt x="304800" y="333554"/>
                  <a:pt x="368060" y="352245"/>
                  <a:pt x="431321" y="370936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724400" y="2851150"/>
            <a:ext cx="3276600" cy="2286000"/>
          </a:xfrm>
          <a:custGeom>
            <a:avLst/>
            <a:gdLst>
              <a:gd name="connsiteX0" fmla="*/ 11875 w 2850078"/>
              <a:gd name="connsiteY0" fmla="*/ 2090058 h 2090058"/>
              <a:gd name="connsiteX1" fmla="*/ 0 w 2850078"/>
              <a:gd name="connsiteY1" fmla="*/ 795647 h 2090058"/>
              <a:gd name="connsiteX2" fmla="*/ 130628 w 2850078"/>
              <a:gd name="connsiteY2" fmla="*/ 795647 h 2090058"/>
              <a:gd name="connsiteX3" fmla="*/ 130628 w 2850078"/>
              <a:gd name="connsiteY3" fmla="*/ 0 h 2090058"/>
              <a:gd name="connsiteX4" fmla="*/ 2838202 w 2850078"/>
              <a:gd name="connsiteY4" fmla="*/ 0 h 2090058"/>
              <a:gd name="connsiteX5" fmla="*/ 2850078 w 2850078"/>
              <a:gd name="connsiteY5" fmla="*/ 890650 h 2090058"/>
              <a:gd name="connsiteX0" fmla="*/ 11875 w 2850078"/>
              <a:gd name="connsiteY0" fmla="*/ 2103147 h 2103147"/>
              <a:gd name="connsiteX1" fmla="*/ 0 w 2850078"/>
              <a:gd name="connsiteY1" fmla="*/ 808736 h 2103147"/>
              <a:gd name="connsiteX2" fmla="*/ 130628 w 2850078"/>
              <a:gd name="connsiteY2" fmla="*/ 808736 h 2103147"/>
              <a:gd name="connsiteX3" fmla="*/ 191980 w 2850078"/>
              <a:gd name="connsiteY3" fmla="*/ 0 h 2103147"/>
              <a:gd name="connsiteX4" fmla="*/ 2838202 w 2850078"/>
              <a:gd name="connsiteY4" fmla="*/ 13089 h 2103147"/>
              <a:gd name="connsiteX5" fmla="*/ 2850078 w 2850078"/>
              <a:gd name="connsiteY5" fmla="*/ 903739 h 2103147"/>
              <a:gd name="connsiteX0" fmla="*/ 11875 w 2850078"/>
              <a:gd name="connsiteY0" fmla="*/ 2103147 h 2103147"/>
              <a:gd name="connsiteX1" fmla="*/ 0 w 2850078"/>
              <a:gd name="connsiteY1" fmla="*/ 808736 h 2103147"/>
              <a:gd name="connsiteX2" fmla="*/ 191980 w 2850078"/>
              <a:gd name="connsiteY2" fmla="*/ 802582 h 2103147"/>
              <a:gd name="connsiteX3" fmla="*/ 191980 w 2850078"/>
              <a:gd name="connsiteY3" fmla="*/ 0 h 2103147"/>
              <a:gd name="connsiteX4" fmla="*/ 2838202 w 2850078"/>
              <a:gd name="connsiteY4" fmla="*/ 13089 h 2103147"/>
              <a:gd name="connsiteX5" fmla="*/ 2850078 w 2850078"/>
              <a:gd name="connsiteY5" fmla="*/ 903739 h 2103147"/>
              <a:gd name="connsiteX0" fmla="*/ 11875 w 2850078"/>
              <a:gd name="connsiteY0" fmla="*/ 2139628 h 2139628"/>
              <a:gd name="connsiteX1" fmla="*/ 0 w 2850078"/>
              <a:gd name="connsiteY1" fmla="*/ 845217 h 2139628"/>
              <a:gd name="connsiteX2" fmla="*/ 191980 w 2850078"/>
              <a:gd name="connsiteY2" fmla="*/ 839063 h 2139628"/>
              <a:gd name="connsiteX3" fmla="*/ 191980 w 2850078"/>
              <a:gd name="connsiteY3" fmla="*/ 0 h 2139628"/>
              <a:gd name="connsiteX4" fmla="*/ 2838202 w 2850078"/>
              <a:gd name="connsiteY4" fmla="*/ 49570 h 2139628"/>
              <a:gd name="connsiteX5" fmla="*/ 2850078 w 2850078"/>
              <a:gd name="connsiteY5" fmla="*/ 940220 h 2139628"/>
              <a:gd name="connsiteX0" fmla="*/ 11875 w 2850078"/>
              <a:gd name="connsiteY0" fmla="*/ 2139628 h 2139628"/>
              <a:gd name="connsiteX1" fmla="*/ 0 w 2850078"/>
              <a:gd name="connsiteY1" fmla="*/ 845217 h 2139628"/>
              <a:gd name="connsiteX2" fmla="*/ 191980 w 2850078"/>
              <a:gd name="connsiteY2" fmla="*/ 839063 h 2139628"/>
              <a:gd name="connsiteX3" fmla="*/ 191980 w 2850078"/>
              <a:gd name="connsiteY3" fmla="*/ 0 h 2139628"/>
              <a:gd name="connsiteX4" fmla="*/ 2824842 w 2850078"/>
              <a:gd name="connsiteY4" fmla="*/ 0 h 2139628"/>
              <a:gd name="connsiteX5" fmla="*/ 2850078 w 2850078"/>
              <a:gd name="connsiteY5" fmla="*/ 940220 h 2139628"/>
              <a:gd name="connsiteX0" fmla="*/ 11875 w 2890664"/>
              <a:gd name="connsiteY0" fmla="*/ 2139628 h 2139628"/>
              <a:gd name="connsiteX1" fmla="*/ 0 w 2890664"/>
              <a:gd name="connsiteY1" fmla="*/ 845217 h 2139628"/>
              <a:gd name="connsiteX2" fmla="*/ 191980 w 2890664"/>
              <a:gd name="connsiteY2" fmla="*/ 839063 h 2139628"/>
              <a:gd name="connsiteX3" fmla="*/ 191980 w 2890664"/>
              <a:gd name="connsiteY3" fmla="*/ 0 h 2139628"/>
              <a:gd name="connsiteX4" fmla="*/ 2890664 w 2890664"/>
              <a:gd name="connsiteY4" fmla="*/ 0 h 2139628"/>
              <a:gd name="connsiteX5" fmla="*/ 2850078 w 2890664"/>
              <a:gd name="connsiteY5" fmla="*/ 940220 h 2139628"/>
              <a:gd name="connsiteX0" fmla="*/ 11875 w 2850078"/>
              <a:gd name="connsiteY0" fmla="*/ 2139628 h 2139628"/>
              <a:gd name="connsiteX1" fmla="*/ 0 w 2850078"/>
              <a:gd name="connsiteY1" fmla="*/ 845217 h 2139628"/>
              <a:gd name="connsiteX2" fmla="*/ 191980 w 2850078"/>
              <a:gd name="connsiteY2" fmla="*/ 839063 h 2139628"/>
              <a:gd name="connsiteX3" fmla="*/ 191980 w 2850078"/>
              <a:gd name="connsiteY3" fmla="*/ 0 h 2139628"/>
              <a:gd name="connsiteX4" fmla="*/ 2813871 w 2850078"/>
              <a:gd name="connsiteY4" fmla="*/ 0 h 2139628"/>
              <a:gd name="connsiteX5" fmla="*/ 2850078 w 2850078"/>
              <a:gd name="connsiteY5" fmla="*/ 940220 h 2139628"/>
              <a:gd name="connsiteX0" fmla="*/ 11875 w 2813872"/>
              <a:gd name="connsiteY0" fmla="*/ 2139628 h 2139628"/>
              <a:gd name="connsiteX1" fmla="*/ 0 w 2813872"/>
              <a:gd name="connsiteY1" fmla="*/ 845217 h 2139628"/>
              <a:gd name="connsiteX2" fmla="*/ 191980 w 2813872"/>
              <a:gd name="connsiteY2" fmla="*/ 839063 h 2139628"/>
              <a:gd name="connsiteX3" fmla="*/ 191980 w 2813872"/>
              <a:gd name="connsiteY3" fmla="*/ 0 h 2139628"/>
              <a:gd name="connsiteX4" fmla="*/ 2813871 w 2813872"/>
              <a:gd name="connsiteY4" fmla="*/ 0 h 2139628"/>
              <a:gd name="connsiteX5" fmla="*/ 2813872 w 2813872"/>
              <a:gd name="connsiteY5" fmla="*/ 875544 h 2139628"/>
              <a:gd name="connsiteX0" fmla="*/ 11875 w 2813872"/>
              <a:gd name="connsiteY0" fmla="*/ 2139628 h 2139628"/>
              <a:gd name="connsiteX1" fmla="*/ 0 w 2813872"/>
              <a:gd name="connsiteY1" fmla="*/ 845217 h 2139628"/>
              <a:gd name="connsiteX2" fmla="*/ 191980 w 2813872"/>
              <a:gd name="connsiteY2" fmla="*/ 839063 h 2139628"/>
              <a:gd name="connsiteX3" fmla="*/ 191980 w 2813872"/>
              <a:gd name="connsiteY3" fmla="*/ 0 h 2139628"/>
              <a:gd name="connsiteX4" fmla="*/ 2813871 w 2813872"/>
              <a:gd name="connsiteY4" fmla="*/ 0 h 2139628"/>
              <a:gd name="connsiteX5" fmla="*/ 2813872 w 2813872"/>
              <a:gd name="connsiteY5" fmla="*/ 875544 h 2139628"/>
              <a:gd name="connsiteX0" fmla="*/ 11875 w 2813872"/>
              <a:gd name="connsiteY0" fmla="*/ 2139628 h 2139628"/>
              <a:gd name="connsiteX1" fmla="*/ 0 w 2813872"/>
              <a:gd name="connsiteY1" fmla="*/ 845217 h 2139628"/>
              <a:gd name="connsiteX2" fmla="*/ 191980 w 2813872"/>
              <a:gd name="connsiteY2" fmla="*/ 839063 h 2139628"/>
              <a:gd name="connsiteX3" fmla="*/ 191980 w 2813872"/>
              <a:gd name="connsiteY3" fmla="*/ 0 h 2139628"/>
              <a:gd name="connsiteX4" fmla="*/ 2813872 w 2813872"/>
              <a:gd name="connsiteY4" fmla="*/ 0 h 2139628"/>
              <a:gd name="connsiteX5" fmla="*/ 2813872 w 2813872"/>
              <a:gd name="connsiteY5" fmla="*/ 875544 h 2139628"/>
              <a:gd name="connsiteX0" fmla="*/ 28330 w 2830327"/>
              <a:gd name="connsiteY0" fmla="*/ 2139628 h 2139628"/>
              <a:gd name="connsiteX1" fmla="*/ 0 w 2830327"/>
              <a:gd name="connsiteY1" fmla="*/ 2115898 h 2139628"/>
              <a:gd name="connsiteX2" fmla="*/ 16455 w 2830327"/>
              <a:gd name="connsiteY2" fmla="*/ 845217 h 2139628"/>
              <a:gd name="connsiteX3" fmla="*/ 208435 w 2830327"/>
              <a:gd name="connsiteY3" fmla="*/ 839063 h 2139628"/>
              <a:gd name="connsiteX4" fmla="*/ 208435 w 2830327"/>
              <a:gd name="connsiteY4" fmla="*/ 0 h 2139628"/>
              <a:gd name="connsiteX5" fmla="*/ 2830327 w 2830327"/>
              <a:gd name="connsiteY5" fmla="*/ 0 h 2139628"/>
              <a:gd name="connsiteX6" fmla="*/ 2830327 w 2830327"/>
              <a:gd name="connsiteY6" fmla="*/ 875544 h 2139628"/>
              <a:gd name="connsiteX0" fmla="*/ 44785 w 2846782"/>
              <a:gd name="connsiteY0" fmla="*/ 2139628 h 2139628"/>
              <a:gd name="connsiteX1" fmla="*/ 16455 w 2846782"/>
              <a:gd name="connsiteY1" fmla="*/ 2115898 h 2139628"/>
              <a:gd name="connsiteX2" fmla="*/ 0 w 2846782"/>
              <a:gd name="connsiteY2" fmla="*/ 2091577 h 2139628"/>
              <a:gd name="connsiteX3" fmla="*/ 32910 w 2846782"/>
              <a:gd name="connsiteY3" fmla="*/ 845217 h 2139628"/>
              <a:gd name="connsiteX4" fmla="*/ 224890 w 2846782"/>
              <a:gd name="connsiteY4" fmla="*/ 839063 h 2139628"/>
              <a:gd name="connsiteX5" fmla="*/ 224890 w 2846782"/>
              <a:gd name="connsiteY5" fmla="*/ 0 h 2139628"/>
              <a:gd name="connsiteX6" fmla="*/ 2846782 w 2846782"/>
              <a:gd name="connsiteY6" fmla="*/ 0 h 2139628"/>
              <a:gd name="connsiteX7" fmla="*/ 2846782 w 2846782"/>
              <a:gd name="connsiteY7" fmla="*/ 875544 h 2139628"/>
              <a:gd name="connsiteX0" fmla="*/ 28330 w 2830327"/>
              <a:gd name="connsiteY0" fmla="*/ 2139628 h 2139628"/>
              <a:gd name="connsiteX1" fmla="*/ 0 w 2830327"/>
              <a:gd name="connsiteY1" fmla="*/ 2115898 h 2139628"/>
              <a:gd name="connsiteX2" fmla="*/ 16455 w 2830327"/>
              <a:gd name="connsiteY2" fmla="*/ 845217 h 2139628"/>
              <a:gd name="connsiteX3" fmla="*/ 208435 w 2830327"/>
              <a:gd name="connsiteY3" fmla="*/ 839063 h 2139628"/>
              <a:gd name="connsiteX4" fmla="*/ 208435 w 2830327"/>
              <a:gd name="connsiteY4" fmla="*/ 0 h 2139628"/>
              <a:gd name="connsiteX5" fmla="*/ 2830327 w 2830327"/>
              <a:gd name="connsiteY5" fmla="*/ 0 h 2139628"/>
              <a:gd name="connsiteX6" fmla="*/ 2830327 w 2830327"/>
              <a:gd name="connsiteY6" fmla="*/ 875544 h 2139628"/>
              <a:gd name="connsiteX0" fmla="*/ 11875 w 2813872"/>
              <a:gd name="connsiteY0" fmla="*/ 2139628 h 2139628"/>
              <a:gd name="connsiteX1" fmla="*/ 0 w 2813872"/>
              <a:gd name="connsiteY1" fmla="*/ 845217 h 2139628"/>
              <a:gd name="connsiteX2" fmla="*/ 191980 w 2813872"/>
              <a:gd name="connsiteY2" fmla="*/ 839063 h 2139628"/>
              <a:gd name="connsiteX3" fmla="*/ 191980 w 2813872"/>
              <a:gd name="connsiteY3" fmla="*/ 0 h 2139628"/>
              <a:gd name="connsiteX4" fmla="*/ 2813872 w 2813872"/>
              <a:gd name="connsiteY4" fmla="*/ 0 h 2139628"/>
              <a:gd name="connsiteX5" fmla="*/ 2813872 w 2813872"/>
              <a:gd name="connsiteY5" fmla="*/ 875544 h 2139628"/>
              <a:gd name="connsiteX0" fmla="*/ 0 w 2830327"/>
              <a:gd name="connsiteY0" fmla="*/ 2188860 h 2188860"/>
              <a:gd name="connsiteX1" fmla="*/ 16455 w 2830327"/>
              <a:gd name="connsiteY1" fmla="*/ 845217 h 2188860"/>
              <a:gd name="connsiteX2" fmla="*/ 208435 w 2830327"/>
              <a:gd name="connsiteY2" fmla="*/ 839063 h 2188860"/>
              <a:gd name="connsiteX3" fmla="*/ 208435 w 2830327"/>
              <a:gd name="connsiteY3" fmla="*/ 0 h 2188860"/>
              <a:gd name="connsiteX4" fmla="*/ 2830327 w 2830327"/>
              <a:gd name="connsiteY4" fmla="*/ 0 h 2188860"/>
              <a:gd name="connsiteX5" fmla="*/ 2830327 w 2830327"/>
              <a:gd name="connsiteY5" fmla="*/ 875544 h 2188860"/>
              <a:gd name="connsiteX0" fmla="*/ 131643 w 2961970"/>
              <a:gd name="connsiteY0" fmla="*/ 2188860 h 2188860"/>
              <a:gd name="connsiteX1" fmla="*/ 0 w 2961970"/>
              <a:gd name="connsiteY1" fmla="*/ 802581 h 2188860"/>
              <a:gd name="connsiteX2" fmla="*/ 340078 w 2961970"/>
              <a:gd name="connsiteY2" fmla="*/ 839063 h 2188860"/>
              <a:gd name="connsiteX3" fmla="*/ 340078 w 2961970"/>
              <a:gd name="connsiteY3" fmla="*/ 0 h 2188860"/>
              <a:gd name="connsiteX4" fmla="*/ 2961970 w 2961970"/>
              <a:gd name="connsiteY4" fmla="*/ 0 h 2188860"/>
              <a:gd name="connsiteX5" fmla="*/ 2961970 w 2961970"/>
              <a:gd name="connsiteY5" fmla="*/ 875544 h 2188860"/>
              <a:gd name="connsiteX0" fmla="*/ 0 w 2830327"/>
              <a:gd name="connsiteY0" fmla="*/ 2188860 h 2188860"/>
              <a:gd name="connsiteX1" fmla="*/ 0 w 2830327"/>
              <a:gd name="connsiteY1" fmla="*/ 802581 h 2188860"/>
              <a:gd name="connsiteX2" fmla="*/ 208435 w 2830327"/>
              <a:gd name="connsiteY2" fmla="*/ 839063 h 2188860"/>
              <a:gd name="connsiteX3" fmla="*/ 208435 w 2830327"/>
              <a:gd name="connsiteY3" fmla="*/ 0 h 2188860"/>
              <a:gd name="connsiteX4" fmla="*/ 2830327 w 2830327"/>
              <a:gd name="connsiteY4" fmla="*/ 0 h 2188860"/>
              <a:gd name="connsiteX5" fmla="*/ 2830327 w 2830327"/>
              <a:gd name="connsiteY5" fmla="*/ 875544 h 2188860"/>
              <a:gd name="connsiteX0" fmla="*/ 0 w 2830327"/>
              <a:gd name="connsiteY0" fmla="*/ 2188860 h 2188860"/>
              <a:gd name="connsiteX1" fmla="*/ 0 w 2830327"/>
              <a:gd name="connsiteY1" fmla="*/ 802581 h 2188860"/>
              <a:gd name="connsiteX2" fmla="*/ 197465 w 2830327"/>
              <a:gd name="connsiteY2" fmla="*/ 802581 h 2188860"/>
              <a:gd name="connsiteX3" fmla="*/ 208435 w 2830327"/>
              <a:gd name="connsiteY3" fmla="*/ 0 h 2188860"/>
              <a:gd name="connsiteX4" fmla="*/ 2830327 w 2830327"/>
              <a:gd name="connsiteY4" fmla="*/ 0 h 2188860"/>
              <a:gd name="connsiteX5" fmla="*/ 2830327 w 2830327"/>
              <a:gd name="connsiteY5" fmla="*/ 875544 h 218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0327" h="2188860">
                <a:moveTo>
                  <a:pt x="0" y="2188860"/>
                </a:moveTo>
                <a:lnTo>
                  <a:pt x="0" y="802581"/>
                </a:lnTo>
                <a:lnTo>
                  <a:pt x="197465" y="802581"/>
                </a:lnTo>
                <a:lnTo>
                  <a:pt x="208435" y="0"/>
                </a:lnTo>
                <a:lnTo>
                  <a:pt x="2830327" y="0"/>
                </a:lnTo>
                <a:lnTo>
                  <a:pt x="2830327" y="875544"/>
                </a:lnTo>
              </a:path>
            </a:pathLst>
          </a:custGeom>
          <a:ln w="57150">
            <a:solidFill>
              <a:srgbClr val="CC00CC">
                <a:alpha val="50196"/>
              </a:srgb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22"/>
          <p:cNvSpPr txBox="1"/>
          <p:nvPr/>
        </p:nvSpPr>
        <p:spPr bwMode="auto">
          <a:xfrm>
            <a:off x="4114800" y="1838325"/>
            <a:ext cx="4267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cap="small" dirty="0">
                <a:solidFill>
                  <a:srgbClr val="CC00CC"/>
                </a:solidFill>
              </a:rPr>
              <a:t>The Output Is </a:t>
            </a:r>
            <a:r>
              <a:rPr lang="en-US" sz="1600" u="sng" cap="small" dirty="0">
                <a:solidFill>
                  <a:srgbClr val="CC00CC"/>
                </a:solidFill>
              </a:rPr>
              <a:t>LOW</a:t>
            </a:r>
            <a:r>
              <a:rPr lang="en-US" sz="1600" cap="small" dirty="0">
                <a:solidFill>
                  <a:srgbClr val="CC00CC"/>
                </a:solidFill>
              </a:rPr>
              <a:t> While The Capacitor Is </a:t>
            </a:r>
            <a:r>
              <a:rPr lang="en-US" sz="1600" u="sng" cap="small" dirty="0">
                <a:solidFill>
                  <a:srgbClr val="CC00CC"/>
                </a:solidFill>
              </a:rPr>
              <a:t>Discharging</a:t>
            </a:r>
            <a:r>
              <a:rPr lang="en-US" sz="1600" cap="small" dirty="0">
                <a:solidFill>
                  <a:srgbClr val="CC00CC"/>
                </a:solidFill>
              </a:rPr>
              <a:t> Through R</a:t>
            </a:r>
            <a:r>
              <a:rPr lang="en-US" sz="1600" cap="small" baseline="-25000" dirty="0">
                <a:solidFill>
                  <a:srgbClr val="CC00CC"/>
                </a:solidFill>
              </a:rPr>
              <a:t>B</a:t>
            </a:r>
            <a:r>
              <a:rPr lang="en-US" cap="small" baseline="-25000" dirty="0">
                <a:solidFill>
                  <a:srgbClr val="CC00CC"/>
                </a:solidFill>
              </a:rPr>
              <a:t>.</a:t>
            </a:r>
          </a:p>
        </p:txBody>
      </p:sp>
      <p:sp>
        <p:nvSpPr>
          <p:cNvPr id="24" name="Freeform 23"/>
          <p:cNvSpPr/>
          <p:nvPr/>
        </p:nvSpPr>
        <p:spPr>
          <a:xfrm>
            <a:off x="2114550" y="2152650"/>
            <a:ext cx="2000250" cy="1400175"/>
          </a:xfrm>
          <a:custGeom>
            <a:avLst/>
            <a:gdLst>
              <a:gd name="connsiteX0" fmla="*/ 2000250 w 2000250"/>
              <a:gd name="connsiteY0" fmla="*/ 0 h 1400175"/>
              <a:gd name="connsiteX1" fmla="*/ 1533525 w 2000250"/>
              <a:gd name="connsiteY1" fmla="*/ 47625 h 1400175"/>
              <a:gd name="connsiteX2" fmla="*/ 1085850 w 2000250"/>
              <a:gd name="connsiteY2" fmla="*/ 238125 h 1400175"/>
              <a:gd name="connsiteX3" fmla="*/ 771525 w 2000250"/>
              <a:gd name="connsiteY3" fmla="*/ 466725 h 1400175"/>
              <a:gd name="connsiteX4" fmla="*/ 314325 w 2000250"/>
              <a:gd name="connsiteY4" fmla="*/ 962025 h 1400175"/>
              <a:gd name="connsiteX5" fmla="*/ 0 w 2000250"/>
              <a:gd name="connsiteY5" fmla="*/ 1400175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0250" h="1400175">
                <a:moveTo>
                  <a:pt x="2000250" y="0"/>
                </a:moveTo>
                <a:cubicBezTo>
                  <a:pt x="1843087" y="3969"/>
                  <a:pt x="1685925" y="7938"/>
                  <a:pt x="1533525" y="47625"/>
                </a:cubicBezTo>
                <a:cubicBezTo>
                  <a:pt x="1381125" y="87313"/>
                  <a:pt x="1212850" y="168275"/>
                  <a:pt x="1085850" y="238125"/>
                </a:cubicBezTo>
                <a:cubicBezTo>
                  <a:pt x="958850" y="307975"/>
                  <a:pt x="900113" y="346075"/>
                  <a:pt x="771525" y="466725"/>
                </a:cubicBezTo>
                <a:cubicBezTo>
                  <a:pt x="642938" y="587375"/>
                  <a:pt x="442913" y="806450"/>
                  <a:pt x="314325" y="962025"/>
                </a:cubicBezTo>
                <a:cubicBezTo>
                  <a:pt x="185738" y="1117600"/>
                  <a:pt x="92869" y="1258887"/>
                  <a:pt x="0" y="1400175"/>
                </a:cubicBezTo>
              </a:path>
            </a:pathLst>
          </a:custGeom>
          <a:ln w="12700">
            <a:solidFill>
              <a:srgbClr val="CC00CC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200" smtClean="0"/>
              <a:t>555 Timer – Period / Frequency / DC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F677F-1D25-4E72-9D92-66A620D8388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122" name="Content Placeholder 21"/>
          <p:cNvGraphicFramePr>
            <a:graphicFrameLocks noChangeAspect="1"/>
          </p:cNvGraphicFramePr>
          <p:nvPr/>
        </p:nvGraphicFramePr>
        <p:xfrm>
          <a:off x="887413" y="2065338"/>
          <a:ext cx="3848100" cy="212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4" imgW="3187440" imgH="1765080" progId="Equation.3">
                  <p:embed/>
                </p:oleObj>
              </mc:Choice>
              <mc:Fallback>
                <p:oleObj name="Equation" r:id="rId4" imgW="3187440" imgH="1765080" progId="Equation.3">
                  <p:embed/>
                  <p:pic>
                    <p:nvPicPr>
                      <p:cNvPr id="0" name="Content Placeholder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2065338"/>
                        <a:ext cx="3848100" cy="212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Box 4"/>
          <p:cNvSpPr txBox="1">
            <a:spLocks noChangeArrowheads="1"/>
          </p:cNvSpPr>
          <p:nvPr/>
        </p:nvSpPr>
        <p:spPr bwMode="auto">
          <a:xfrm>
            <a:off x="533400" y="1447800"/>
            <a:ext cx="1312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Period: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900113" y="5216525"/>
          <a:ext cx="2316162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6" imgW="2019240" imgH="1168200" progId="Equation.3">
                  <p:embed/>
                </p:oleObj>
              </mc:Choice>
              <mc:Fallback>
                <p:oleObj name="Equation" r:id="rId6" imgW="2019240" imgH="1168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216525"/>
                        <a:ext cx="2316162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Box 7"/>
          <p:cNvSpPr txBox="1">
            <a:spLocks noChangeArrowheads="1"/>
          </p:cNvSpPr>
          <p:nvPr/>
        </p:nvSpPr>
        <p:spPr bwMode="auto">
          <a:xfrm>
            <a:off x="533400" y="4648200"/>
            <a:ext cx="1966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Frequency: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334000" y="2033588"/>
          <a:ext cx="3449638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8" imgW="2857320" imgH="1815840" progId="Equation.3">
                  <p:embed/>
                </p:oleObj>
              </mc:Choice>
              <mc:Fallback>
                <p:oleObj name="Equation" r:id="rId8" imgW="2857320" imgH="1815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033588"/>
                        <a:ext cx="3449638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Box 9"/>
          <p:cNvSpPr txBox="1">
            <a:spLocks noChangeArrowheads="1"/>
          </p:cNvSpPr>
          <p:nvPr/>
        </p:nvSpPr>
        <p:spPr bwMode="auto">
          <a:xfrm>
            <a:off x="4865688" y="1447800"/>
            <a:ext cx="2003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Duty Cycle: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555 Oscillator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E8A8A-AD99-4DDD-A94A-3F0FBE46D56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63813"/>
            <a:ext cx="6096000" cy="421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For the 555 Timer oscillator shown below, calculate the circuit’s, period (T), frequency (F), and duty cycle (DC).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555 Oscillator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A8CCB-2935-4F6F-B3A7-3B4E8D41BAE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152" name="TextBox 5"/>
          <p:cNvSpPr txBox="1">
            <a:spLocks noChangeArrowheads="1"/>
          </p:cNvSpPr>
          <p:nvPr/>
        </p:nvSpPr>
        <p:spPr bwMode="auto">
          <a:xfrm>
            <a:off x="457200" y="1379538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/>
              <a:t>Solution</a:t>
            </a:r>
            <a:r>
              <a:rPr lang="en-US" sz="2000"/>
              <a:t>: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66800" y="3657600"/>
            <a:ext cx="2133600" cy="457200"/>
          </a:xfrm>
          <a:prstGeom prst="roundRect">
            <a:avLst/>
          </a:prstGeom>
          <a:noFill/>
          <a:ln>
            <a:solidFill>
              <a:srgbClr val="005B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14400" y="1905000"/>
          <a:ext cx="48879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4" imgW="3492360" imgH="266400" progId="Equation.3">
                  <p:embed/>
                </p:oleObj>
              </mc:Choice>
              <mc:Fallback>
                <p:oleObj name="Equation" r:id="rId4" imgW="349236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488791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123950" y="2809875"/>
          <a:ext cx="451485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6" imgW="3225600" imgH="876240" progId="Equation.3">
                  <p:embed/>
                </p:oleObj>
              </mc:Choice>
              <mc:Fallback>
                <p:oleObj name="Equation" r:id="rId6" imgW="3225600" imgH="876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2809875"/>
                        <a:ext cx="4514850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111250" y="4665663"/>
          <a:ext cx="2062163" cy="188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8" imgW="1473120" imgH="1346040" progId="Equation.3">
                  <p:embed/>
                </p:oleObj>
              </mc:Choice>
              <mc:Fallback>
                <p:oleObj name="Equation" r:id="rId8" imgW="1473120" imgH="1346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4665663"/>
                        <a:ext cx="2062163" cy="188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Content Placeholder 21"/>
          <p:cNvGraphicFramePr>
            <a:graphicFrameLocks noChangeAspect="1"/>
          </p:cNvGraphicFramePr>
          <p:nvPr/>
        </p:nvGraphicFramePr>
        <p:xfrm>
          <a:off x="4491038" y="4781550"/>
          <a:ext cx="3509962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10" imgW="2908080" imgH="1434960" progId="Equation.3">
                  <p:embed/>
                </p:oleObj>
              </mc:Choice>
              <mc:Fallback>
                <p:oleObj name="Equation" r:id="rId10" imgW="2908080" imgH="1434960" progId="Equation.3">
                  <p:embed/>
                  <p:pic>
                    <p:nvPicPr>
                      <p:cNvPr id="0" name="Content Placeholder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038" y="4781550"/>
                        <a:ext cx="3509962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TextBox 13"/>
          <p:cNvSpPr txBox="1">
            <a:spLocks noChangeArrowheads="1"/>
          </p:cNvSpPr>
          <p:nvPr/>
        </p:nvSpPr>
        <p:spPr bwMode="auto">
          <a:xfrm>
            <a:off x="836613" y="2419350"/>
            <a:ext cx="989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Period:</a:t>
            </a:r>
          </a:p>
        </p:txBody>
      </p:sp>
      <p:sp>
        <p:nvSpPr>
          <p:cNvPr id="6155" name="TextBox 14"/>
          <p:cNvSpPr txBox="1">
            <a:spLocks noChangeArrowheads="1"/>
          </p:cNvSpPr>
          <p:nvPr/>
        </p:nvSpPr>
        <p:spPr bwMode="auto">
          <a:xfrm>
            <a:off x="838200" y="4248150"/>
            <a:ext cx="145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Frequency:</a:t>
            </a:r>
          </a:p>
        </p:txBody>
      </p:sp>
      <p:sp>
        <p:nvSpPr>
          <p:cNvPr id="6156" name="TextBox 15"/>
          <p:cNvSpPr txBox="1">
            <a:spLocks noChangeArrowheads="1"/>
          </p:cNvSpPr>
          <p:nvPr/>
        </p:nvSpPr>
        <p:spPr bwMode="auto">
          <a:xfrm>
            <a:off x="4148138" y="4248150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Duty Cycle: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066800" y="6186488"/>
            <a:ext cx="2133600" cy="457200"/>
          </a:xfrm>
          <a:prstGeom prst="roundRect">
            <a:avLst/>
          </a:prstGeom>
          <a:noFill/>
          <a:ln>
            <a:solidFill>
              <a:srgbClr val="005B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419600" y="6172200"/>
            <a:ext cx="1295400" cy="457200"/>
          </a:xfrm>
          <a:prstGeom prst="roundRect">
            <a:avLst/>
          </a:prstGeom>
          <a:noFill/>
          <a:ln>
            <a:solidFill>
              <a:srgbClr val="005B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555 Oscillator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B0316-AD8C-4EED-BC2F-F488914759E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2638425"/>
            <a:ext cx="608647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Box 5"/>
          <p:cNvSpPr txBox="1">
            <a:spLocks noChangeArrowheads="1"/>
          </p:cNvSpPr>
          <p:nvPr/>
        </p:nvSpPr>
        <p:spPr bwMode="auto">
          <a:xfrm>
            <a:off x="457200" y="1295400"/>
            <a:ext cx="81534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For the 555 Timer oscillator shown below, calculate the value for R</a:t>
            </a:r>
            <a:r>
              <a:rPr lang="en-US" sz="2000" baseline="-25000"/>
              <a:t>A</a:t>
            </a:r>
            <a:r>
              <a:rPr lang="en-US" sz="2000"/>
              <a:t> &amp; R</a:t>
            </a:r>
            <a:r>
              <a:rPr lang="en-US" sz="2000" baseline="-25000"/>
              <a:t>B</a:t>
            </a:r>
            <a:r>
              <a:rPr lang="en-US" sz="2000"/>
              <a:t> so that the oscillator has a frequency of 2.5 KHz @ 60% duty cycle.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555 Oscillator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C6665-5D3A-4026-AA53-145183F2243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457200" y="1379538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/>
              <a:t>Solution</a:t>
            </a:r>
            <a:r>
              <a:rPr lang="en-US" sz="2000"/>
              <a:t>:</a:t>
            </a:r>
            <a:endParaRPr lang="en-US"/>
          </a:p>
        </p:txBody>
      </p:sp>
      <p:graphicFrame>
        <p:nvGraphicFramePr>
          <p:cNvPr id="7170" name="Content Placeholder 21"/>
          <p:cNvGraphicFramePr>
            <a:graphicFrameLocks noChangeAspect="1"/>
          </p:cNvGraphicFramePr>
          <p:nvPr/>
        </p:nvGraphicFramePr>
        <p:xfrm>
          <a:off x="5411788" y="2133600"/>
          <a:ext cx="3198812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4" imgW="2857320" imgH="2489040" progId="Equation.3">
                  <p:embed/>
                </p:oleObj>
              </mc:Choice>
              <mc:Fallback>
                <p:oleObj name="Equation" r:id="rId4" imgW="2857320" imgH="2489040" progId="Equation.3">
                  <p:embed/>
                  <p:pic>
                    <p:nvPicPr>
                      <p:cNvPr id="0" name="Content Placeholder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1788" y="2133600"/>
                        <a:ext cx="3198812" cy="277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Box 14"/>
          <p:cNvSpPr txBox="1">
            <a:spLocks noChangeArrowheads="1"/>
          </p:cNvSpPr>
          <p:nvPr/>
        </p:nvSpPr>
        <p:spPr bwMode="auto">
          <a:xfrm>
            <a:off x="685800" y="1752600"/>
            <a:ext cx="145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Frequency:</a:t>
            </a:r>
          </a:p>
        </p:txBody>
      </p:sp>
      <p:sp>
        <p:nvSpPr>
          <p:cNvPr id="7176" name="TextBox 15"/>
          <p:cNvSpPr txBox="1">
            <a:spLocks noChangeArrowheads="1"/>
          </p:cNvSpPr>
          <p:nvPr/>
        </p:nvSpPr>
        <p:spPr bwMode="auto">
          <a:xfrm>
            <a:off x="5062538" y="1752600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Duty Cycle: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914400" y="2133600"/>
          <a:ext cx="3886200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6" imgW="3504960" imgH="2108160" progId="Equation.3">
                  <p:embed/>
                </p:oleObj>
              </mc:Choice>
              <mc:Fallback>
                <p:oleObj name="Equation" r:id="rId6" imgW="3504960" imgH="2108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33600"/>
                        <a:ext cx="3886200" cy="233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Box 15"/>
          <p:cNvSpPr txBox="1">
            <a:spLocks noChangeArrowheads="1"/>
          </p:cNvSpPr>
          <p:nvPr/>
        </p:nvSpPr>
        <p:spPr bwMode="auto">
          <a:xfrm>
            <a:off x="2667000" y="5334000"/>
            <a:ext cx="3983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Two Equations &amp; Two Unknowns!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555 Oscillator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D6A00-3BB2-4A27-B6C9-4A242B4D6F8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200" name="TextBox 5"/>
          <p:cNvSpPr txBox="1">
            <a:spLocks noChangeArrowheads="1"/>
          </p:cNvSpPr>
          <p:nvPr/>
        </p:nvSpPr>
        <p:spPr bwMode="auto">
          <a:xfrm>
            <a:off x="457200" y="1379538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/>
              <a:t>Solution</a:t>
            </a:r>
            <a:r>
              <a:rPr lang="en-US" sz="2000"/>
              <a:t>:</a:t>
            </a:r>
            <a:endParaRPr lang="en-US"/>
          </a:p>
        </p:txBody>
      </p:sp>
      <p:graphicFrame>
        <p:nvGraphicFramePr>
          <p:cNvPr id="8194" name="Content Placeholder 21"/>
          <p:cNvGraphicFramePr>
            <a:graphicFrameLocks noChangeAspect="1"/>
          </p:cNvGraphicFramePr>
          <p:nvPr/>
        </p:nvGraphicFramePr>
        <p:xfrm>
          <a:off x="5486400" y="2209800"/>
          <a:ext cx="129381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4" imgW="1155600" imgH="266400" progId="Equation.3">
                  <p:embed/>
                </p:oleObj>
              </mc:Choice>
              <mc:Fallback>
                <p:oleObj name="Equation" r:id="rId4" imgW="1155600" imgH="266400" progId="Equation.3">
                  <p:embed/>
                  <p:pic>
                    <p:nvPicPr>
                      <p:cNvPr id="0" name="Content Placeholder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209800"/>
                        <a:ext cx="1293813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Box 14"/>
          <p:cNvSpPr txBox="1">
            <a:spLocks noChangeArrowheads="1"/>
          </p:cNvSpPr>
          <p:nvPr/>
        </p:nvSpPr>
        <p:spPr bwMode="auto">
          <a:xfrm>
            <a:off x="685800" y="1752600"/>
            <a:ext cx="145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Frequency:</a:t>
            </a:r>
          </a:p>
        </p:txBody>
      </p:sp>
      <p:sp>
        <p:nvSpPr>
          <p:cNvPr id="8202" name="TextBox 15"/>
          <p:cNvSpPr txBox="1">
            <a:spLocks noChangeArrowheads="1"/>
          </p:cNvSpPr>
          <p:nvPr/>
        </p:nvSpPr>
        <p:spPr bwMode="auto">
          <a:xfrm>
            <a:off x="5062538" y="1752600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Duty Cycle: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066800" y="2209800"/>
          <a:ext cx="1985963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6" imgW="1790640" imgH="266400" progId="Equation.3">
                  <p:embed/>
                </p:oleObj>
              </mc:Choice>
              <mc:Fallback>
                <p:oleObj name="Equation" r:id="rId6" imgW="1790640" imgH="26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09800"/>
                        <a:ext cx="1985963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rc 9"/>
          <p:cNvSpPr/>
          <p:nvPr/>
        </p:nvSpPr>
        <p:spPr>
          <a:xfrm flipV="1">
            <a:off x="1295400" y="2057400"/>
            <a:ext cx="4343400" cy="914400"/>
          </a:xfrm>
          <a:prstGeom prst="arc">
            <a:avLst>
              <a:gd name="adj1" fmla="val 10837874"/>
              <a:gd name="adj2" fmla="val 21550081"/>
            </a:avLst>
          </a:prstGeom>
          <a:ln w="12700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4" name="TextBox 10"/>
          <p:cNvSpPr txBox="1">
            <a:spLocks noChangeArrowheads="1"/>
          </p:cNvSpPr>
          <p:nvPr/>
        </p:nvSpPr>
        <p:spPr bwMode="auto">
          <a:xfrm>
            <a:off x="2301875" y="2644775"/>
            <a:ext cx="2395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Substitute and Solve for R</a:t>
            </a:r>
            <a:r>
              <a:rPr lang="en-US" sz="1400" b="1" baseline="-25000"/>
              <a:t>B</a:t>
            </a:r>
            <a:endParaRPr lang="en-US" sz="1400" baseline="-2500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065213" y="3116263"/>
          <a:ext cx="2690812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8" imgW="2425680" imgH="1269720" progId="Equation.3">
                  <p:embed/>
                </p:oleObj>
              </mc:Choice>
              <mc:Fallback>
                <p:oleObj name="Equation" r:id="rId8" imgW="2425680" imgH="1269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3116263"/>
                        <a:ext cx="2690812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066800" y="5043488"/>
          <a:ext cx="3014663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10" imgW="2717640" imgH="1269720" progId="Equation.3">
                  <p:embed/>
                </p:oleObj>
              </mc:Choice>
              <mc:Fallback>
                <p:oleObj name="Equation" r:id="rId10" imgW="2717640" imgH="1269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43488"/>
                        <a:ext cx="3014663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Curved Connector 16"/>
          <p:cNvCxnSpPr/>
          <p:nvPr/>
        </p:nvCxnSpPr>
        <p:spPr>
          <a:xfrm rot="16200000" flipH="1">
            <a:off x="1257300" y="4533900"/>
            <a:ext cx="495300" cy="495300"/>
          </a:xfrm>
          <a:prstGeom prst="curvedConnector3">
            <a:avLst>
              <a:gd name="adj1" fmla="val 50000"/>
            </a:avLst>
          </a:prstGeom>
          <a:ln w="127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6" name="TextBox 18"/>
          <p:cNvSpPr txBox="1">
            <a:spLocks noChangeArrowheads="1"/>
          </p:cNvSpPr>
          <p:nvPr/>
        </p:nvSpPr>
        <p:spPr bwMode="auto">
          <a:xfrm>
            <a:off x="1752600" y="4572000"/>
            <a:ext cx="2438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Substitute and Solve for R</a:t>
            </a:r>
            <a:r>
              <a:rPr lang="en-US" sz="1400" b="1" baseline="-25000"/>
              <a:t>A</a:t>
            </a:r>
            <a:endParaRPr lang="en-US" sz="1400" baseline="-25000"/>
          </a:p>
        </p:txBody>
      </p:sp>
      <p:sp>
        <p:nvSpPr>
          <p:cNvPr id="20" name="Rounded Rectangle 19"/>
          <p:cNvSpPr/>
          <p:nvPr/>
        </p:nvSpPr>
        <p:spPr>
          <a:xfrm>
            <a:off x="1025525" y="4168775"/>
            <a:ext cx="1554163" cy="366713"/>
          </a:xfrm>
          <a:prstGeom prst="roundRect">
            <a:avLst/>
          </a:prstGeom>
          <a:noFill/>
          <a:ln>
            <a:solidFill>
              <a:srgbClr val="005B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039813" y="6097588"/>
            <a:ext cx="1736725" cy="365125"/>
          </a:xfrm>
          <a:prstGeom prst="roundRect">
            <a:avLst/>
          </a:prstGeom>
          <a:noFill/>
          <a:ln>
            <a:solidFill>
              <a:srgbClr val="005B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A709E-1984-43D9-888D-356DFD27389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9939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Going Further…</a:t>
            </a:r>
          </a:p>
        </p:txBody>
      </p:sp>
      <p:sp>
        <p:nvSpPr>
          <p:cNvPr id="39940" name="Rectangle 16"/>
          <p:cNvSpPr>
            <a:spLocks noChangeArrowheads="1"/>
          </p:cNvSpPr>
          <p:nvPr/>
        </p:nvSpPr>
        <p:spPr bwMode="auto">
          <a:xfrm>
            <a:off x="2863850" y="2057400"/>
            <a:ext cx="28511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/>
              <a:t>555 Oscillator</a:t>
            </a:r>
          </a:p>
          <a:p>
            <a:pPr algn="ctr"/>
            <a:r>
              <a:rPr lang="en-US" sz="3200"/>
              <a:t>Detail Analysis</a:t>
            </a:r>
          </a:p>
        </p:txBody>
      </p:sp>
      <p:pic>
        <p:nvPicPr>
          <p:cNvPr id="3994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00400"/>
            <a:ext cx="2819400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Detail Analysis of a 555 Oscillator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0A27C-224C-4B1B-B815-6A79F3BFA72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8438" y="1508125"/>
          <a:ext cx="3916369" cy="51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893"/>
                <a:gridCol w="208266"/>
                <a:gridCol w="208266"/>
                <a:gridCol w="548595"/>
                <a:gridCol w="365730"/>
                <a:gridCol w="548595"/>
                <a:gridCol w="365730"/>
                <a:gridCol w="208266"/>
                <a:gridCol w="640028"/>
              </a:tblGrid>
              <a:tr h="365806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5v</a:t>
                      </a:r>
                      <a:endParaRPr lang="en-US" sz="11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baseline="0" dirty="0" smtClean="0"/>
                        <a:t>3.333 v</a:t>
                      </a:r>
                      <a:endParaRPr lang="en-US" sz="1100" b="0" baseline="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V</a:t>
                      </a:r>
                      <a:r>
                        <a:rPr lang="en-US" sz="1800" baseline="-25000" dirty="0" err="1" smtClean="0"/>
                        <a:t>c</a:t>
                      </a:r>
                      <a:endParaRPr lang="en-US" sz="1800" baseline="-25000" dirty="0" smtClean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 smtClean="0"/>
                        <a:t>1.666 v</a:t>
                      </a:r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baseline="0" dirty="0" smtClean="0"/>
                        <a:t>0 v</a:t>
                      </a:r>
                      <a:endParaRPr lang="en-US" sz="1100" b="0" baseline="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RESET</a:t>
                      </a:r>
                      <a:endParaRPr lang="en-US" sz="14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SET</a:t>
                      </a:r>
                      <a:endParaRPr lang="en-US" sz="14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T1</a:t>
                      </a:r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OFF</a:t>
                      </a:r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Q</a:t>
                      </a:r>
                      <a:endParaRPr lang="en-US" sz="14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712788" y="4773613"/>
          <a:ext cx="190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8" name="Equation" r:id="rId4" imgW="190440" imgH="279360" progId="Equation.3">
                  <p:embed/>
                </p:oleObj>
              </mc:Choice>
              <mc:Fallback>
                <p:oleObj name="Equation" r:id="rId4" imgW="19044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4773613"/>
                        <a:ext cx="190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37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133600"/>
            <a:ext cx="4887913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Freeform 21"/>
          <p:cNvSpPr/>
          <p:nvPr/>
        </p:nvSpPr>
        <p:spPr>
          <a:xfrm>
            <a:off x="1260475" y="2243138"/>
            <a:ext cx="727075" cy="742950"/>
          </a:xfrm>
          <a:custGeom>
            <a:avLst/>
            <a:gdLst>
              <a:gd name="connsiteX0" fmla="*/ 0 w 879895"/>
              <a:gd name="connsiteY0" fmla="*/ 741871 h 741871"/>
              <a:gd name="connsiteX1" fmla="*/ 60385 w 879895"/>
              <a:gd name="connsiteY1" fmla="*/ 629728 h 741871"/>
              <a:gd name="connsiteX2" fmla="*/ 172529 w 879895"/>
              <a:gd name="connsiteY2" fmla="*/ 500332 h 741871"/>
              <a:gd name="connsiteX3" fmla="*/ 301925 w 879895"/>
              <a:gd name="connsiteY3" fmla="*/ 379562 h 741871"/>
              <a:gd name="connsiteX4" fmla="*/ 508959 w 879895"/>
              <a:gd name="connsiteY4" fmla="*/ 207033 h 741871"/>
              <a:gd name="connsiteX5" fmla="*/ 664234 w 879895"/>
              <a:gd name="connsiteY5" fmla="*/ 112143 h 741871"/>
              <a:gd name="connsiteX6" fmla="*/ 767751 w 879895"/>
              <a:gd name="connsiteY6" fmla="*/ 51758 h 741871"/>
              <a:gd name="connsiteX7" fmla="*/ 879895 w 879895"/>
              <a:gd name="connsiteY7" fmla="*/ 0 h 74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895" h="741871">
                <a:moveTo>
                  <a:pt x="0" y="741871"/>
                </a:moveTo>
                <a:cubicBezTo>
                  <a:pt x="15815" y="705928"/>
                  <a:pt x="31630" y="669985"/>
                  <a:pt x="60385" y="629728"/>
                </a:cubicBezTo>
                <a:cubicBezTo>
                  <a:pt x="89140" y="589471"/>
                  <a:pt x="132272" y="542026"/>
                  <a:pt x="172529" y="500332"/>
                </a:cubicBezTo>
                <a:cubicBezTo>
                  <a:pt x="212786" y="458638"/>
                  <a:pt x="245853" y="428445"/>
                  <a:pt x="301925" y="379562"/>
                </a:cubicBezTo>
                <a:cubicBezTo>
                  <a:pt x="357997" y="330679"/>
                  <a:pt x="448574" y="251603"/>
                  <a:pt x="508959" y="207033"/>
                </a:cubicBezTo>
                <a:cubicBezTo>
                  <a:pt x="569344" y="162463"/>
                  <a:pt x="621102" y="138022"/>
                  <a:pt x="664234" y="112143"/>
                </a:cubicBezTo>
                <a:cubicBezTo>
                  <a:pt x="707366" y="86264"/>
                  <a:pt x="731808" y="70448"/>
                  <a:pt x="767751" y="51758"/>
                </a:cubicBezTo>
                <a:cubicBezTo>
                  <a:pt x="803694" y="33068"/>
                  <a:pt x="841794" y="16534"/>
                  <a:pt x="879895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419225" y="2592388"/>
            <a:ext cx="460375" cy="1419225"/>
          </a:xfrm>
          <a:custGeom>
            <a:avLst/>
            <a:gdLst>
              <a:gd name="connsiteX0" fmla="*/ 109182 w 459475"/>
              <a:gd name="connsiteY0" fmla="*/ 0 h 1610436"/>
              <a:gd name="connsiteX1" fmla="*/ 341194 w 459475"/>
              <a:gd name="connsiteY1" fmla="*/ 286603 h 1610436"/>
              <a:gd name="connsiteX2" fmla="*/ 450376 w 459475"/>
              <a:gd name="connsiteY2" fmla="*/ 709683 h 1610436"/>
              <a:gd name="connsiteX3" fmla="*/ 286603 w 459475"/>
              <a:gd name="connsiteY3" fmla="*/ 1269242 h 1610436"/>
              <a:gd name="connsiteX4" fmla="*/ 27296 w 459475"/>
              <a:gd name="connsiteY4" fmla="*/ 1596788 h 1610436"/>
              <a:gd name="connsiteX5" fmla="*/ 27296 w 459475"/>
              <a:gd name="connsiteY5" fmla="*/ 1596788 h 1610436"/>
              <a:gd name="connsiteX6" fmla="*/ 0 w 459475"/>
              <a:gd name="connsiteY6" fmla="*/ 1610436 h 161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475" h="1610436">
                <a:moveTo>
                  <a:pt x="109182" y="0"/>
                </a:moveTo>
                <a:cubicBezTo>
                  <a:pt x="196755" y="84161"/>
                  <a:pt x="284328" y="168323"/>
                  <a:pt x="341194" y="286603"/>
                </a:cubicBezTo>
                <a:cubicBezTo>
                  <a:pt x="398060" y="404884"/>
                  <a:pt x="459475" y="545910"/>
                  <a:pt x="450376" y="709683"/>
                </a:cubicBezTo>
                <a:cubicBezTo>
                  <a:pt x="441278" y="873456"/>
                  <a:pt x="357116" y="1121391"/>
                  <a:pt x="286603" y="1269242"/>
                </a:cubicBezTo>
                <a:cubicBezTo>
                  <a:pt x="216090" y="1417093"/>
                  <a:pt x="27296" y="1596788"/>
                  <a:pt x="27296" y="1596788"/>
                </a:cubicBezTo>
                <a:lnTo>
                  <a:pt x="27296" y="1596788"/>
                </a:lnTo>
                <a:lnTo>
                  <a:pt x="0" y="1610436"/>
                </a:lnTo>
              </a:path>
            </a:pathLst>
          </a:custGeom>
          <a:ln w="12700">
            <a:solidFill>
              <a:srgbClr val="0000FF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555 Timer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34D30-FF09-4C9D-B539-0CFEDEF62D2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1748" name="Content Placeholder 2"/>
          <p:cNvSpPr txBox="1">
            <a:spLocks/>
          </p:cNvSpPr>
          <p:nvPr/>
        </p:nvSpPr>
        <p:spPr bwMode="auto">
          <a:xfrm>
            <a:off x="457200" y="1447800"/>
            <a:ext cx="8686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800"/>
              </a:spcAft>
            </a:pPr>
            <a:r>
              <a:rPr lang="en-US" sz="2800"/>
              <a:t>This presentation will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400"/>
              <a:t>Introduce the 555 Timer.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400"/>
              <a:t>Derive the characteristic equations for the charging and discharging of a capacitor.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400"/>
              <a:t>Present the equations for period, frequency, and duty cycle for a 555 Timer Oscillator.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800"/>
              <a:t>Going Further….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400"/>
              <a:t>Detail the operation of a 555 Timer Oscillator.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400"/>
              <a:t>Derive the equations for period, frequency, and duty cycle for a 555 Timer Oscillator.</a:t>
            </a:r>
          </a:p>
          <a:p>
            <a:pPr eaLnBrk="1" hangingPunct="1">
              <a:spcAft>
                <a:spcPts val="1200"/>
              </a:spcAft>
            </a:pPr>
            <a:endParaRPr lang="en-US" sz="2800"/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endParaRPr lang="en-US" sz="2800"/>
          </a:p>
          <a:p>
            <a:pPr eaLnBrk="1" hangingPunct="1">
              <a:spcAft>
                <a:spcPts val="600"/>
              </a:spcAft>
              <a:buFontTx/>
              <a:buChar char="•"/>
            </a:pPr>
            <a:endParaRPr lang="en-US" sz="24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97890-4EC6-4B12-A5EE-27A3E22768C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8438" y="1508125"/>
          <a:ext cx="3916369" cy="51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893"/>
                <a:gridCol w="208266"/>
                <a:gridCol w="208266"/>
                <a:gridCol w="548595"/>
                <a:gridCol w="365730"/>
                <a:gridCol w="548595"/>
                <a:gridCol w="365730"/>
                <a:gridCol w="208266"/>
                <a:gridCol w="640028"/>
              </a:tblGrid>
              <a:tr h="365806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5v</a:t>
                      </a:r>
                      <a:endParaRPr lang="en-US" sz="11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baseline="0" dirty="0" smtClean="0"/>
                        <a:t>3.333 v</a:t>
                      </a:r>
                      <a:endParaRPr lang="en-US" sz="1100" b="0" baseline="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V</a:t>
                      </a:r>
                      <a:r>
                        <a:rPr lang="en-US" sz="1800" baseline="-25000" dirty="0" err="1" smtClean="0"/>
                        <a:t>c</a:t>
                      </a:r>
                      <a:endParaRPr lang="en-US" sz="1800" baseline="-25000" dirty="0" smtClean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 smtClean="0"/>
                        <a:t>1.666 v</a:t>
                      </a:r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baseline="0" dirty="0" smtClean="0"/>
                        <a:t>0 v</a:t>
                      </a:r>
                      <a:endParaRPr lang="en-US" sz="1100" b="0" baseline="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RESET</a:t>
                      </a:r>
                      <a:endParaRPr lang="en-US" sz="14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SET</a:t>
                      </a:r>
                      <a:endParaRPr lang="en-US" sz="14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T1</a:t>
                      </a:r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OFF</a:t>
                      </a:r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Q</a:t>
                      </a:r>
                      <a:endParaRPr lang="en-US" sz="14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712788" y="4773613"/>
          <a:ext cx="190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7" name="Equation" r:id="rId4" imgW="190440" imgH="279360" progId="Equation.3">
                  <p:embed/>
                </p:oleObj>
              </mc:Choice>
              <mc:Fallback>
                <p:oleObj name="Equation" r:id="rId4" imgW="19044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4773613"/>
                        <a:ext cx="190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0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133600"/>
            <a:ext cx="4887913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Freeform 21"/>
          <p:cNvSpPr/>
          <p:nvPr/>
        </p:nvSpPr>
        <p:spPr>
          <a:xfrm>
            <a:off x="1260475" y="2243138"/>
            <a:ext cx="727075" cy="742950"/>
          </a:xfrm>
          <a:custGeom>
            <a:avLst/>
            <a:gdLst>
              <a:gd name="connsiteX0" fmla="*/ 0 w 879895"/>
              <a:gd name="connsiteY0" fmla="*/ 741871 h 741871"/>
              <a:gd name="connsiteX1" fmla="*/ 60385 w 879895"/>
              <a:gd name="connsiteY1" fmla="*/ 629728 h 741871"/>
              <a:gd name="connsiteX2" fmla="*/ 172529 w 879895"/>
              <a:gd name="connsiteY2" fmla="*/ 500332 h 741871"/>
              <a:gd name="connsiteX3" fmla="*/ 301925 w 879895"/>
              <a:gd name="connsiteY3" fmla="*/ 379562 h 741871"/>
              <a:gd name="connsiteX4" fmla="*/ 508959 w 879895"/>
              <a:gd name="connsiteY4" fmla="*/ 207033 h 741871"/>
              <a:gd name="connsiteX5" fmla="*/ 664234 w 879895"/>
              <a:gd name="connsiteY5" fmla="*/ 112143 h 741871"/>
              <a:gd name="connsiteX6" fmla="*/ 767751 w 879895"/>
              <a:gd name="connsiteY6" fmla="*/ 51758 h 741871"/>
              <a:gd name="connsiteX7" fmla="*/ 879895 w 879895"/>
              <a:gd name="connsiteY7" fmla="*/ 0 h 74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895" h="741871">
                <a:moveTo>
                  <a:pt x="0" y="741871"/>
                </a:moveTo>
                <a:cubicBezTo>
                  <a:pt x="15815" y="705928"/>
                  <a:pt x="31630" y="669985"/>
                  <a:pt x="60385" y="629728"/>
                </a:cubicBezTo>
                <a:cubicBezTo>
                  <a:pt x="89140" y="589471"/>
                  <a:pt x="132272" y="542026"/>
                  <a:pt x="172529" y="500332"/>
                </a:cubicBezTo>
                <a:cubicBezTo>
                  <a:pt x="212786" y="458638"/>
                  <a:pt x="245853" y="428445"/>
                  <a:pt x="301925" y="379562"/>
                </a:cubicBezTo>
                <a:cubicBezTo>
                  <a:pt x="357997" y="330679"/>
                  <a:pt x="448574" y="251603"/>
                  <a:pt x="508959" y="207033"/>
                </a:cubicBezTo>
                <a:cubicBezTo>
                  <a:pt x="569344" y="162463"/>
                  <a:pt x="621102" y="138022"/>
                  <a:pt x="664234" y="112143"/>
                </a:cubicBezTo>
                <a:cubicBezTo>
                  <a:pt x="707366" y="86264"/>
                  <a:pt x="731808" y="70448"/>
                  <a:pt x="767751" y="51758"/>
                </a:cubicBezTo>
                <a:cubicBezTo>
                  <a:pt x="803694" y="33068"/>
                  <a:pt x="841794" y="16534"/>
                  <a:pt x="879895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979613" y="2252663"/>
            <a:ext cx="401637" cy="369887"/>
          </a:xfrm>
          <a:custGeom>
            <a:avLst/>
            <a:gdLst>
              <a:gd name="connsiteX0" fmla="*/ 0 w 431321"/>
              <a:gd name="connsiteY0" fmla="*/ 0 h 370936"/>
              <a:gd name="connsiteX1" fmla="*/ 103517 w 431321"/>
              <a:gd name="connsiteY1" fmla="*/ 181155 h 370936"/>
              <a:gd name="connsiteX2" fmla="*/ 250166 w 431321"/>
              <a:gd name="connsiteY2" fmla="*/ 301924 h 370936"/>
              <a:gd name="connsiteX3" fmla="*/ 431321 w 431321"/>
              <a:gd name="connsiteY3" fmla="*/ 370936 h 37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321" h="370936">
                <a:moveTo>
                  <a:pt x="0" y="0"/>
                </a:moveTo>
                <a:cubicBezTo>
                  <a:pt x="30911" y="65417"/>
                  <a:pt x="61823" y="130834"/>
                  <a:pt x="103517" y="181155"/>
                </a:cubicBezTo>
                <a:cubicBezTo>
                  <a:pt x="145211" y="231476"/>
                  <a:pt x="195532" y="270294"/>
                  <a:pt x="250166" y="301924"/>
                </a:cubicBezTo>
                <a:cubicBezTo>
                  <a:pt x="304800" y="333554"/>
                  <a:pt x="368060" y="352245"/>
                  <a:pt x="431321" y="370936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82788" y="2252663"/>
            <a:ext cx="549275" cy="1054100"/>
          </a:xfrm>
          <a:custGeom>
            <a:avLst/>
            <a:gdLst>
              <a:gd name="connsiteX0" fmla="*/ 0 w 549860"/>
              <a:gd name="connsiteY0" fmla="*/ 0 h 1053388"/>
              <a:gd name="connsiteX1" fmla="*/ 190195 w 549860"/>
              <a:gd name="connsiteY1" fmla="*/ 43891 h 1053388"/>
              <a:gd name="connsiteX2" fmla="*/ 387706 w 549860"/>
              <a:gd name="connsiteY2" fmla="*/ 168249 h 1053388"/>
              <a:gd name="connsiteX3" fmla="*/ 526695 w 549860"/>
              <a:gd name="connsiteY3" fmla="*/ 373075 h 1053388"/>
              <a:gd name="connsiteX4" fmla="*/ 526695 w 549860"/>
              <a:gd name="connsiteY4" fmla="*/ 665683 h 1053388"/>
              <a:gd name="connsiteX5" fmla="*/ 402336 w 549860"/>
              <a:gd name="connsiteY5" fmla="*/ 863193 h 1053388"/>
              <a:gd name="connsiteX6" fmla="*/ 138989 w 549860"/>
              <a:gd name="connsiteY6" fmla="*/ 1016812 h 1053388"/>
              <a:gd name="connsiteX7" fmla="*/ 21946 w 549860"/>
              <a:gd name="connsiteY7" fmla="*/ 1053388 h 105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860" h="1053388">
                <a:moveTo>
                  <a:pt x="0" y="0"/>
                </a:moveTo>
                <a:cubicBezTo>
                  <a:pt x="62788" y="7924"/>
                  <a:pt x="125577" y="15849"/>
                  <a:pt x="190195" y="43891"/>
                </a:cubicBezTo>
                <a:cubicBezTo>
                  <a:pt x="254813" y="71933"/>
                  <a:pt x="331623" y="113385"/>
                  <a:pt x="387706" y="168249"/>
                </a:cubicBezTo>
                <a:cubicBezTo>
                  <a:pt x="443789" y="223113"/>
                  <a:pt x="503530" y="290169"/>
                  <a:pt x="526695" y="373075"/>
                </a:cubicBezTo>
                <a:cubicBezTo>
                  <a:pt x="549860" y="455981"/>
                  <a:pt x="547421" y="583997"/>
                  <a:pt x="526695" y="665683"/>
                </a:cubicBezTo>
                <a:cubicBezTo>
                  <a:pt x="505969" y="747369"/>
                  <a:pt x="466954" y="804672"/>
                  <a:pt x="402336" y="863193"/>
                </a:cubicBezTo>
                <a:cubicBezTo>
                  <a:pt x="337718" y="921715"/>
                  <a:pt x="202387" y="985113"/>
                  <a:pt x="138989" y="1016812"/>
                </a:cubicBezTo>
                <a:cubicBezTo>
                  <a:pt x="75591" y="1048511"/>
                  <a:pt x="48768" y="1050949"/>
                  <a:pt x="21946" y="1053388"/>
                </a:cubicBezTo>
              </a:path>
            </a:pathLst>
          </a:custGeom>
          <a:ln w="12700">
            <a:solidFill>
              <a:srgbClr val="0000FF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597025" y="3444875"/>
            <a:ext cx="392113" cy="1355725"/>
          </a:xfrm>
          <a:custGeom>
            <a:avLst/>
            <a:gdLst>
              <a:gd name="connsiteX0" fmla="*/ 392582 w 392582"/>
              <a:gd name="connsiteY0" fmla="*/ 0 h 1455725"/>
              <a:gd name="connsiteX1" fmla="*/ 260909 w 392582"/>
              <a:gd name="connsiteY1" fmla="*/ 102413 h 1455725"/>
              <a:gd name="connsiteX2" fmla="*/ 63398 w 392582"/>
              <a:gd name="connsiteY2" fmla="*/ 358445 h 1455725"/>
              <a:gd name="connsiteX3" fmla="*/ 4877 w 392582"/>
              <a:gd name="connsiteY3" fmla="*/ 797357 h 1455725"/>
              <a:gd name="connsiteX4" fmla="*/ 41453 w 392582"/>
              <a:gd name="connsiteY4" fmla="*/ 1155802 h 1455725"/>
              <a:gd name="connsiteX5" fmla="*/ 253593 w 392582"/>
              <a:gd name="connsiteY5" fmla="*/ 1389888 h 1455725"/>
              <a:gd name="connsiteX6" fmla="*/ 385267 w 392582"/>
              <a:gd name="connsiteY6" fmla="*/ 1455725 h 145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582" h="1455725">
                <a:moveTo>
                  <a:pt x="392582" y="0"/>
                </a:moveTo>
                <a:cubicBezTo>
                  <a:pt x="354177" y="21336"/>
                  <a:pt x="315773" y="42672"/>
                  <a:pt x="260909" y="102413"/>
                </a:cubicBezTo>
                <a:cubicBezTo>
                  <a:pt x="206045" y="162154"/>
                  <a:pt x="106070" y="242621"/>
                  <a:pt x="63398" y="358445"/>
                </a:cubicBezTo>
                <a:cubicBezTo>
                  <a:pt x="20726" y="474269"/>
                  <a:pt x="8534" y="664464"/>
                  <a:pt x="4877" y="797357"/>
                </a:cubicBezTo>
                <a:cubicBezTo>
                  <a:pt x="1220" y="930250"/>
                  <a:pt x="0" y="1057047"/>
                  <a:pt x="41453" y="1155802"/>
                </a:cubicBezTo>
                <a:cubicBezTo>
                  <a:pt x="82906" y="1254557"/>
                  <a:pt x="196291" y="1339901"/>
                  <a:pt x="253593" y="1389888"/>
                </a:cubicBezTo>
                <a:cubicBezTo>
                  <a:pt x="310895" y="1439875"/>
                  <a:pt x="348081" y="1447800"/>
                  <a:pt x="385267" y="1455725"/>
                </a:cubicBezTo>
              </a:path>
            </a:pathLst>
          </a:custGeom>
          <a:ln w="12700">
            <a:solidFill>
              <a:srgbClr val="0000FF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431925" y="3444875"/>
            <a:ext cx="565150" cy="2874963"/>
          </a:xfrm>
          <a:custGeom>
            <a:avLst/>
            <a:gdLst>
              <a:gd name="connsiteX0" fmla="*/ 549859 w 564489"/>
              <a:gd name="connsiteY0" fmla="*/ 0 h 2873655"/>
              <a:gd name="connsiteX1" fmla="*/ 191414 w 564489"/>
              <a:gd name="connsiteY1" fmla="*/ 292608 h 2873655"/>
              <a:gd name="connsiteX2" fmla="*/ 37795 w 564489"/>
              <a:gd name="connsiteY2" fmla="*/ 738836 h 2873655"/>
              <a:gd name="connsiteX3" fmla="*/ 8534 w 564489"/>
              <a:gd name="connsiteY3" fmla="*/ 1258215 h 2873655"/>
              <a:gd name="connsiteX4" fmla="*/ 89001 w 564489"/>
              <a:gd name="connsiteY4" fmla="*/ 2092148 h 2873655"/>
              <a:gd name="connsiteX5" fmla="*/ 257251 w 564489"/>
              <a:gd name="connsiteY5" fmla="*/ 2582266 h 2873655"/>
              <a:gd name="connsiteX6" fmla="*/ 513283 w 564489"/>
              <a:gd name="connsiteY6" fmla="*/ 2830983 h 2873655"/>
              <a:gd name="connsiteX7" fmla="*/ 564489 w 564489"/>
              <a:gd name="connsiteY7" fmla="*/ 2838298 h 2873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4489" h="2873655">
                <a:moveTo>
                  <a:pt x="549859" y="0"/>
                </a:moveTo>
                <a:cubicBezTo>
                  <a:pt x="413308" y="84734"/>
                  <a:pt x="276758" y="169469"/>
                  <a:pt x="191414" y="292608"/>
                </a:cubicBezTo>
                <a:cubicBezTo>
                  <a:pt x="106070" y="415747"/>
                  <a:pt x="68275" y="577902"/>
                  <a:pt x="37795" y="738836"/>
                </a:cubicBezTo>
                <a:cubicBezTo>
                  <a:pt x="7315" y="899770"/>
                  <a:pt x="0" y="1032663"/>
                  <a:pt x="8534" y="1258215"/>
                </a:cubicBezTo>
                <a:cubicBezTo>
                  <a:pt x="17068" y="1483767"/>
                  <a:pt x="47548" y="1871473"/>
                  <a:pt x="89001" y="2092148"/>
                </a:cubicBezTo>
                <a:cubicBezTo>
                  <a:pt x="130454" y="2312823"/>
                  <a:pt x="186537" y="2459127"/>
                  <a:pt x="257251" y="2582266"/>
                </a:cubicBezTo>
                <a:cubicBezTo>
                  <a:pt x="327965" y="2705405"/>
                  <a:pt x="462077" y="2788311"/>
                  <a:pt x="513283" y="2830983"/>
                </a:cubicBezTo>
                <a:cubicBezTo>
                  <a:pt x="564489" y="2873655"/>
                  <a:pt x="564489" y="2855976"/>
                  <a:pt x="564489" y="2838298"/>
                </a:cubicBezTo>
              </a:path>
            </a:pathLst>
          </a:custGeom>
          <a:ln w="12700">
            <a:solidFill>
              <a:srgbClr val="0000FF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989138" y="4894263"/>
            <a:ext cx="300037" cy="668337"/>
          </a:xfrm>
          <a:custGeom>
            <a:avLst/>
            <a:gdLst>
              <a:gd name="connsiteX0" fmla="*/ 7316 w 299924"/>
              <a:gd name="connsiteY0" fmla="*/ 0 h 766877"/>
              <a:gd name="connsiteX1" fmla="*/ 160935 w 299924"/>
              <a:gd name="connsiteY1" fmla="*/ 95097 h 766877"/>
              <a:gd name="connsiteX2" fmla="*/ 263348 w 299924"/>
              <a:gd name="connsiteY2" fmla="*/ 248717 h 766877"/>
              <a:gd name="connsiteX3" fmla="*/ 270663 w 299924"/>
              <a:gd name="connsiteY3" fmla="*/ 548640 h 766877"/>
              <a:gd name="connsiteX4" fmla="*/ 87783 w 299924"/>
              <a:gd name="connsiteY4" fmla="*/ 731520 h 766877"/>
              <a:gd name="connsiteX5" fmla="*/ 0 w 299924"/>
              <a:gd name="connsiteY5" fmla="*/ 760781 h 766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924" h="766877">
                <a:moveTo>
                  <a:pt x="7316" y="0"/>
                </a:moveTo>
                <a:cubicBezTo>
                  <a:pt x="62789" y="26822"/>
                  <a:pt x="118263" y="53644"/>
                  <a:pt x="160935" y="95097"/>
                </a:cubicBezTo>
                <a:cubicBezTo>
                  <a:pt x="203607" y="136550"/>
                  <a:pt x="245060" y="173127"/>
                  <a:pt x="263348" y="248717"/>
                </a:cubicBezTo>
                <a:cubicBezTo>
                  <a:pt x="281636" y="324307"/>
                  <a:pt x="299924" y="468173"/>
                  <a:pt x="270663" y="548640"/>
                </a:cubicBezTo>
                <a:cubicBezTo>
                  <a:pt x="241402" y="629107"/>
                  <a:pt x="132894" y="696163"/>
                  <a:pt x="87783" y="731520"/>
                </a:cubicBezTo>
                <a:cubicBezTo>
                  <a:pt x="42673" y="766877"/>
                  <a:pt x="21336" y="763829"/>
                  <a:pt x="0" y="760781"/>
                </a:cubicBezTo>
              </a:path>
            </a:pathLst>
          </a:custGeom>
          <a:ln w="12700">
            <a:solidFill>
              <a:srgbClr val="0000FF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971675" y="2466975"/>
            <a:ext cx="1123950" cy="3238500"/>
          </a:xfrm>
          <a:custGeom>
            <a:avLst/>
            <a:gdLst>
              <a:gd name="connsiteX0" fmla="*/ 19050 w 1123950"/>
              <a:gd name="connsiteY0" fmla="*/ 3238500 h 3238500"/>
              <a:gd name="connsiteX1" fmla="*/ 390525 w 1123950"/>
              <a:gd name="connsiteY1" fmla="*/ 3200400 h 3238500"/>
              <a:gd name="connsiteX2" fmla="*/ 714375 w 1123950"/>
              <a:gd name="connsiteY2" fmla="*/ 3038475 h 3238500"/>
              <a:gd name="connsiteX3" fmla="*/ 942975 w 1123950"/>
              <a:gd name="connsiteY3" fmla="*/ 2657475 h 3238500"/>
              <a:gd name="connsiteX4" fmla="*/ 1104900 w 1123950"/>
              <a:gd name="connsiteY4" fmla="*/ 1952625 h 3238500"/>
              <a:gd name="connsiteX5" fmla="*/ 1057275 w 1123950"/>
              <a:gd name="connsiteY5" fmla="*/ 1295400 h 3238500"/>
              <a:gd name="connsiteX6" fmla="*/ 704850 w 1123950"/>
              <a:gd name="connsiteY6" fmla="*/ 809625 h 3238500"/>
              <a:gd name="connsiteX7" fmla="*/ 257175 w 1123950"/>
              <a:gd name="connsiteY7" fmla="*/ 476250 h 3238500"/>
              <a:gd name="connsiteX8" fmla="*/ 28575 w 1123950"/>
              <a:gd name="connsiteY8" fmla="*/ 209550 h 3238500"/>
              <a:gd name="connsiteX9" fmla="*/ 85725 w 1123950"/>
              <a:gd name="connsiteY9" fmla="*/ 0 h 323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3950" h="3238500">
                <a:moveTo>
                  <a:pt x="19050" y="3238500"/>
                </a:moveTo>
                <a:cubicBezTo>
                  <a:pt x="146844" y="3236118"/>
                  <a:pt x="274638" y="3233737"/>
                  <a:pt x="390525" y="3200400"/>
                </a:cubicBezTo>
                <a:cubicBezTo>
                  <a:pt x="506412" y="3167063"/>
                  <a:pt x="622300" y="3128963"/>
                  <a:pt x="714375" y="3038475"/>
                </a:cubicBezTo>
                <a:cubicBezTo>
                  <a:pt x="806450" y="2947988"/>
                  <a:pt x="877888" y="2838450"/>
                  <a:pt x="942975" y="2657475"/>
                </a:cubicBezTo>
                <a:cubicBezTo>
                  <a:pt x="1008063" y="2476500"/>
                  <a:pt x="1085850" y="2179638"/>
                  <a:pt x="1104900" y="1952625"/>
                </a:cubicBezTo>
                <a:cubicBezTo>
                  <a:pt x="1123950" y="1725613"/>
                  <a:pt x="1123950" y="1485900"/>
                  <a:pt x="1057275" y="1295400"/>
                </a:cubicBezTo>
                <a:cubicBezTo>
                  <a:pt x="990600" y="1104900"/>
                  <a:pt x="838200" y="946150"/>
                  <a:pt x="704850" y="809625"/>
                </a:cubicBezTo>
                <a:cubicBezTo>
                  <a:pt x="571500" y="673100"/>
                  <a:pt x="369888" y="576263"/>
                  <a:pt x="257175" y="476250"/>
                </a:cubicBezTo>
                <a:cubicBezTo>
                  <a:pt x="144463" y="376238"/>
                  <a:pt x="57150" y="288925"/>
                  <a:pt x="28575" y="209550"/>
                </a:cubicBezTo>
                <a:cubicBezTo>
                  <a:pt x="0" y="130175"/>
                  <a:pt x="42862" y="65087"/>
                  <a:pt x="85725" y="0"/>
                </a:cubicBezTo>
              </a:path>
            </a:pathLst>
          </a:custGeom>
          <a:ln w="12700">
            <a:solidFill>
              <a:srgbClr val="0000FF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41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Detail Analysis of a 555 Oscillator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5DC01-C6B5-462F-8F34-FFAAF9C8FB3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8438" y="1508125"/>
          <a:ext cx="3916362" cy="5006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893"/>
                <a:gridCol w="208266"/>
                <a:gridCol w="208266"/>
                <a:gridCol w="548595"/>
                <a:gridCol w="365730"/>
                <a:gridCol w="548595"/>
                <a:gridCol w="365730"/>
                <a:gridCol w="208266"/>
                <a:gridCol w="640028"/>
              </a:tblGrid>
              <a:tr h="365806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5v</a:t>
                      </a:r>
                      <a:endParaRPr lang="en-US" sz="11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baseline="0" dirty="0" smtClean="0"/>
                        <a:t>3.333 v</a:t>
                      </a:r>
                      <a:endParaRPr lang="en-US" sz="1100" b="0" baseline="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V</a:t>
                      </a:r>
                      <a:r>
                        <a:rPr lang="en-US" sz="1800" baseline="-25000" dirty="0" err="1" smtClean="0"/>
                        <a:t>c</a:t>
                      </a:r>
                      <a:endParaRPr lang="en-US" sz="1800" baseline="-25000" dirty="0" smtClean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 smtClean="0"/>
                        <a:t>1.666 v</a:t>
                      </a:r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baseline="0" dirty="0" smtClean="0"/>
                        <a:t>0 v</a:t>
                      </a:r>
                      <a:endParaRPr lang="en-US" sz="1100" b="0" baseline="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RESET</a:t>
                      </a:r>
                      <a:endParaRPr lang="en-US" sz="14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SET</a:t>
                      </a:r>
                      <a:endParaRPr lang="en-US" sz="14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T1</a:t>
                      </a:r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OFF</a:t>
                      </a:r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Q</a:t>
                      </a:r>
                      <a:endParaRPr lang="en-US" sz="14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712788" y="4773613"/>
          <a:ext cx="190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2" name="Equation" r:id="rId4" imgW="190440" imgH="279360" progId="Equation.3">
                  <p:embed/>
                </p:oleObj>
              </mc:Choice>
              <mc:Fallback>
                <p:oleObj name="Equation" r:id="rId4" imgW="19044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4773613"/>
                        <a:ext cx="190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44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133600"/>
            <a:ext cx="4887913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Freeform 21"/>
          <p:cNvSpPr/>
          <p:nvPr/>
        </p:nvSpPr>
        <p:spPr>
          <a:xfrm>
            <a:off x="1260475" y="2243138"/>
            <a:ext cx="727075" cy="742950"/>
          </a:xfrm>
          <a:custGeom>
            <a:avLst/>
            <a:gdLst>
              <a:gd name="connsiteX0" fmla="*/ 0 w 879895"/>
              <a:gd name="connsiteY0" fmla="*/ 741871 h 741871"/>
              <a:gd name="connsiteX1" fmla="*/ 60385 w 879895"/>
              <a:gd name="connsiteY1" fmla="*/ 629728 h 741871"/>
              <a:gd name="connsiteX2" fmla="*/ 172529 w 879895"/>
              <a:gd name="connsiteY2" fmla="*/ 500332 h 741871"/>
              <a:gd name="connsiteX3" fmla="*/ 301925 w 879895"/>
              <a:gd name="connsiteY3" fmla="*/ 379562 h 741871"/>
              <a:gd name="connsiteX4" fmla="*/ 508959 w 879895"/>
              <a:gd name="connsiteY4" fmla="*/ 207033 h 741871"/>
              <a:gd name="connsiteX5" fmla="*/ 664234 w 879895"/>
              <a:gd name="connsiteY5" fmla="*/ 112143 h 741871"/>
              <a:gd name="connsiteX6" fmla="*/ 767751 w 879895"/>
              <a:gd name="connsiteY6" fmla="*/ 51758 h 741871"/>
              <a:gd name="connsiteX7" fmla="*/ 879895 w 879895"/>
              <a:gd name="connsiteY7" fmla="*/ 0 h 74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895" h="741871">
                <a:moveTo>
                  <a:pt x="0" y="741871"/>
                </a:moveTo>
                <a:cubicBezTo>
                  <a:pt x="15815" y="705928"/>
                  <a:pt x="31630" y="669985"/>
                  <a:pt x="60385" y="629728"/>
                </a:cubicBezTo>
                <a:cubicBezTo>
                  <a:pt x="89140" y="589471"/>
                  <a:pt x="132272" y="542026"/>
                  <a:pt x="172529" y="500332"/>
                </a:cubicBezTo>
                <a:cubicBezTo>
                  <a:pt x="212786" y="458638"/>
                  <a:pt x="245853" y="428445"/>
                  <a:pt x="301925" y="379562"/>
                </a:cubicBezTo>
                <a:cubicBezTo>
                  <a:pt x="357997" y="330679"/>
                  <a:pt x="448574" y="251603"/>
                  <a:pt x="508959" y="207033"/>
                </a:cubicBezTo>
                <a:cubicBezTo>
                  <a:pt x="569344" y="162463"/>
                  <a:pt x="621102" y="138022"/>
                  <a:pt x="664234" y="112143"/>
                </a:cubicBezTo>
                <a:cubicBezTo>
                  <a:pt x="707366" y="86264"/>
                  <a:pt x="731808" y="70448"/>
                  <a:pt x="767751" y="51758"/>
                </a:cubicBezTo>
                <a:cubicBezTo>
                  <a:pt x="803694" y="33068"/>
                  <a:pt x="841794" y="16534"/>
                  <a:pt x="879895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371725" y="2254250"/>
            <a:ext cx="504825" cy="361950"/>
          </a:xfrm>
          <a:custGeom>
            <a:avLst/>
            <a:gdLst>
              <a:gd name="connsiteX0" fmla="*/ 0 w 595222"/>
              <a:gd name="connsiteY0" fmla="*/ 362310 h 362310"/>
              <a:gd name="connsiteX1" fmla="*/ 163901 w 595222"/>
              <a:gd name="connsiteY1" fmla="*/ 224287 h 362310"/>
              <a:gd name="connsiteX2" fmla="*/ 267418 w 595222"/>
              <a:gd name="connsiteY2" fmla="*/ 155276 h 362310"/>
              <a:gd name="connsiteX3" fmla="*/ 414068 w 595222"/>
              <a:gd name="connsiteY3" fmla="*/ 69012 h 362310"/>
              <a:gd name="connsiteX4" fmla="*/ 595222 w 595222"/>
              <a:gd name="connsiteY4" fmla="*/ 0 h 36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222" h="362310">
                <a:moveTo>
                  <a:pt x="0" y="362310"/>
                </a:moveTo>
                <a:cubicBezTo>
                  <a:pt x="59665" y="310551"/>
                  <a:pt x="119331" y="258793"/>
                  <a:pt x="163901" y="224287"/>
                </a:cubicBezTo>
                <a:cubicBezTo>
                  <a:pt x="208471" y="189781"/>
                  <a:pt x="225724" y="181155"/>
                  <a:pt x="267418" y="155276"/>
                </a:cubicBezTo>
                <a:cubicBezTo>
                  <a:pt x="309113" y="129397"/>
                  <a:pt x="359434" y="94891"/>
                  <a:pt x="414068" y="69012"/>
                </a:cubicBezTo>
                <a:cubicBezTo>
                  <a:pt x="468702" y="43133"/>
                  <a:pt x="531962" y="21566"/>
                  <a:pt x="59522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979613" y="2252663"/>
            <a:ext cx="401637" cy="369887"/>
          </a:xfrm>
          <a:custGeom>
            <a:avLst/>
            <a:gdLst>
              <a:gd name="connsiteX0" fmla="*/ 0 w 431321"/>
              <a:gd name="connsiteY0" fmla="*/ 0 h 370936"/>
              <a:gd name="connsiteX1" fmla="*/ 103517 w 431321"/>
              <a:gd name="connsiteY1" fmla="*/ 181155 h 370936"/>
              <a:gd name="connsiteX2" fmla="*/ 250166 w 431321"/>
              <a:gd name="connsiteY2" fmla="*/ 301924 h 370936"/>
              <a:gd name="connsiteX3" fmla="*/ 431321 w 431321"/>
              <a:gd name="connsiteY3" fmla="*/ 370936 h 37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321" h="370936">
                <a:moveTo>
                  <a:pt x="0" y="0"/>
                </a:moveTo>
                <a:cubicBezTo>
                  <a:pt x="30911" y="65417"/>
                  <a:pt x="61823" y="130834"/>
                  <a:pt x="103517" y="181155"/>
                </a:cubicBezTo>
                <a:cubicBezTo>
                  <a:pt x="145211" y="231476"/>
                  <a:pt x="195532" y="270294"/>
                  <a:pt x="250166" y="301924"/>
                </a:cubicBezTo>
                <a:cubicBezTo>
                  <a:pt x="304800" y="333554"/>
                  <a:pt x="368060" y="352245"/>
                  <a:pt x="431321" y="370936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362200" y="2619375"/>
            <a:ext cx="485775" cy="1514475"/>
          </a:xfrm>
          <a:custGeom>
            <a:avLst/>
            <a:gdLst>
              <a:gd name="connsiteX0" fmla="*/ 19050 w 485775"/>
              <a:gd name="connsiteY0" fmla="*/ 0 h 1514475"/>
              <a:gd name="connsiteX1" fmla="*/ 257175 w 485775"/>
              <a:gd name="connsiteY1" fmla="*/ 152400 h 1514475"/>
              <a:gd name="connsiteX2" fmla="*/ 400050 w 485775"/>
              <a:gd name="connsiteY2" fmla="*/ 428625 h 1514475"/>
              <a:gd name="connsiteX3" fmla="*/ 476250 w 485775"/>
              <a:gd name="connsiteY3" fmla="*/ 752475 h 1514475"/>
              <a:gd name="connsiteX4" fmla="*/ 447675 w 485775"/>
              <a:gd name="connsiteY4" fmla="*/ 1114425 h 1514475"/>
              <a:gd name="connsiteX5" fmla="*/ 247650 w 485775"/>
              <a:gd name="connsiteY5" fmla="*/ 1390650 h 1514475"/>
              <a:gd name="connsiteX6" fmla="*/ 0 w 485775"/>
              <a:gd name="connsiteY6" fmla="*/ 1514475 h 151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775" h="1514475">
                <a:moveTo>
                  <a:pt x="19050" y="0"/>
                </a:moveTo>
                <a:cubicBezTo>
                  <a:pt x="106362" y="40481"/>
                  <a:pt x="193675" y="80963"/>
                  <a:pt x="257175" y="152400"/>
                </a:cubicBezTo>
                <a:cubicBezTo>
                  <a:pt x="320675" y="223837"/>
                  <a:pt x="363538" y="328613"/>
                  <a:pt x="400050" y="428625"/>
                </a:cubicBezTo>
                <a:cubicBezTo>
                  <a:pt x="436562" y="528637"/>
                  <a:pt x="468313" y="638175"/>
                  <a:pt x="476250" y="752475"/>
                </a:cubicBezTo>
                <a:cubicBezTo>
                  <a:pt x="484187" y="866775"/>
                  <a:pt x="485775" y="1008063"/>
                  <a:pt x="447675" y="1114425"/>
                </a:cubicBezTo>
                <a:cubicBezTo>
                  <a:pt x="409575" y="1220787"/>
                  <a:pt x="322263" y="1323975"/>
                  <a:pt x="247650" y="1390650"/>
                </a:cubicBezTo>
                <a:cubicBezTo>
                  <a:pt x="173038" y="1457325"/>
                  <a:pt x="86519" y="1485900"/>
                  <a:pt x="0" y="1514475"/>
                </a:cubicBezTo>
              </a:path>
            </a:pathLst>
          </a:custGeom>
          <a:ln w="12700">
            <a:solidFill>
              <a:srgbClr val="0000FF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2119313" y="4191000"/>
            <a:ext cx="223837" cy="666750"/>
          </a:xfrm>
          <a:custGeom>
            <a:avLst/>
            <a:gdLst>
              <a:gd name="connsiteX0" fmla="*/ 223837 w 223837"/>
              <a:gd name="connsiteY0" fmla="*/ 0 h 666750"/>
              <a:gd name="connsiteX1" fmla="*/ 61912 w 223837"/>
              <a:gd name="connsiteY1" fmla="*/ 161925 h 666750"/>
              <a:gd name="connsiteX2" fmla="*/ 4762 w 223837"/>
              <a:gd name="connsiteY2" fmla="*/ 371475 h 666750"/>
              <a:gd name="connsiteX3" fmla="*/ 90487 w 223837"/>
              <a:gd name="connsiteY3" fmla="*/ 590550 h 666750"/>
              <a:gd name="connsiteX4" fmla="*/ 214312 w 223837"/>
              <a:gd name="connsiteY4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37" h="666750">
                <a:moveTo>
                  <a:pt x="223837" y="0"/>
                </a:moveTo>
                <a:cubicBezTo>
                  <a:pt x="161130" y="50006"/>
                  <a:pt x="98424" y="100013"/>
                  <a:pt x="61912" y="161925"/>
                </a:cubicBezTo>
                <a:cubicBezTo>
                  <a:pt x="25400" y="223837"/>
                  <a:pt x="0" y="300038"/>
                  <a:pt x="4762" y="371475"/>
                </a:cubicBezTo>
                <a:cubicBezTo>
                  <a:pt x="9525" y="442913"/>
                  <a:pt x="55562" y="541338"/>
                  <a:pt x="90487" y="590550"/>
                </a:cubicBezTo>
                <a:cubicBezTo>
                  <a:pt x="125412" y="639763"/>
                  <a:pt x="169862" y="653256"/>
                  <a:pt x="214312" y="666750"/>
                </a:cubicBezTo>
              </a:path>
            </a:pathLst>
          </a:custGeom>
          <a:ln w="12700">
            <a:solidFill>
              <a:srgbClr val="0000FF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822450" y="4200525"/>
            <a:ext cx="520700" cy="1981200"/>
          </a:xfrm>
          <a:custGeom>
            <a:avLst/>
            <a:gdLst>
              <a:gd name="connsiteX0" fmla="*/ 520700 w 520700"/>
              <a:gd name="connsiteY0" fmla="*/ 0 h 1981200"/>
              <a:gd name="connsiteX1" fmla="*/ 254000 w 520700"/>
              <a:gd name="connsiteY1" fmla="*/ 161925 h 1981200"/>
              <a:gd name="connsiteX2" fmla="*/ 92075 w 520700"/>
              <a:gd name="connsiteY2" fmla="*/ 514350 h 1981200"/>
              <a:gd name="connsiteX3" fmla="*/ 6350 w 520700"/>
              <a:gd name="connsiteY3" fmla="*/ 1000125 h 1981200"/>
              <a:gd name="connsiteX4" fmla="*/ 53975 w 520700"/>
              <a:gd name="connsiteY4" fmla="*/ 1447800 h 1981200"/>
              <a:gd name="connsiteX5" fmla="*/ 292100 w 520700"/>
              <a:gd name="connsiteY5" fmla="*/ 1838325 h 1981200"/>
              <a:gd name="connsiteX6" fmla="*/ 520700 w 520700"/>
              <a:gd name="connsiteY6" fmla="*/ 1981200 h 19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700" h="1981200">
                <a:moveTo>
                  <a:pt x="520700" y="0"/>
                </a:moveTo>
                <a:cubicBezTo>
                  <a:pt x="423068" y="38100"/>
                  <a:pt x="325437" y="76200"/>
                  <a:pt x="254000" y="161925"/>
                </a:cubicBezTo>
                <a:cubicBezTo>
                  <a:pt x="182563" y="247650"/>
                  <a:pt x="133350" y="374650"/>
                  <a:pt x="92075" y="514350"/>
                </a:cubicBezTo>
                <a:cubicBezTo>
                  <a:pt x="50800" y="654050"/>
                  <a:pt x="12700" y="844550"/>
                  <a:pt x="6350" y="1000125"/>
                </a:cubicBezTo>
                <a:cubicBezTo>
                  <a:pt x="0" y="1155700"/>
                  <a:pt x="6350" y="1308100"/>
                  <a:pt x="53975" y="1447800"/>
                </a:cubicBezTo>
                <a:cubicBezTo>
                  <a:pt x="101600" y="1587500"/>
                  <a:pt x="214313" y="1749425"/>
                  <a:pt x="292100" y="1838325"/>
                </a:cubicBezTo>
                <a:cubicBezTo>
                  <a:pt x="369888" y="1927225"/>
                  <a:pt x="445294" y="1954212"/>
                  <a:pt x="520700" y="1981200"/>
                </a:cubicBezTo>
              </a:path>
            </a:pathLst>
          </a:custGeom>
          <a:ln w="12700">
            <a:solidFill>
              <a:srgbClr val="0000FF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2352675" y="4924425"/>
            <a:ext cx="319088" cy="714375"/>
          </a:xfrm>
          <a:custGeom>
            <a:avLst/>
            <a:gdLst>
              <a:gd name="connsiteX0" fmla="*/ 0 w 319088"/>
              <a:gd name="connsiteY0" fmla="*/ 0 h 714375"/>
              <a:gd name="connsiteX1" fmla="*/ 200025 w 319088"/>
              <a:gd name="connsiteY1" fmla="*/ 123825 h 714375"/>
              <a:gd name="connsiteX2" fmla="*/ 304800 w 319088"/>
              <a:gd name="connsiteY2" fmla="*/ 304800 h 714375"/>
              <a:gd name="connsiteX3" fmla="*/ 285750 w 319088"/>
              <a:gd name="connsiteY3" fmla="*/ 504825 h 714375"/>
              <a:gd name="connsiteX4" fmla="*/ 180975 w 319088"/>
              <a:gd name="connsiteY4" fmla="*/ 638175 h 714375"/>
              <a:gd name="connsiteX5" fmla="*/ 0 w 319088"/>
              <a:gd name="connsiteY5" fmla="*/ 714375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088" h="714375">
                <a:moveTo>
                  <a:pt x="0" y="0"/>
                </a:moveTo>
                <a:cubicBezTo>
                  <a:pt x="74612" y="36512"/>
                  <a:pt x="149225" y="73025"/>
                  <a:pt x="200025" y="123825"/>
                </a:cubicBezTo>
                <a:cubicBezTo>
                  <a:pt x="250825" y="174625"/>
                  <a:pt x="290513" y="241300"/>
                  <a:pt x="304800" y="304800"/>
                </a:cubicBezTo>
                <a:cubicBezTo>
                  <a:pt x="319088" y="368300"/>
                  <a:pt x="306388" y="449263"/>
                  <a:pt x="285750" y="504825"/>
                </a:cubicBezTo>
                <a:cubicBezTo>
                  <a:pt x="265113" y="560388"/>
                  <a:pt x="228600" y="603250"/>
                  <a:pt x="180975" y="638175"/>
                </a:cubicBezTo>
                <a:cubicBezTo>
                  <a:pt x="133350" y="673100"/>
                  <a:pt x="66675" y="693737"/>
                  <a:pt x="0" y="714375"/>
                </a:cubicBezTo>
              </a:path>
            </a:pathLst>
          </a:custGeom>
          <a:ln w="12700">
            <a:solidFill>
              <a:srgbClr val="0000FF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352675" y="2466975"/>
            <a:ext cx="1003300" cy="3267075"/>
          </a:xfrm>
          <a:custGeom>
            <a:avLst/>
            <a:gdLst>
              <a:gd name="connsiteX0" fmla="*/ 0 w 1003300"/>
              <a:gd name="connsiteY0" fmla="*/ 3267075 h 3267075"/>
              <a:gd name="connsiteX1" fmla="*/ 381000 w 1003300"/>
              <a:gd name="connsiteY1" fmla="*/ 3200400 h 3267075"/>
              <a:gd name="connsiteX2" fmla="*/ 685800 w 1003300"/>
              <a:gd name="connsiteY2" fmla="*/ 2914650 h 3267075"/>
              <a:gd name="connsiteX3" fmla="*/ 904875 w 1003300"/>
              <a:gd name="connsiteY3" fmla="*/ 2124075 h 3267075"/>
              <a:gd name="connsiteX4" fmla="*/ 971550 w 1003300"/>
              <a:gd name="connsiteY4" fmla="*/ 1190625 h 3267075"/>
              <a:gd name="connsiteX5" fmla="*/ 714375 w 1003300"/>
              <a:gd name="connsiteY5" fmla="*/ 466725 h 3267075"/>
              <a:gd name="connsiteX6" fmla="*/ 390525 w 1003300"/>
              <a:gd name="connsiteY6" fmla="*/ 95250 h 3267075"/>
              <a:gd name="connsiteX7" fmla="*/ 209550 w 1003300"/>
              <a:gd name="connsiteY7" fmla="*/ 0 h 326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3300" h="3267075">
                <a:moveTo>
                  <a:pt x="0" y="3267075"/>
                </a:moveTo>
                <a:cubicBezTo>
                  <a:pt x="133350" y="3263106"/>
                  <a:pt x="266700" y="3259137"/>
                  <a:pt x="381000" y="3200400"/>
                </a:cubicBezTo>
                <a:cubicBezTo>
                  <a:pt x="495300" y="3141663"/>
                  <a:pt x="598488" y="3094037"/>
                  <a:pt x="685800" y="2914650"/>
                </a:cubicBezTo>
                <a:cubicBezTo>
                  <a:pt x="773112" y="2735263"/>
                  <a:pt x="857250" y="2411412"/>
                  <a:pt x="904875" y="2124075"/>
                </a:cubicBezTo>
                <a:cubicBezTo>
                  <a:pt x="952500" y="1836738"/>
                  <a:pt x="1003300" y="1466850"/>
                  <a:pt x="971550" y="1190625"/>
                </a:cubicBezTo>
                <a:cubicBezTo>
                  <a:pt x="939800" y="914400"/>
                  <a:pt x="811212" y="649287"/>
                  <a:pt x="714375" y="466725"/>
                </a:cubicBezTo>
                <a:cubicBezTo>
                  <a:pt x="617538" y="284163"/>
                  <a:pt x="474663" y="173038"/>
                  <a:pt x="390525" y="95250"/>
                </a:cubicBezTo>
                <a:cubicBezTo>
                  <a:pt x="306387" y="17462"/>
                  <a:pt x="257968" y="8731"/>
                  <a:pt x="209550" y="0"/>
                </a:cubicBezTo>
              </a:path>
            </a:pathLst>
          </a:custGeom>
          <a:ln w="12700">
            <a:solidFill>
              <a:srgbClr val="0000FF"/>
            </a:solidFill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51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Detail Analysis of a 555 Oscillator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133E5-36E7-4F7F-880B-4AC2E0070F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8438" y="1508125"/>
          <a:ext cx="3916362" cy="5006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893"/>
                <a:gridCol w="208266"/>
                <a:gridCol w="208266"/>
                <a:gridCol w="548595"/>
                <a:gridCol w="365730"/>
                <a:gridCol w="548595"/>
                <a:gridCol w="365730"/>
                <a:gridCol w="208266"/>
                <a:gridCol w="640028"/>
              </a:tblGrid>
              <a:tr h="365806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5v</a:t>
                      </a:r>
                      <a:endParaRPr lang="en-US" sz="11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baseline="0" dirty="0" smtClean="0"/>
                        <a:t>3.333 v</a:t>
                      </a:r>
                      <a:endParaRPr lang="en-US" sz="1100" b="0" baseline="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V</a:t>
                      </a:r>
                      <a:r>
                        <a:rPr lang="en-US" sz="1800" baseline="-25000" dirty="0" err="1" smtClean="0"/>
                        <a:t>c</a:t>
                      </a:r>
                      <a:endParaRPr lang="en-US" sz="1800" baseline="-25000" dirty="0" smtClean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 smtClean="0"/>
                        <a:t>1.666 v</a:t>
                      </a:r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806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baseline="0" dirty="0" smtClean="0"/>
                        <a:t>0 v</a:t>
                      </a:r>
                      <a:endParaRPr lang="en-US" sz="1100" b="0" baseline="0" dirty="0"/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26" marB="457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RESET</a:t>
                      </a:r>
                      <a:endParaRPr lang="en-US" sz="14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SET</a:t>
                      </a:r>
                      <a:endParaRPr lang="en-US" sz="14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T1</a:t>
                      </a:r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OFF</a:t>
                      </a:r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55"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Q</a:t>
                      </a:r>
                      <a:endParaRPr lang="en-US" sz="1400" dirty="0"/>
                    </a:p>
                  </a:txBody>
                  <a:tcPr marL="91433" marR="91433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LOW</a:t>
                      </a:r>
                      <a:endParaRPr lang="en-US" sz="1000" dirty="0"/>
                    </a:p>
                  </a:txBody>
                  <a:tcPr marL="91433" marR="91433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712788" y="4773613"/>
          <a:ext cx="190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" name="Equation" r:id="rId4" imgW="190440" imgH="279360" progId="Equation.3">
                  <p:embed/>
                </p:oleObj>
              </mc:Choice>
              <mc:Fallback>
                <p:oleObj name="Equation" r:id="rId4" imgW="19044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4773613"/>
                        <a:ext cx="190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47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109788"/>
            <a:ext cx="4887913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Freeform 21"/>
          <p:cNvSpPr/>
          <p:nvPr/>
        </p:nvSpPr>
        <p:spPr>
          <a:xfrm>
            <a:off x="1260475" y="2243138"/>
            <a:ext cx="727075" cy="742950"/>
          </a:xfrm>
          <a:custGeom>
            <a:avLst/>
            <a:gdLst>
              <a:gd name="connsiteX0" fmla="*/ 0 w 879895"/>
              <a:gd name="connsiteY0" fmla="*/ 741871 h 741871"/>
              <a:gd name="connsiteX1" fmla="*/ 60385 w 879895"/>
              <a:gd name="connsiteY1" fmla="*/ 629728 h 741871"/>
              <a:gd name="connsiteX2" fmla="*/ 172529 w 879895"/>
              <a:gd name="connsiteY2" fmla="*/ 500332 h 741871"/>
              <a:gd name="connsiteX3" fmla="*/ 301925 w 879895"/>
              <a:gd name="connsiteY3" fmla="*/ 379562 h 741871"/>
              <a:gd name="connsiteX4" fmla="*/ 508959 w 879895"/>
              <a:gd name="connsiteY4" fmla="*/ 207033 h 741871"/>
              <a:gd name="connsiteX5" fmla="*/ 664234 w 879895"/>
              <a:gd name="connsiteY5" fmla="*/ 112143 h 741871"/>
              <a:gd name="connsiteX6" fmla="*/ 767751 w 879895"/>
              <a:gd name="connsiteY6" fmla="*/ 51758 h 741871"/>
              <a:gd name="connsiteX7" fmla="*/ 879895 w 879895"/>
              <a:gd name="connsiteY7" fmla="*/ 0 h 74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895" h="741871">
                <a:moveTo>
                  <a:pt x="0" y="741871"/>
                </a:moveTo>
                <a:cubicBezTo>
                  <a:pt x="15815" y="705928"/>
                  <a:pt x="31630" y="669985"/>
                  <a:pt x="60385" y="629728"/>
                </a:cubicBezTo>
                <a:cubicBezTo>
                  <a:pt x="89140" y="589471"/>
                  <a:pt x="132272" y="542026"/>
                  <a:pt x="172529" y="500332"/>
                </a:cubicBezTo>
                <a:cubicBezTo>
                  <a:pt x="212786" y="458638"/>
                  <a:pt x="245853" y="428445"/>
                  <a:pt x="301925" y="379562"/>
                </a:cubicBezTo>
                <a:cubicBezTo>
                  <a:pt x="357997" y="330679"/>
                  <a:pt x="448574" y="251603"/>
                  <a:pt x="508959" y="207033"/>
                </a:cubicBezTo>
                <a:cubicBezTo>
                  <a:pt x="569344" y="162463"/>
                  <a:pt x="621102" y="138022"/>
                  <a:pt x="664234" y="112143"/>
                </a:cubicBezTo>
                <a:cubicBezTo>
                  <a:pt x="707366" y="86264"/>
                  <a:pt x="731808" y="70448"/>
                  <a:pt x="767751" y="51758"/>
                </a:cubicBezTo>
                <a:cubicBezTo>
                  <a:pt x="803694" y="33068"/>
                  <a:pt x="841794" y="16534"/>
                  <a:pt x="879895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371725" y="2254250"/>
            <a:ext cx="504825" cy="361950"/>
          </a:xfrm>
          <a:custGeom>
            <a:avLst/>
            <a:gdLst>
              <a:gd name="connsiteX0" fmla="*/ 0 w 595222"/>
              <a:gd name="connsiteY0" fmla="*/ 362310 h 362310"/>
              <a:gd name="connsiteX1" fmla="*/ 163901 w 595222"/>
              <a:gd name="connsiteY1" fmla="*/ 224287 h 362310"/>
              <a:gd name="connsiteX2" fmla="*/ 267418 w 595222"/>
              <a:gd name="connsiteY2" fmla="*/ 155276 h 362310"/>
              <a:gd name="connsiteX3" fmla="*/ 414068 w 595222"/>
              <a:gd name="connsiteY3" fmla="*/ 69012 h 362310"/>
              <a:gd name="connsiteX4" fmla="*/ 595222 w 595222"/>
              <a:gd name="connsiteY4" fmla="*/ 0 h 36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222" h="362310">
                <a:moveTo>
                  <a:pt x="0" y="362310"/>
                </a:moveTo>
                <a:cubicBezTo>
                  <a:pt x="59665" y="310551"/>
                  <a:pt x="119331" y="258793"/>
                  <a:pt x="163901" y="224287"/>
                </a:cubicBezTo>
                <a:cubicBezTo>
                  <a:pt x="208471" y="189781"/>
                  <a:pt x="225724" y="181155"/>
                  <a:pt x="267418" y="155276"/>
                </a:cubicBezTo>
                <a:cubicBezTo>
                  <a:pt x="309113" y="129397"/>
                  <a:pt x="359434" y="94891"/>
                  <a:pt x="414068" y="69012"/>
                </a:cubicBezTo>
                <a:cubicBezTo>
                  <a:pt x="468702" y="43133"/>
                  <a:pt x="531962" y="21566"/>
                  <a:pt x="59522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979613" y="2252663"/>
            <a:ext cx="401637" cy="369887"/>
          </a:xfrm>
          <a:custGeom>
            <a:avLst/>
            <a:gdLst>
              <a:gd name="connsiteX0" fmla="*/ 0 w 431321"/>
              <a:gd name="connsiteY0" fmla="*/ 0 h 370936"/>
              <a:gd name="connsiteX1" fmla="*/ 103517 w 431321"/>
              <a:gd name="connsiteY1" fmla="*/ 181155 h 370936"/>
              <a:gd name="connsiteX2" fmla="*/ 250166 w 431321"/>
              <a:gd name="connsiteY2" fmla="*/ 301924 h 370936"/>
              <a:gd name="connsiteX3" fmla="*/ 431321 w 431321"/>
              <a:gd name="connsiteY3" fmla="*/ 370936 h 37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321" h="370936">
                <a:moveTo>
                  <a:pt x="0" y="0"/>
                </a:moveTo>
                <a:cubicBezTo>
                  <a:pt x="30911" y="65417"/>
                  <a:pt x="61823" y="130834"/>
                  <a:pt x="103517" y="181155"/>
                </a:cubicBezTo>
                <a:cubicBezTo>
                  <a:pt x="145211" y="231476"/>
                  <a:pt x="195532" y="270294"/>
                  <a:pt x="250166" y="301924"/>
                </a:cubicBezTo>
                <a:cubicBezTo>
                  <a:pt x="304800" y="333554"/>
                  <a:pt x="368060" y="352245"/>
                  <a:pt x="431321" y="370936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876550" y="2254250"/>
            <a:ext cx="400050" cy="369888"/>
          </a:xfrm>
          <a:custGeom>
            <a:avLst/>
            <a:gdLst>
              <a:gd name="connsiteX0" fmla="*/ 0 w 431321"/>
              <a:gd name="connsiteY0" fmla="*/ 0 h 370936"/>
              <a:gd name="connsiteX1" fmla="*/ 103517 w 431321"/>
              <a:gd name="connsiteY1" fmla="*/ 181155 h 370936"/>
              <a:gd name="connsiteX2" fmla="*/ 250166 w 431321"/>
              <a:gd name="connsiteY2" fmla="*/ 301924 h 370936"/>
              <a:gd name="connsiteX3" fmla="*/ 431321 w 431321"/>
              <a:gd name="connsiteY3" fmla="*/ 370936 h 37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321" h="370936">
                <a:moveTo>
                  <a:pt x="0" y="0"/>
                </a:moveTo>
                <a:cubicBezTo>
                  <a:pt x="30911" y="65417"/>
                  <a:pt x="61823" y="130834"/>
                  <a:pt x="103517" y="181155"/>
                </a:cubicBezTo>
                <a:cubicBezTo>
                  <a:pt x="145211" y="231476"/>
                  <a:pt x="195532" y="270294"/>
                  <a:pt x="250166" y="301924"/>
                </a:cubicBezTo>
                <a:cubicBezTo>
                  <a:pt x="304800" y="333554"/>
                  <a:pt x="368060" y="352245"/>
                  <a:pt x="431321" y="370936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760663" y="2247900"/>
            <a:ext cx="5316537" cy="4278313"/>
            <a:chOff x="2761013" y="2248564"/>
            <a:chExt cx="5316187" cy="4277524"/>
          </a:xfrm>
        </p:grpSpPr>
        <p:sp>
          <p:nvSpPr>
            <p:cNvPr id="13" name="TextBox 12"/>
            <p:cNvSpPr txBox="1"/>
            <p:nvPr/>
          </p:nvSpPr>
          <p:spPr>
            <a:xfrm>
              <a:off x="4343646" y="5867396"/>
              <a:ext cx="3733554" cy="5840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cap="small" dirty="0">
                  <a:solidFill>
                    <a:srgbClr val="CC00CC"/>
                  </a:solidFill>
                </a:rPr>
                <a:t>Output Is </a:t>
              </a:r>
              <a:r>
                <a:rPr lang="en-US" sz="1600" u="sng" cap="small" dirty="0">
                  <a:solidFill>
                    <a:srgbClr val="CC00CC"/>
                  </a:solidFill>
                </a:rPr>
                <a:t>LOW</a:t>
              </a:r>
              <a:r>
                <a:rPr lang="en-US" sz="1600" cap="small" dirty="0">
                  <a:solidFill>
                    <a:srgbClr val="CC00CC"/>
                  </a:solidFill>
                </a:rPr>
                <a:t> While The Capacitor Is </a:t>
              </a:r>
              <a:r>
                <a:rPr lang="en-US" sz="1600" u="sng" cap="small" dirty="0">
                  <a:solidFill>
                    <a:srgbClr val="CC00CC"/>
                  </a:solidFill>
                </a:rPr>
                <a:t>Discharging</a:t>
              </a:r>
              <a:r>
                <a:rPr lang="en-US" sz="1600" cap="small" dirty="0">
                  <a:solidFill>
                    <a:srgbClr val="CC00CC"/>
                  </a:solidFill>
                </a:rPr>
                <a:t> Through R</a:t>
              </a:r>
              <a:r>
                <a:rPr lang="en-US" sz="1600" cap="small" baseline="-25000" dirty="0">
                  <a:solidFill>
                    <a:srgbClr val="CC00CC"/>
                  </a:solidFill>
                </a:rPr>
                <a:t>B</a:t>
              </a:r>
              <a:r>
                <a:rPr lang="en-US" cap="small" baseline="-25000" dirty="0">
                  <a:solidFill>
                    <a:srgbClr val="CC00CC"/>
                  </a:solidFill>
                </a:rPr>
                <a:t>.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3159449" y="6086431"/>
              <a:ext cx="1150862" cy="420610"/>
            </a:xfrm>
            <a:custGeom>
              <a:avLst/>
              <a:gdLst>
                <a:gd name="connsiteX0" fmla="*/ 1151907 w 1151907"/>
                <a:gd name="connsiteY0" fmla="*/ 77190 h 421574"/>
                <a:gd name="connsiteX1" fmla="*/ 807522 w 1151907"/>
                <a:gd name="connsiteY1" fmla="*/ 17813 h 421574"/>
                <a:gd name="connsiteX2" fmla="*/ 475013 w 1151907"/>
                <a:gd name="connsiteY2" fmla="*/ 17813 h 421574"/>
                <a:gd name="connsiteX3" fmla="*/ 237507 w 1151907"/>
                <a:gd name="connsiteY3" fmla="*/ 124691 h 421574"/>
                <a:gd name="connsiteX4" fmla="*/ 71252 w 1151907"/>
                <a:gd name="connsiteY4" fmla="*/ 302821 h 421574"/>
                <a:gd name="connsiteX5" fmla="*/ 0 w 1151907"/>
                <a:gd name="connsiteY5" fmla="*/ 421574 h 42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1907" h="421574">
                  <a:moveTo>
                    <a:pt x="1151907" y="77190"/>
                  </a:moveTo>
                  <a:cubicBezTo>
                    <a:pt x="1036122" y="52449"/>
                    <a:pt x="920338" y="27709"/>
                    <a:pt x="807522" y="17813"/>
                  </a:cubicBezTo>
                  <a:cubicBezTo>
                    <a:pt x="694706" y="7917"/>
                    <a:pt x="570016" y="0"/>
                    <a:pt x="475013" y="17813"/>
                  </a:cubicBezTo>
                  <a:cubicBezTo>
                    <a:pt x="380010" y="35626"/>
                    <a:pt x="304800" y="77190"/>
                    <a:pt x="237507" y="124691"/>
                  </a:cubicBezTo>
                  <a:cubicBezTo>
                    <a:pt x="170214" y="172192"/>
                    <a:pt x="110836" y="253341"/>
                    <a:pt x="71252" y="302821"/>
                  </a:cubicBezTo>
                  <a:cubicBezTo>
                    <a:pt x="31668" y="352301"/>
                    <a:pt x="15834" y="386937"/>
                    <a:pt x="0" y="421574"/>
                  </a:cubicBezTo>
                </a:path>
              </a:pathLst>
            </a:custGeom>
            <a:ln w="12700">
              <a:solidFill>
                <a:srgbClr val="CC00CC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761013" y="2529500"/>
              <a:ext cx="1514375" cy="3622007"/>
            </a:xfrm>
            <a:custGeom>
              <a:avLst/>
              <a:gdLst>
                <a:gd name="connsiteX0" fmla="*/ 1514104 w 1514104"/>
                <a:gd name="connsiteY0" fmla="*/ 3621974 h 3621974"/>
                <a:gd name="connsiteX1" fmla="*/ 979714 w 1514104"/>
                <a:gd name="connsiteY1" fmla="*/ 3182587 h 3621974"/>
                <a:gd name="connsiteX2" fmla="*/ 279070 w 1514104"/>
                <a:gd name="connsiteY2" fmla="*/ 2173185 h 3621974"/>
                <a:gd name="connsiteX3" fmla="*/ 17813 w 1514104"/>
                <a:gd name="connsiteY3" fmla="*/ 997527 h 3621974"/>
                <a:gd name="connsiteX4" fmla="*/ 172192 w 1514104"/>
                <a:gd name="connsiteY4" fmla="*/ 190005 h 3621974"/>
                <a:gd name="connsiteX5" fmla="*/ 279070 w 1514104"/>
                <a:gd name="connsiteY5" fmla="*/ 0 h 3621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4104" h="3621974">
                  <a:moveTo>
                    <a:pt x="1514104" y="3621974"/>
                  </a:moveTo>
                  <a:cubicBezTo>
                    <a:pt x="1349828" y="3523013"/>
                    <a:pt x="1185553" y="3424052"/>
                    <a:pt x="979714" y="3182587"/>
                  </a:cubicBezTo>
                  <a:cubicBezTo>
                    <a:pt x="773875" y="2941122"/>
                    <a:pt x="439387" y="2537362"/>
                    <a:pt x="279070" y="2173185"/>
                  </a:cubicBezTo>
                  <a:cubicBezTo>
                    <a:pt x="118753" y="1809008"/>
                    <a:pt x="35626" y="1328057"/>
                    <a:pt x="17813" y="997527"/>
                  </a:cubicBezTo>
                  <a:cubicBezTo>
                    <a:pt x="0" y="666997"/>
                    <a:pt x="128649" y="356260"/>
                    <a:pt x="172192" y="190005"/>
                  </a:cubicBezTo>
                  <a:cubicBezTo>
                    <a:pt x="215735" y="23750"/>
                    <a:pt x="247402" y="11875"/>
                    <a:pt x="279070" y="0"/>
                  </a:cubicBezTo>
                </a:path>
              </a:pathLst>
            </a:custGeom>
            <a:ln w="12700">
              <a:solidFill>
                <a:srgbClr val="CC00CC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870543" y="2248564"/>
              <a:ext cx="401612" cy="371406"/>
            </a:xfrm>
            <a:custGeom>
              <a:avLst/>
              <a:gdLst>
                <a:gd name="connsiteX0" fmla="*/ 0 w 431321"/>
                <a:gd name="connsiteY0" fmla="*/ 0 h 370936"/>
                <a:gd name="connsiteX1" fmla="*/ 103517 w 431321"/>
                <a:gd name="connsiteY1" fmla="*/ 181155 h 370936"/>
                <a:gd name="connsiteX2" fmla="*/ 250166 w 431321"/>
                <a:gd name="connsiteY2" fmla="*/ 301924 h 370936"/>
                <a:gd name="connsiteX3" fmla="*/ 431321 w 431321"/>
                <a:gd name="connsiteY3" fmla="*/ 370936 h 370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321" h="370936">
                  <a:moveTo>
                    <a:pt x="0" y="0"/>
                  </a:moveTo>
                  <a:cubicBezTo>
                    <a:pt x="30911" y="65417"/>
                    <a:pt x="61823" y="130834"/>
                    <a:pt x="103517" y="181155"/>
                  </a:cubicBezTo>
                  <a:cubicBezTo>
                    <a:pt x="145211" y="231476"/>
                    <a:pt x="195532" y="270294"/>
                    <a:pt x="250166" y="301924"/>
                  </a:cubicBezTo>
                  <a:cubicBezTo>
                    <a:pt x="304800" y="333554"/>
                    <a:pt x="368060" y="352245"/>
                    <a:pt x="431321" y="370936"/>
                  </a:cubicBezTo>
                </a:path>
              </a:pathLst>
            </a:custGeom>
            <a:ln w="38100">
              <a:solidFill>
                <a:srgbClr val="CC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2895941" y="6524500"/>
              <a:ext cx="380975" cy="1588"/>
            </a:xfrm>
            <a:prstGeom prst="line">
              <a:avLst/>
            </a:prstGeom>
            <a:ln w="38100">
              <a:solidFill>
                <a:srgbClr val="CC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362200" y="1600200"/>
            <a:ext cx="5791200" cy="4495800"/>
            <a:chOff x="2362200" y="1600200"/>
            <a:chExt cx="5791200" cy="4495796"/>
          </a:xfrm>
        </p:grpSpPr>
        <p:sp>
          <p:nvSpPr>
            <p:cNvPr id="12" name="TextBox 11"/>
            <p:cNvSpPr txBox="1"/>
            <p:nvPr/>
          </p:nvSpPr>
          <p:spPr>
            <a:xfrm>
              <a:off x="4191000" y="1600200"/>
              <a:ext cx="3962400" cy="8254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cap="small" dirty="0">
                  <a:solidFill>
                    <a:srgbClr val="00B050"/>
                  </a:solidFill>
                </a:rPr>
                <a:t>Output Is </a:t>
              </a:r>
              <a:r>
                <a:rPr lang="en-US" sz="1600" u="sng" cap="small" dirty="0">
                  <a:solidFill>
                    <a:srgbClr val="00B050"/>
                  </a:solidFill>
                </a:rPr>
                <a:t>HIGH</a:t>
              </a:r>
              <a:r>
                <a:rPr lang="en-US" sz="1600" cap="small" dirty="0">
                  <a:solidFill>
                    <a:srgbClr val="00B050"/>
                  </a:solidFill>
                </a:rPr>
                <a:t> While The Capacitor Is </a:t>
              </a:r>
              <a:r>
                <a:rPr lang="en-US" sz="1600" u="sng" cap="small" dirty="0">
                  <a:solidFill>
                    <a:srgbClr val="00B050"/>
                  </a:solidFill>
                </a:rPr>
                <a:t>Charging</a:t>
              </a:r>
              <a:r>
                <a:rPr lang="en-US" sz="1600" cap="small" dirty="0">
                  <a:solidFill>
                    <a:srgbClr val="00B050"/>
                  </a:solidFill>
                </a:rPr>
                <a:t> Through R</a:t>
              </a:r>
              <a:r>
                <a:rPr lang="en-US" sz="1600" cap="small" baseline="-25000" dirty="0">
                  <a:solidFill>
                    <a:srgbClr val="00B050"/>
                  </a:solidFill>
                </a:rPr>
                <a:t>A</a:t>
              </a:r>
              <a:r>
                <a:rPr lang="en-US" sz="1600" cap="small" dirty="0">
                  <a:solidFill>
                    <a:srgbClr val="00B050"/>
                  </a:solidFill>
                </a:rPr>
                <a:t> + R</a:t>
              </a:r>
              <a:r>
                <a:rPr lang="en-US" sz="1600" cap="small" baseline="-25000" dirty="0">
                  <a:solidFill>
                    <a:srgbClr val="00B050"/>
                  </a:solidFill>
                </a:rPr>
                <a:t>B</a:t>
              </a:r>
              <a:r>
                <a:rPr lang="en-US" cap="small" baseline="-25000" dirty="0">
                  <a:solidFill>
                    <a:srgbClr val="00B050"/>
                  </a:solidFill>
                </a:rPr>
                <a:t>.</a:t>
              </a:r>
            </a:p>
          </p:txBody>
        </p:sp>
        <p:cxnSp>
          <p:nvCxnSpPr>
            <p:cNvPr id="20" name="Shape 19"/>
            <p:cNvCxnSpPr>
              <a:stCxn id="12" idx="1"/>
            </p:cNvCxnSpPr>
            <p:nvPr/>
          </p:nvCxnSpPr>
          <p:spPr>
            <a:xfrm rot="10800000" flipV="1">
              <a:off x="2590800" y="1892300"/>
              <a:ext cx="1600200" cy="4203696"/>
            </a:xfrm>
            <a:prstGeom prst="curvedConnector2">
              <a:avLst/>
            </a:prstGeom>
            <a:ln w="12700">
              <a:solidFill>
                <a:srgbClr val="00B05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reeform 41"/>
            <p:cNvSpPr/>
            <p:nvPr/>
          </p:nvSpPr>
          <p:spPr>
            <a:xfrm>
              <a:off x="2373313" y="2251074"/>
              <a:ext cx="504825" cy="361950"/>
            </a:xfrm>
            <a:custGeom>
              <a:avLst/>
              <a:gdLst>
                <a:gd name="connsiteX0" fmla="*/ 0 w 595222"/>
                <a:gd name="connsiteY0" fmla="*/ 362310 h 362310"/>
                <a:gd name="connsiteX1" fmla="*/ 163901 w 595222"/>
                <a:gd name="connsiteY1" fmla="*/ 224287 h 362310"/>
                <a:gd name="connsiteX2" fmla="*/ 267418 w 595222"/>
                <a:gd name="connsiteY2" fmla="*/ 155276 h 362310"/>
                <a:gd name="connsiteX3" fmla="*/ 414068 w 595222"/>
                <a:gd name="connsiteY3" fmla="*/ 69012 h 362310"/>
                <a:gd name="connsiteX4" fmla="*/ 595222 w 595222"/>
                <a:gd name="connsiteY4" fmla="*/ 0 h 362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5222" h="362310">
                  <a:moveTo>
                    <a:pt x="0" y="362310"/>
                  </a:moveTo>
                  <a:cubicBezTo>
                    <a:pt x="59665" y="310551"/>
                    <a:pt x="119331" y="258793"/>
                    <a:pt x="163901" y="224287"/>
                  </a:cubicBezTo>
                  <a:cubicBezTo>
                    <a:pt x="208471" y="189781"/>
                    <a:pt x="225724" y="181155"/>
                    <a:pt x="267418" y="155276"/>
                  </a:cubicBezTo>
                  <a:cubicBezTo>
                    <a:pt x="309113" y="129397"/>
                    <a:pt x="359434" y="94891"/>
                    <a:pt x="414068" y="69012"/>
                  </a:cubicBezTo>
                  <a:cubicBezTo>
                    <a:pt x="468702" y="43133"/>
                    <a:pt x="531962" y="21566"/>
                    <a:pt x="595222" y="0"/>
                  </a:cubicBezTo>
                </a:path>
              </a:pathLst>
            </a:cu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2362200" y="6084884"/>
              <a:ext cx="533400" cy="1587"/>
            </a:xfrm>
            <a:prstGeom prst="line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Freeform 53"/>
            <p:cNvSpPr/>
            <p:nvPr/>
          </p:nvSpPr>
          <p:spPr>
            <a:xfrm>
              <a:off x="2654300" y="1770063"/>
              <a:ext cx="1514475" cy="533400"/>
            </a:xfrm>
            <a:custGeom>
              <a:avLst/>
              <a:gdLst>
                <a:gd name="connsiteX0" fmla="*/ 1514104 w 1514104"/>
                <a:gd name="connsiteY0" fmla="*/ 118754 h 534390"/>
                <a:gd name="connsiteX1" fmla="*/ 1110343 w 1514104"/>
                <a:gd name="connsiteY1" fmla="*/ 35626 h 534390"/>
                <a:gd name="connsiteX2" fmla="*/ 706582 w 1514104"/>
                <a:gd name="connsiteY2" fmla="*/ 0 h 534390"/>
                <a:gd name="connsiteX3" fmla="*/ 385948 w 1514104"/>
                <a:gd name="connsiteY3" fmla="*/ 35626 h 534390"/>
                <a:gd name="connsiteX4" fmla="*/ 77190 w 1514104"/>
                <a:gd name="connsiteY4" fmla="*/ 201881 h 534390"/>
                <a:gd name="connsiteX5" fmla="*/ 5938 w 1514104"/>
                <a:gd name="connsiteY5" fmla="*/ 380011 h 534390"/>
                <a:gd name="connsiteX6" fmla="*/ 41564 w 1514104"/>
                <a:gd name="connsiteY6" fmla="*/ 534390 h 534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4104" h="534390">
                  <a:moveTo>
                    <a:pt x="1514104" y="118754"/>
                  </a:moveTo>
                  <a:cubicBezTo>
                    <a:pt x="1379517" y="87086"/>
                    <a:pt x="1244930" y="55418"/>
                    <a:pt x="1110343" y="35626"/>
                  </a:cubicBezTo>
                  <a:cubicBezTo>
                    <a:pt x="975756" y="15834"/>
                    <a:pt x="827314" y="0"/>
                    <a:pt x="706582" y="0"/>
                  </a:cubicBezTo>
                  <a:cubicBezTo>
                    <a:pt x="585850" y="0"/>
                    <a:pt x="490847" y="1979"/>
                    <a:pt x="385948" y="35626"/>
                  </a:cubicBezTo>
                  <a:cubicBezTo>
                    <a:pt x="281049" y="69273"/>
                    <a:pt x="140525" y="144484"/>
                    <a:pt x="77190" y="201881"/>
                  </a:cubicBezTo>
                  <a:cubicBezTo>
                    <a:pt x="13855" y="259278"/>
                    <a:pt x="11876" y="324593"/>
                    <a:pt x="5938" y="380011"/>
                  </a:cubicBezTo>
                  <a:cubicBezTo>
                    <a:pt x="0" y="435429"/>
                    <a:pt x="20782" y="484909"/>
                    <a:pt x="41564" y="534390"/>
                  </a:cubicBezTo>
                </a:path>
              </a:pathLst>
            </a:custGeom>
            <a:ln w="12700">
              <a:solidFill>
                <a:srgbClr val="00B05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Freeform 22"/>
          <p:cNvSpPr/>
          <p:nvPr/>
        </p:nvSpPr>
        <p:spPr>
          <a:xfrm>
            <a:off x="4800600" y="2397125"/>
            <a:ext cx="1044575" cy="2403475"/>
          </a:xfrm>
          <a:custGeom>
            <a:avLst/>
            <a:gdLst>
              <a:gd name="connsiteX0" fmla="*/ 1045029 w 1045029"/>
              <a:gd name="connsiteY0" fmla="*/ 0 h 2327564"/>
              <a:gd name="connsiteX1" fmla="*/ 0 w 1045029"/>
              <a:gd name="connsiteY1" fmla="*/ 0 h 2327564"/>
              <a:gd name="connsiteX2" fmla="*/ 11876 w 1045029"/>
              <a:gd name="connsiteY2" fmla="*/ 2327564 h 232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29" h="2327564">
                <a:moveTo>
                  <a:pt x="1045029" y="0"/>
                </a:moveTo>
                <a:lnTo>
                  <a:pt x="0" y="0"/>
                </a:lnTo>
                <a:cubicBezTo>
                  <a:pt x="3959" y="775855"/>
                  <a:pt x="7917" y="1551709"/>
                  <a:pt x="11876" y="2327564"/>
                </a:cubicBezTo>
              </a:path>
            </a:pathLst>
          </a:custGeom>
          <a:ln w="57150">
            <a:solidFill>
              <a:srgbClr val="00B050">
                <a:alpha val="50196"/>
              </a:srgb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903788" y="2555875"/>
            <a:ext cx="3200400" cy="2182813"/>
          </a:xfrm>
          <a:custGeom>
            <a:avLst/>
            <a:gdLst>
              <a:gd name="connsiteX0" fmla="*/ 11875 w 2850078"/>
              <a:gd name="connsiteY0" fmla="*/ 2090058 h 2090058"/>
              <a:gd name="connsiteX1" fmla="*/ 0 w 2850078"/>
              <a:gd name="connsiteY1" fmla="*/ 795647 h 2090058"/>
              <a:gd name="connsiteX2" fmla="*/ 130628 w 2850078"/>
              <a:gd name="connsiteY2" fmla="*/ 795647 h 2090058"/>
              <a:gd name="connsiteX3" fmla="*/ 130628 w 2850078"/>
              <a:gd name="connsiteY3" fmla="*/ 0 h 2090058"/>
              <a:gd name="connsiteX4" fmla="*/ 2838202 w 2850078"/>
              <a:gd name="connsiteY4" fmla="*/ 0 h 2090058"/>
              <a:gd name="connsiteX5" fmla="*/ 2850078 w 2850078"/>
              <a:gd name="connsiteY5" fmla="*/ 890650 h 209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0078" h="2090058">
                <a:moveTo>
                  <a:pt x="11875" y="2090058"/>
                </a:moveTo>
                <a:lnTo>
                  <a:pt x="0" y="795647"/>
                </a:lnTo>
                <a:lnTo>
                  <a:pt x="130628" y="795647"/>
                </a:lnTo>
                <a:lnTo>
                  <a:pt x="130628" y="0"/>
                </a:lnTo>
                <a:lnTo>
                  <a:pt x="2838202" y="0"/>
                </a:lnTo>
                <a:lnTo>
                  <a:pt x="2850078" y="890650"/>
                </a:lnTo>
              </a:path>
            </a:pathLst>
          </a:custGeom>
          <a:ln w="57150">
            <a:solidFill>
              <a:srgbClr val="CC00CC">
                <a:alpha val="50196"/>
              </a:srgb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8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Detail Analysis of a 555 Oscillator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555 Timer Design Equations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635EA-155C-4B0A-8947-D38613BF8BC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13314" name="Content Placeholder 21"/>
          <p:cNvGraphicFramePr>
            <a:graphicFrameLocks noChangeAspect="1"/>
          </p:cNvGraphicFramePr>
          <p:nvPr/>
        </p:nvGraphicFramePr>
        <p:xfrm>
          <a:off x="555625" y="1970088"/>
          <a:ext cx="4529138" cy="417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4" imgW="3124080" imgH="2882880" progId="Equation.3">
                  <p:embed/>
                </p:oleObj>
              </mc:Choice>
              <mc:Fallback>
                <p:oleObj name="Equation" r:id="rId4" imgW="3124080" imgH="2882880" progId="Equation.3">
                  <p:embed/>
                  <p:pic>
                    <p:nvPicPr>
                      <p:cNvPr id="0" name="Content Placeholder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1970088"/>
                        <a:ext cx="4529138" cy="417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5800725" y="1970088"/>
          <a:ext cx="2922588" cy="404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6" imgW="1993680" imgH="2768400" progId="Equation.3">
                  <p:embed/>
                </p:oleObj>
              </mc:Choice>
              <mc:Fallback>
                <p:oleObj name="Equation" r:id="rId6" imgW="1993680" imgH="2768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725" y="1970088"/>
                        <a:ext cx="2922588" cy="404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1143000" y="1295400"/>
            <a:ext cx="6878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t</a:t>
            </a:r>
            <a:r>
              <a:rPr lang="en-US" sz="2400" baseline="-25000"/>
              <a:t>HIGH</a:t>
            </a:r>
            <a:r>
              <a:rPr lang="en-US" sz="2400"/>
              <a:t> : Calculations for the Oscillator’s HIGH Time</a:t>
            </a:r>
            <a:endParaRPr lang="en-US" sz="2400" baseline="-25000"/>
          </a:p>
        </p:txBody>
      </p:sp>
      <p:cxnSp>
        <p:nvCxnSpPr>
          <p:cNvPr id="12" name="Elbow Connector 11"/>
          <p:cNvCxnSpPr/>
          <p:nvPr/>
        </p:nvCxnSpPr>
        <p:spPr>
          <a:xfrm flipV="1">
            <a:off x="2133600" y="2324100"/>
            <a:ext cx="3657600" cy="3429000"/>
          </a:xfrm>
          <a:prstGeom prst="bentConnector3">
            <a:avLst>
              <a:gd name="adj1" fmla="val 78731"/>
            </a:avLst>
          </a:prstGeom>
          <a:ln w="12700">
            <a:solidFill>
              <a:srgbClr val="0000FF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555 Timer Design Equations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5F0FD4-B180-428D-B764-7D26874AA84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14338" name="Content Placeholder 21"/>
          <p:cNvGraphicFramePr>
            <a:graphicFrameLocks noChangeAspect="1"/>
          </p:cNvGraphicFramePr>
          <p:nvPr/>
        </p:nvGraphicFramePr>
        <p:xfrm>
          <a:off x="868363" y="1962150"/>
          <a:ext cx="3167062" cy="417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4" imgW="2184120" imgH="2882880" progId="Equation.3">
                  <p:embed/>
                </p:oleObj>
              </mc:Choice>
              <mc:Fallback>
                <p:oleObj name="Equation" r:id="rId4" imgW="2184120" imgH="2882880" progId="Equation.3">
                  <p:embed/>
                  <p:pic>
                    <p:nvPicPr>
                      <p:cNvPr id="0" name="Content Placeholder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1962150"/>
                        <a:ext cx="3167062" cy="417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5822950" y="1962150"/>
          <a:ext cx="2141538" cy="339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6" imgW="1460160" imgH="2323800" progId="Equation.3">
                  <p:embed/>
                </p:oleObj>
              </mc:Choice>
              <mc:Fallback>
                <p:oleObj name="Equation" r:id="rId6" imgW="1460160" imgH="232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50" y="1962150"/>
                        <a:ext cx="2141538" cy="339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1143000" y="1295400"/>
            <a:ext cx="662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t</a:t>
            </a:r>
            <a:r>
              <a:rPr lang="en-US" sz="2400" baseline="-25000"/>
              <a:t>LOW</a:t>
            </a:r>
            <a:r>
              <a:rPr lang="en-US" sz="2400"/>
              <a:t>: Calculations for the Oscillator’s LOW Time</a:t>
            </a:r>
            <a:endParaRPr lang="en-US" sz="2400" baseline="-25000"/>
          </a:p>
        </p:txBody>
      </p:sp>
      <p:cxnSp>
        <p:nvCxnSpPr>
          <p:cNvPr id="11" name="Elbow Connector 10"/>
          <p:cNvCxnSpPr/>
          <p:nvPr/>
        </p:nvCxnSpPr>
        <p:spPr>
          <a:xfrm flipV="1">
            <a:off x="2133600" y="2324100"/>
            <a:ext cx="3657600" cy="3429000"/>
          </a:xfrm>
          <a:prstGeom prst="bentConnector3">
            <a:avLst>
              <a:gd name="adj1" fmla="val 78731"/>
            </a:avLst>
          </a:prstGeom>
          <a:ln w="12700">
            <a:solidFill>
              <a:srgbClr val="0000FF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200" smtClean="0"/>
              <a:t>555 Timer – Period / Frequency / DC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B5E98-C3ED-430F-B516-E29C397BCF5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15362" name="Content Placeholder 21"/>
          <p:cNvGraphicFramePr>
            <a:graphicFrameLocks noChangeAspect="1"/>
          </p:cNvGraphicFramePr>
          <p:nvPr/>
        </p:nvGraphicFramePr>
        <p:xfrm>
          <a:off x="887413" y="2065338"/>
          <a:ext cx="3848100" cy="212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4" imgW="3187440" imgH="1765080" progId="Equation.3">
                  <p:embed/>
                </p:oleObj>
              </mc:Choice>
              <mc:Fallback>
                <p:oleObj name="Equation" r:id="rId4" imgW="3187440" imgH="1765080" progId="Equation.3">
                  <p:embed/>
                  <p:pic>
                    <p:nvPicPr>
                      <p:cNvPr id="0" name="Content Placeholder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2065338"/>
                        <a:ext cx="3848100" cy="212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Box 4"/>
          <p:cNvSpPr txBox="1">
            <a:spLocks noChangeArrowheads="1"/>
          </p:cNvSpPr>
          <p:nvPr/>
        </p:nvSpPr>
        <p:spPr bwMode="auto">
          <a:xfrm>
            <a:off x="533400" y="1447800"/>
            <a:ext cx="1312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Period: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900113" y="5216525"/>
          <a:ext cx="2316162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6" imgW="2019240" imgH="1168200" progId="Equation.3">
                  <p:embed/>
                </p:oleObj>
              </mc:Choice>
              <mc:Fallback>
                <p:oleObj name="Equation" r:id="rId6" imgW="2019240" imgH="1168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216525"/>
                        <a:ext cx="2316162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533400" y="4648200"/>
            <a:ext cx="1966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Frequency: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334000" y="2033588"/>
          <a:ext cx="3449638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8" imgW="2857320" imgH="1815840" progId="Equation.3">
                  <p:embed/>
                </p:oleObj>
              </mc:Choice>
              <mc:Fallback>
                <p:oleObj name="Equation" r:id="rId8" imgW="2857320" imgH="1815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033588"/>
                        <a:ext cx="3449638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TextBox 9"/>
          <p:cNvSpPr txBox="1">
            <a:spLocks noChangeArrowheads="1"/>
          </p:cNvSpPr>
          <p:nvPr/>
        </p:nvSpPr>
        <p:spPr bwMode="auto">
          <a:xfrm>
            <a:off x="4865688" y="1447800"/>
            <a:ext cx="2003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Duty Cycle: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555 Timer?</a:t>
            </a:r>
          </a:p>
        </p:txBody>
      </p:sp>
      <p:sp>
        <p:nvSpPr>
          <p:cNvPr id="327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5029200"/>
          </a:xfrm>
        </p:spPr>
        <p:txBody>
          <a:bodyPr/>
          <a:lstStyle/>
          <a:p>
            <a:r>
              <a:rPr lang="en-US" sz="2400" smtClean="0"/>
              <a:t>The 555 timer is an 8-pin IC that is capable of producing accurate time delays and/or oscillators. </a:t>
            </a:r>
          </a:p>
          <a:p>
            <a:r>
              <a:rPr lang="en-US" sz="2400" smtClean="0"/>
              <a:t>In the time delay mode, the delay is controlled by one external resistor and capacitor. </a:t>
            </a:r>
          </a:p>
          <a:p>
            <a:r>
              <a:rPr lang="en-US" sz="2400" smtClean="0"/>
              <a:t>In the oscillator mode, the frequency of oscillation and duty cycle are both controlled with two external resistors and one capacitor. </a:t>
            </a:r>
          </a:p>
          <a:p>
            <a:r>
              <a:rPr lang="en-US" sz="2400" smtClean="0"/>
              <a:t>This presentation will discuss how to use a 555 timer in the oscillator mode.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AE7A-B110-45EC-8227-AFA0B569F6B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3277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752600"/>
            <a:ext cx="1752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</a:t>
            </a:r>
          </a:p>
        </p:txBody>
      </p:sp>
      <p:sp>
        <p:nvSpPr>
          <p:cNvPr id="33795" name="Content Placeholder 4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A capacitor is an electrical component that can temporarily store a charge (voltage).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The rate that the capacitor charges/discharges is a function of the capacitor’s value and its resistance.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To understand how the capacitor is used in the 555 Timer oscillator circuit, you must understand the basic charge and discharge cycles of the capacitor.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145CC-4C0A-4AF7-B08E-65AB3532113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31925"/>
            <a:ext cx="41529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 Charge Cycle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87412-B301-4C5E-A5D2-7D27699C93C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1026" name="Content Placeholder 21"/>
          <p:cNvGraphicFramePr>
            <a:graphicFrameLocks noChangeAspect="1"/>
          </p:cNvGraphicFramePr>
          <p:nvPr/>
        </p:nvGraphicFramePr>
        <p:xfrm>
          <a:off x="846138" y="4148138"/>
          <a:ext cx="654526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2882880" imgH="279360" progId="Equation.3">
                  <p:embed/>
                </p:oleObj>
              </mc:Choice>
              <mc:Fallback>
                <p:oleObj name="Equation" r:id="rId5" imgW="2882880" imgH="279360" progId="Equation.3">
                  <p:embed/>
                  <p:pic>
                    <p:nvPicPr>
                      <p:cNvPr id="0" name="Content Placeholder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4148138"/>
                        <a:ext cx="6545262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Box 15"/>
          <p:cNvSpPr txBox="1">
            <a:spLocks noChangeArrowheads="1"/>
          </p:cNvSpPr>
          <p:nvPr/>
        </p:nvSpPr>
        <p:spPr bwMode="auto">
          <a:xfrm>
            <a:off x="685800" y="3505200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u="sng"/>
              <a:t>Equation for Charging Capacitor</a:t>
            </a:r>
          </a:p>
        </p:txBody>
      </p:sp>
      <p:sp>
        <p:nvSpPr>
          <p:cNvPr id="17" name="Arc 16"/>
          <p:cNvSpPr/>
          <p:nvPr/>
        </p:nvSpPr>
        <p:spPr>
          <a:xfrm>
            <a:off x="1190625" y="1741488"/>
            <a:ext cx="2362200" cy="1066800"/>
          </a:xfrm>
          <a:prstGeom prst="arc">
            <a:avLst>
              <a:gd name="adj1" fmla="val 8721118"/>
              <a:gd name="adj2" fmla="val 2097840"/>
            </a:avLst>
          </a:prstGeom>
          <a:ln w="12700">
            <a:solidFill>
              <a:srgbClr val="0000FF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87413" y="4824413"/>
          <a:ext cx="7069137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7" imgW="6172200" imgH="1244520" progId="Equation.3">
                  <p:embed/>
                </p:oleObj>
              </mc:Choice>
              <mc:Fallback>
                <p:oleObj name="Equation" r:id="rId7" imgW="6172200" imgH="1244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4824413"/>
                        <a:ext cx="7069137" cy="142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91000" cy="1828800"/>
          </a:xfrm>
        </p:spPr>
        <p:txBody>
          <a:bodyPr/>
          <a:lstStyle/>
          <a:p>
            <a:r>
              <a:rPr lang="en-US" sz="2000" smtClean="0"/>
              <a:t>Capacitor is initially discharged.</a:t>
            </a:r>
          </a:p>
          <a:p>
            <a:r>
              <a:rPr lang="en-US" sz="2000" smtClean="0"/>
              <a:t>Switch is moved to position A.</a:t>
            </a:r>
          </a:p>
          <a:p>
            <a:r>
              <a:rPr lang="en-US" sz="2000" smtClean="0"/>
              <a:t>Capacitor will charge to +12 v.</a:t>
            </a:r>
          </a:p>
          <a:p>
            <a:r>
              <a:rPr lang="en-US" sz="2000" smtClean="0"/>
              <a:t>Capacitor will charge through the 2 K</a:t>
            </a:r>
            <a:r>
              <a:rPr lang="en-US" sz="2000" smtClean="0">
                <a:sym typeface="Symbol" pitchFamily="18" charset="2"/>
              </a:rPr>
              <a:t> resistor.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 Discharge Cycle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42945-DB00-4B70-A76E-66EA8073596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2050" name="Content Placeholder 21"/>
          <p:cNvGraphicFramePr>
            <a:graphicFrameLocks noChangeAspect="1"/>
          </p:cNvGraphicFramePr>
          <p:nvPr/>
        </p:nvGraphicFramePr>
        <p:xfrm>
          <a:off x="801688" y="4019550"/>
          <a:ext cx="441166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2133360" imgH="279360" progId="Equation.3">
                  <p:embed/>
                </p:oleObj>
              </mc:Choice>
              <mc:Fallback>
                <p:oleObj name="Equation" r:id="rId4" imgW="2133360" imgH="279360" progId="Equation.3">
                  <p:embed/>
                  <p:pic>
                    <p:nvPicPr>
                      <p:cNvPr id="0" name="Content Placeholder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4019550"/>
                        <a:ext cx="4411662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Box 15"/>
          <p:cNvSpPr txBox="1">
            <a:spLocks noChangeArrowheads="1"/>
          </p:cNvSpPr>
          <p:nvPr/>
        </p:nvSpPr>
        <p:spPr bwMode="auto">
          <a:xfrm>
            <a:off x="685800" y="3452813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u="sng"/>
              <a:t>Equation for Discharging Capacitor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85825" y="4611688"/>
          <a:ext cx="7373938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6" imgW="6438600" imgH="1244520" progId="Equation.3">
                  <p:embed/>
                </p:oleObj>
              </mc:Choice>
              <mc:Fallback>
                <p:oleObj name="Equation" r:id="rId6" imgW="6438600" imgH="1244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4611688"/>
                        <a:ext cx="7373938" cy="142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91000" cy="1828800"/>
          </a:xfrm>
        </p:spPr>
        <p:txBody>
          <a:bodyPr/>
          <a:lstStyle/>
          <a:p>
            <a:r>
              <a:rPr lang="en-US" sz="2000" smtClean="0"/>
              <a:t>Capacitor is initially charged.</a:t>
            </a:r>
          </a:p>
          <a:p>
            <a:r>
              <a:rPr lang="en-US" sz="2000" smtClean="0"/>
              <a:t>Switch is moved to position B.</a:t>
            </a:r>
          </a:p>
          <a:p>
            <a:r>
              <a:rPr lang="en-US" sz="2000" smtClean="0"/>
              <a:t>Capacitor will discharge to +0 v.</a:t>
            </a:r>
          </a:p>
          <a:p>
            <a:r>
              <a:rPr lang="en-US" sz="2000" smtClean="0"/>
              <a:t>Capacitor will discharge through the 3 K</a:t>
            </a:r>
            <a:r>
              <a:rPr lang="en-US" sz="2000" smtClean="0">
                <a:sym typeface="Symbol" pitchFamily="18" charset="2"/>
              </a:rPr>
              <a:t> resistor.</a:t>
            </a:r>
          </a:p>
        </p:txBody>
      </p:sp>
      <p:pic>
        <p:nvPicPr>
          <p:cNvPr id="2056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1419225"/>
            <a:ext cx="41179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rc 11"/>
          <p:cNvSpPr/>
          <p:nvPr/>
        </p:nvSpPr>
        <p:spPr>
          <a:xfrm>
            <a:off x="2622550" y="1816100"/>
            <a:ext cx="914400" cy="990600"/>
          </a:xfrm>
          <a:prstGeom prst="arc">
            <a:avLst>
              <a:gd name="adj1" fmla="val 8300285"/>
              <a:gd name="adj2" fmla="val 2285290"/>
            </a:avLst>
          </a:prstGeom>
          <a:ln w="12700">
            <a:solidFill>
              <a:srgbClr val="0000FF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 Charge &amp; Discharge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13F44-9466-49E6-8F1E-40A4D11C8A4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82950"/>
            <a:ext cx="50593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905000" y="4683125"/>
            <a:ext cx="457200" cy="1588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0" y="3587750"/>
            <a:ext cx="1828800" cy="1588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3" name="TextBox 12"/>
          <p:cNvSpPr txBox="1">
            <a:spLocks noChangeArrowheads="1"/>
          </p:cNvSpPr>
          <p:nvPr/>
        </p:nvSpPr>
        <p:spPr bwMode="auto">
          <a:xfrm>
            <a:off x="1423988" y="450215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/>
              <a:t>0 v</a:t>
            </a:r>
          </a:p>
        </p:txBody>
      </p:sp>
      <p:sp>
        <p:nvSpPr>
          <p:cNvPr id="34824" name="TextBox 14"/>
          <p:cNvSpPr txBox="1">
            <a:spLocks noChangeArrowheads="1"/>
          </p:cNvSpPr>
          <p:nvPr/>
        </p:nvSpPr>
        <p:spPr bwMode="auto">
          <a:xfrm>
            <a:off x="1295400" y="3408363"/>
            <a:ext cx="620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/>
              <a:t>12 v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5400000" flipH="1" flipV="1">
            <a:off x="2741613" y="5086350"/>
            <a:ext cx="639762" cy="1588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5194301" y="5095875"/>
            <a:ext cx="639762" cy="1587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827" name="Group 24"/>
          <p:cNvGrpSpPr>
            <a:grpSpLocks/>
          </p:cNvGrpSpPr>
          <p:nvPr/>
        </p:nvGrpSpPr>
        <p:grpSpPr bwMode="auto">
          <a:xfrm>
            <a:off x="381000" y="5445125"/>
            <a:ext cx="2667000" cy="1249363"/>
            <a:chOff x="152400" y="5285095"/>
            <a:chExt cx="2667000" cy="1250063"/>
          </a:xfrm>
        </p:grpSpPr>
        <p:sp>
          <p:nvSpPr>
            <p:cNvPr id="19" name="Left Brace 18"/>
            <p:cNvSpPr/>
            <p:nvPr/>
          </p:nvSpPr>
          <p:spPr>
            <a:xfrm rot="16200000">
              <a:off x="2374030" y="5125628"/>
              <a:ext cx="274792" cy="593725"/>
            </a:xfrm>
            <a:prstGeom prst="leftBrac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4845" name="TextBox 21"/>
            <p:cNvSpPr txBox="1">
              <a:spLocks noChangeArrowheads="1"/>
            </p:cNvSpPr>
            <p:nvPr/>
          </p:nvSpPr>
          <p:spPr bwMode="auto">
            <a:xfrm>
              <a:off x="152400" y="5591654"/>
              <a:ext cx="2667000" cy="943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1400"/>
                <a:t>Switch has been at position B for a long period of time. The capacitor is completely discharged.</a:t>
              </a:r>
            </a:p>
          </p:txBody>
        </p:sp>
      </p:grpSp>
      <p:grpSp>
        <p:nvGrpSpPr>
          <p:cNvPr id="34828" name="Group 25"/>
          <p:cNvGrpSpPr>
            <a:grpSpLocks/>
          </p:cNvGrpSpPr>
          <p:nvPr/>
        </p:nvGrpSpPr>
        <p:grpSpPr bwMode="auto">
          <a:xfrm>
            <a:off x="3074988" y="5445125"/>
            <a:ext cx="2424112" cy="1036638"/>
            <a:chOff x="2846696" y="5285095"/>
            <a:chExt cx="2423160" cy="1037234"/>
          </a:xfrm>
        </p:grpSpPr>
        <p:sp>
          <p:nvSpPr>
            <p:cNvPr id="20" name="Left Brace 19"/>
            <p:cNvSpPr/>
            <p:nvPr/>
          </p:nvSpPr>
          <p:spPr>
            <a:xfrm rot="16200000">
              <a:off x="3920878" y="4210913"/>
              <a:ext cx="274796" cy="2423160"/>
            </a:xfrm>
            <a:prstGeom prst="leftBrac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4843" name="TextBox 22"/>
            <p:cNvSpPr txBox="1">
              <a:spLocks noChangeArrowheads="1"/>
            </p:cNvSpPr>
            <p:nvPr/>
          </p:nvSpPr>
          <p:spPr bwMode="auto">
            <a:xfrm>
              <a:off x="2895889" y="5591659"/>
              <a:ext cx="2361272" cy="730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Switch is moved to position A. The capacitor charges through the 2K</a:t>
              </a:r>
              <a:r>
                <a:rPr lang="en-US" sz="1400">
                  <a:sym typeface="Symbol" pitchFamily="18" charset="2"/>
                </a:rPr>
                <a:t> resistor.</a:t>
              </a:r>
              <a:endParaRPr lang="en-US" sz="1400"/>
            </a:p>
          </p:txBody>
        </p:sp>
      </p:grpSp>
      <p:grpSp>
        <p:nvGrpSpPr>
          <p:cNvPr id="34829" name="Group 26"/>
          <p:cNvGrpSpPr>
            <a:grpSpLocks/>
          </p:cNvGrpSpPr>
          <p:nvPr/>
        </p:nvGrpSpPr>
        <p:grpSpPr bwMode="auto">
          <a:xfrm>
            <a:off x="5527675" y="5445125"/>
            <a:ext cx="2473325" cy="1249363"/>
            <a:chOff x="5299075" y="5285096"/>
            <a:chExt cx="2473325" cy="1250060"/>
          </a:xfrm>
        </p:grpSpPr>
        <p:sp>
          <p:nvSpPr>
            <p:cNvPr id="21" name="Left Brace 20"/>
            <p:cNvSpPr/>
            <p:nvPr/>
          </p:nvSpPr>
          <p:spPr>
            <a:xfrm rot="16200000">
              <a:off x="6144342" y="4439829"/>
              <a:ext cx="274791" cy="1965325"/>
            </a:xfrm>
            <a:prstGeom prst="leftBrac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4841" name="TextBox 23"/>
            <p:cNvSpPr txBox="1">
              <a:spLocks noChangeArrowheads="1"/>
            </p:cNvSpPr>
            <p:nvPr/>
          </p:nvSpPr>
          <p:spPr bwMode="auto">
            <a:xfrm>
              <a:off x="5410200" y="5591655"/>
              <a:ext cx="2362200" cy="9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Switch is moved back to position B. The capacitor discharges through the 3K</a:t>
              </a:r>
              <a:r>
                <a:rPr lang="en-US" sz="1400">
                  <a:sym typeface="Symbol" pitchFamily="18" charset="2"/>
                </a:rPr>
                <a:t> resistors.</a:t>
              </a:r>
              <a:endParaRPr lang="en-US" sz="1400"/>
            </a:p>
          </p:txBody>
        </p:sp>
      </p:grpSp>
      <p:grpSp>
        <p:nvGrpSpPr>
          <p:cNvPr id="34830" name="Group 30"/>
          <p:cNvGrpSpPr>
            <a:grpSpLocks/>
          </p:cNvGrpSpPr>
          <p:nvPr/>
        </p:nvGrpSpPr>
        <p:grpSpPr bwMode="auto">
          <a:xfrm>
            <a:off x="6511925" y="3744913"/>
            <a:ext cx="1033463" cy="717550"/>
            <a:chOff x="7696200" y="3810000"/>
            <a:chExt cx="1033158" cy="718810"/>
          </a:xfrm>
        </p:grpSpPr>
        <p:sp>
          <p:nvSpPr>
            <p:cNvPr id="28" name="Rectangle 27"/>
            <p:cNvSpPr/>
            <p:nvPr/>
          </p:nvSpPr>
          <p:spPr>
            <a:xfrm>
              <a:off x="7793009" y="3810000"/>
              <a:ext cx="547525" cy="485037"/>
            </a:xfrm>
            <a:prstGeom prst="rect">
              <a:avLst/>
            </a:prstGeom>
            <a:ln w="28575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4838" name="TextBox 28"/>
            <p:cNvSpPr txBox="1">
              <a:spLocks noChangeArrowheads="1"/>
            </p:cNvSpPr>
            <p:nvPr/>
          </p:nvSpPr>
          <p:spPr bwMode="auto">
            <a:xfrm>
              <a:off x="7696200" y="4267200"/>
              <a:ext cx="7409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100"/>
                <a:t>20 mSec</a:t>
              </a:r>
            </a:p>
          </p:txBody>
        </p:sp>
        <p:sp>
          <p:nvSpPr>
            <p:cNvPr id="34839" name="TextBox 29"/>
            <p:cNvSpPr txBox="1">
              <a:spLocks noChangeArrowheads="1"/>
            </p:cNvSpPr>
            <p:nvPr/>
          </p:nvSpPr>
          <p:spPr bwMode="auto">
            <a:xfrm>
              <a:off x="8333096" y="3921511"/>
              <a:ext cx="39626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100"/>
                <a:t>5 V</a:t>
              </a:r>
            </a:p>
          </p:txBody>
        </p:sp>
      </p:grpSp>
      <p:grpSp>
        <p:nvGrpSpPr>
          <p:cNvPr id="34831" name="Group 30"/>
          <p:cNvGrpSpPr>
            <a:grpSpLocks/>
          </p:cNvGrpSpPr>
          <p:nvPr/>
        </p:nvGrpSpPr>
        <p:grpSpPr bwMode="auto">
          <a:xfrm>
            <a:off x="152400" y="3886200"/>
            <a:ext cx="1082675" cy="990600"/>
            <a:chOff x="152400" y="3505200"/>
            <a:chExt cx="1082040" cy="990600"/>
          </a:xfrm>
        </p:grpSpPr>
        <p:sp>
          <p:nvSpPr>
            <p:cNvPr id="34833" name="TextBox 15"/>
            <p:cNvSpPr txBox="1">
              <a:spLocks noChangeArrowheads="1"/>
            </p:cNvSpPr>
            <p:nvPr/>
          </p:nvSpPr>
          <p:spPr bwMode="auto">
            <a:xfrm>
              <a:off x="152400" y="3505200"/>
              <a:ext cx="533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400"/>
                <a:t>V</a:t>
              </a:r>
              <a:r>
                <a:rPr lang="en-US" sz="2400" baseline="-25000"/>
                <a:t>C</a:t>
              </a:r>
              <a:endParaRPr lang="en-US" sz="240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 flipH="1" flipV="1">
              <a:off x="412437" y="3779838"/>
              <a:ext cx="547687" cy="1587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0800000" flipH="1" flipV="1">
              <a:off x="685487" y="4038600"/>
              <a:ext cx="548953" cy="1588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836" name="TextBox 14"/>
            <p:cNvSpPr txBox="1">
              <a:spLocks noChangeArrowheads="1"/>
            </p:cNvSpPr>
            <p:nvPr/>
          </p:nvSpPr>
          <p:spPr bwMode="auto">
            <a:xfrm>
              <a:off x="545275" y="4126468"/>
              <a:ext cx="68903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/>
                <a:t>Time</a:t>
              </a:r>
            </a:p>
          </p:txBody>
        </p:sp>
      </p:grpSp>
      <p:pic>
        <p:nvPicPr>
          <p:cNvPr id="3483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95400"/>
            <a:ext cx="41179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 Diagram for a 555 Timer</a:t>
            </a:r>
          </a:p>
        </p:txBody>
      </p:sp>
      <p:sp>
        <p:nvSpPr>
          <p:cNvPr id="35843" name="TextBox 120"/>
          <p:cNvSpPr txBox="1">
            <a:spLocks noChangeArrowheads="1"/>
          </p:cNvSpPr>
          <p:nvPr/>
        </p:nvSpPr>
        <p:spPr bwMode="auto">
          <a:xfrm>
            <a:off x="204788" y="2819400"/>
            <a:ext cx="1887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Control Voltage (5)</a:t>
            </a:r>
          </a:p>
        </p:txBody>
      </p:sp>
      <p:sp>
        <p:nvSpPr>
          <p:cNvPr id="35844" name="TextBox 121"/>
          <p:cNvSpPr txBox="1">
            <a:spLocks noChangeArrowheads="1"/>
          </p:cNvSpPr>
          <p:nvPr/>
        </p:nvSpPr>
        <p:spPr bwMode="auto">
          <a:xfrm>
            <a:off x="98425" y="3276600"/>
            <a:ext cx="1943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Threshold Voltage (6)</a:t>
            </a:r>
          </a:p>
        </p:txBody>
      </p:sp>
      <p:sp>
        <p:nvSpPr>
          <p:cNvPr id="35845" name="TextBox 122"/>
          <p:cNvSpPr txBox="1">
            <a:spLocks noChangeArrowheads="1"/>
          </p:cNvSpPr>
          <p:nvPr/>
        </p:nvSpPr>
        <p:spPr bwMode="auto">
          <a:xfrm>
            <a:off x="388938" y="4667250"/>
            <a:ext cx="1658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Trigger Voltage (2)</a:t>
            </a:r>
          </a:p>
        </p:txBody>
      </p:sp>
      <p:sp>
        <p:nvSpPr>
          <p:cNvPr id="35846" name="TextBox 123"/>
          <p:cNvSpPr txBox="1">
            <a:spLocks noChangeArrowheads="1"/>
          </p:cNvSpPr>
          <p:nvPr/>
        </p:nvSpPr>
        <p:spPr bwMode="auto">
          <a:xfrm>
            <a:off x="3025775" y="6577013"/>
            <a:ext cx="1047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Ground (1)</a:t>
            </a:r>
          </a:p>
        </p:txBody>
      </p:sp>
      <p:sp>
        <p:nvSpPr>
          <p:cNvPr id="35847" name="TextBox 124"/>
          <p:cNvSpPr txBox="1">
            <a:spLocks noChangeArrowheads="1"/>
          </p:cNvSpPr>
          <p:nvPr/>
        </p:nvSpPr>
        <p:spPr bwMode="auto">
          <a:xfrm>
            <a:off x="2497138" y="1441450"/>
            <a:ext cx="752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Vcc (8)</a:t>
            </a:r>
          </a:p>
        </p:txBody>
      </p:sp>
      <p:sp>
        <p:nvSpPr>
          <p:cNvPr id="35848" name="TextBox 125"/>
          <p:cNvSpPr txBox="1">
            <a:spLocks noChangeArrowheads="1"/>
          </p:cNvSpPr>
          <p:nvPr/>
        </p:nvSpPr>
        <p:spPr bwMode="auto">
          <a:xfrm>
            <a:off x="6137275" y="1428750"/>
            <a:ext cx="1258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Discharge (7)</a:t>
            </a:r>
          </a:p>
        </p:txBody>
      </p:sp>
      <p:sp>
        <p:nvSpPr>
          <p:cNvPr id="35849" name="TextBox 127"/>
          <p:cNvSpPr txBox="1">
            <a:spLocks noChangeArrowheads="1"/>
          </p:cNvSpPr>
          <p:nvPr/>
        </p:nvSpPr>
        <p:spPr bwMode="auto">
          <a:xfrm>
            <a:off x="5002213" y="6577013"/>
            <a:ext cx="920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Reset (4)</a:t>
            </a:r>
          </a:p>
        </p:txBody>
      </p:sp>
      <p:sp>
        <p:nvSpPr>
          <p:cNvPr id="35850" name="TextBox 126"/>
          <p:cNvSpPr txBox="1">
            <a:spLocks noChangeArrowheads="1"/>
          </p:cNvSpPr>
          <p:nvPr/>
        </p:nvSpPr>
        <p:spPr bwMode="auto">
          <a:xfrm>
            <a:off x="7786688" y="4225925"/>
            <a:ext cx="98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Output (3)</a:t>
            </a:r>
          </a:p>
        </p:txBody>
      </p:sp>
      <p:grpSp>
        <p:nvGrpSpPr>
          <p:cNvPr id="35851" name="Group 193"/>
          <p:cNvGrpSpPr>
            <a:grpSpLocks/>
          </p:cNvGrpSpPr>
          <p:nvPr/>
        </p:nvGrpSpPr>
        <p:grpSpPr bwMode="auto">
          <a:xfrm>
            <a:off x="1981200" y="1749425"/>
            <a:ext cx="5791200" cy="4872038"/>
            <a:chOff x="1981200" y="1748718"/>
            <a:chExt cx="5791200" cy="4872722"/>
          </a:xfrm>
        </p:grpSpPr>
        <p:sp>
          <p:nvSpPr>
            <p:cNvPr id="134" name="Isosceles Triangle 133"/>
            <p:cNvSpPr/>
            <p:nvPr/>
          </p:nvSpPr>
          <p:spPr>
            <a:xfrm rot="5400000">
              <a:off x="3428936" y="2760162"/>
              <a:ext cx="914528" cy="914400"/>
            </a:xfrm>
            <a:prstGeom prst="triangle">
              <a:avLst/>
            </a:prstGeom>
            <a:ln w="12700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5" name="Isosceles Triangle 134"/>
            <p:cNvSpPr/>
            <p:nvPr/>
          </p:nvSpPr>
          <p:spPr>
            <a:xfrm rot="5400000">
              <a:off x="3428936" y="4131955"/>
              <a:ext cx="914528" cy="914400"/>
            </a:xfrm>
            <a:prstGeom prst="triangle">
              <a:avLst/>
            </a:prstGeom>
            <a:ln w="12700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029200" y="2988730"/>
              <a:ext cx="1295400" cy="1829057"/>
            </a:xfrm>
            <a:prstGeom prst="rect">
              <a:avLst/>
            </a:prstGeom>
            <a:ln w="12700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029200" y="2988730"/>
              <a:ext cx="1295400" cy="914528"/>
            </a:xfrm>
            <a:prstGeom prst="rect">
              <a:avLst/>
            </a:prstGeom>
            <a:ln w="12700">
              <a:noFill/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029200" y="3903258"/>
              <a:ext cx="1295400" cy="914528"/>
            </a:xfrm>
            <a:prstGeom prst="rect">
              <a:avLst/>
            </a:prstGeom>
            <a:ln w="12700">
              <a:noFill/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39" name="Elbow Connector 138"/>
            <p:cNvCxnSpPr>
              <a:stCxn id="134" idx="0"/>
              <a:endCxn id="137" idx="1"/>
            </p:cNvCxnSpPr>
            <p:nvPr/>
          </p:nvCxnSpPr>
          <p:spPr>
            <a:xfrm>
              <a:off x="4343400" y="3217362"/>
              <a:ext cx="685800" cy="228632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Elbow Connector 139"/>
            <p:cNvCxnSpPr>
              <a:stCxn id="135" idx="0"/>
              <a:endCxn id="138" idx="1"/>
            </p:cNvCxnSpPr>
            <p:nvPr/>
          </p:nvCxnSpPr>
          <p:spPr>
            <a:xfrm flipV="1">
              <a:off x="4343400" y="4360523"/>
              <a:ext cx="685800" cy="228632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861" name="Group 34"/>
            <p:cNvGrpSpPr>
              <a:grpSpLocks/>
            </p:cNvGrpSpPr>
            <p:nvPr/>
          </p:nvGrpSpPr>
          <p:grpSpPr bwMode="auto">
            <a:xfrm>
              <a:off x="6870854" y="2441022"/>
              <a:ext cx="305594" cy="686594"/>
              <a:chOff x="1751806" y="1905000"/>
              <a:chExt cx="305594" cy="686594"/>
            </a:xfrm>
          </p:grpSpPr>
          <p:cxnSp>
            <p:nvCxnSpPr>
              <p:cNvPr id="191" name="Straight Arrow Connector 190"/>
              <p:cNvCxnSpPr/>
              <p:nvPr/>
            </p:nvCxnSpPr>
            <p:spPr>
              <a:xfrm>
                <a:off x="1753240" y="2362207"/>
                <a:ext cx="304800" cy="228632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Arrow Connector 191"/>
              <p:cNvCxnSpPr/>
              <p:nvPr/>
            </p:nvCxnSpPr>
            <p:spPr>
              <a:xfrm flipV="1">
                <a:off x="1753240" y="1904943"/>
                <a:ext cx="304800" cy="228632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5400000">
                <a:off x="1409498" y="2247097"/>
                <a:ext cx="685896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Freeform 141"/>
            <p:cNvSpPr/>
            <p:nvPr/>
          </p:nvSpPr>
          <p:spPr>
            <a:xfrm>
              <a:off x="2957513" y="2074202"/>
              <a:ext cx="184150" cy="549352"/>
            </a:xfrm>
            <a:custGeom>
              <a:avLst/>
              <a:gdLst>
                <a:gd name="connsiteX0" fmla="*/ 327547 w 682388"/>
                <a:gd name="connsiteY0" fmla="*/ 0 h 2743200"/>
                <a:gd name="connsiteX1" fmla="*/ 327547 w 682388"/>
                <a:gd name="connsiteY1" fmla="*/ 450376 h 2743200"/>
                <a:gd name="connsiteX2" fmla="*/ 682388 w 682388"/>
                <a:gd name="connsiteY2" fmla="*/ 682388 h 2743200"/>
                <a:gd name="connsiteX3" fmla="*/ 0 w 682388"/>
                <a:gd name="connsiteY3" fmla="*/ 1146412 h 2743200"/>
                <a:gd name="connsiteX4" fmla="*/ 682388 w 682388"/>
                <a:gd name="connsiteY4" fmla="*/ 1596788 h 2743200"/>
                <a:gd name="connsiteX5" fmla="*/ 0 w 682388"/>
                <a:gd name="connsiteY5" fmla="*/ 2060812 h 2743200"/>
                <a:gd name="connsiteX6" fmla="*/ 341194 w 682388"/>
                <a:gd name="connsiteY6" fmla="*/ 2279176 h 2743200"/>
                <a:gd name="connsiteX7" fmla="*/ 341194 w 682388"/>
                <a:gd name="connsiteY7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2388" h="2743200">
                  <a:moveTo>
                    <a:pt x="327547" y="0"/>
                  </a:moveTo>
                  <a:lnTo>
                    <a:pt x="327547" y="450376"/>
                  </a:lnTo>
                  <a:lnTo>
                    <a:pt x="682388" y="682388"/>
                  </a:lnTo>
                  <a:lnTo>
                    <a:pt x="0" y="1146412"/>
                  </a:lnTo>
                  <a:lnTo>
                    <a:pt x="682388" y="1596788"/>
                  </a:lnTo>
                  <a:lnTo>
                    <a:pt x="0" y="2060812"/>
                  </a:lnTo>
                  <a:lnTo>
                    <a:pt x="341194" y="2279176"/>
                  </a:lnTo>
                  <a:lnTo>
                    <a:pt x="341194" y="2743200"/>
                  </a:lnTo>
                </a:path>
              </a:pathLst>
            </a:cu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863" name="TextBox 142"/>
            <p:cNvSpPr txBox="1">
              <a:spLocks noChangeArrowheads="1"/>
            </p:cNvSpPr>
            <p:nvPr/>
          </p:nvSpPr>
          <p:spPr bwMode="auto">
            <a:xfrm>
              <a:off x="3429000" y="2801208"/>
              <a:ext cx="319318" cy="815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-</a:t>
              </a:r>
            </a:p>
            <a:p>
              <a:pPr algn="ctr" eaLnBrk="1" hangingPunct="1"/>
              <a:endParaRPr lang="en-US" sz="1100"/>
            </a:p>
            <a:p>
              <a:pPr algn="ctr" eaLnBrk="1" hangingPunct="1"/>
              <a:r>
                <a:rPr lang="en-US"/>
                <a:t>+</a:t>
              </a:r>
            </a:p>
          </p:txBody>
        </p:sp>
        <p:sp>
          <p:nvSpPr>
            <p:cNvPr id="35864" name="TextBox 143"/>
            <p:cNvSpPr txBox="1">
              <a:spLocks noChangeArrowheads="1"/>
            </p:cNvSpPr>
            <p:nvPr/>
          </p:nvSpPr>
          <p:spPr bwMode="auto">
            <a:xfrm flipV="1">
              <a:off x="3429000" y="4180768"/>
              <a:ext cx="319318" cy="815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-</a:t>
              </a:r>
            </a:p>
            <a:p>
              <a:pPr algn="ctr" eaLnBrk="1" hangingPunct="1"/>
              <a:endParaRPr lang="en-US" sz="1100"/>
            </a:p>
            <a:p>
              <a:pPr algn="ctr" eaLnBrk="1" hangingPunct="1"/>
              <a:r>
                <a:rPr lang="en-US"/>
                <a:t>+</a:t>
              </a:r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957513" y="3598416"/>
              <a:ext cx="184150" cy="549352"/>
            </a:xfrm>
            <a:custGeom>
              <a:avLst/>
              <a:gdLst>
                <a:gd name="connsiteX0" fmla="*/ 327547 w 682388"/>
                <a:gd name="connsiteY0" fmla="*/ 0 h 2743200"/>
                <a:gd name="connsiteX1" fmla="*/ 327547 w 682388"/>
                <a:gd name="connsiteY1" fmla="*/ 450376 h 2743200"/>
                <a:gd name="connsiteX2" fmla="*/ 682388 w 682388"/>
                <a:gd name="connsiteY2" fmla="*/ 682388 h 2743200"/>
                <a:gd name="connsiteX3" fmla="*/ 0 w 682388"/>
                <a:gd name="connsiteY3" fmla="*/ 1146412 h 2743200"/>
                <a:gd name="connsiteX4" fmla="*/ 682388 w 682388"/>
                <a:gd name="connsiteY4" fmla="*/ 1596788 h 2743200"/>
                <a:gd name="connsiteX5" fmla="*/ 0 w 682388"/>
                <a:gd name="connsiteY5" fmla="*/ 2060812 h 2743200"/>
                <a:gd name="connsiteX6" fmla="*/ 341194 w 682388"/>
                <a:gd name="connsiteY6" fmla="*/ 2279176 h 2743200"/>
                <a:gd name="connsiteX7" fmla="*/ 341194 w 682388"/>
                <a:gd name="connsiteY7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2388" h="2743200">
                  <a:moveTo>
                    <a:pt x="327547" y="0"/>
                  </a:moveTo>
                  <a:lnTo>
                    <a:pt x="327547" y="450376"/>
                  </a:lnTo>
                  <a:lnTo>
                    <a:pt x="682388" y="682388"/>
                  </a:lnTo>
                  <a:lnTo>
                    <a:pt x="0" y="1146412"/>
                  </a:lnTo>
                  <a:lnTo>
                    <a:pt x="682388" y="1596788"/>
                  </a:lnTo>
                  <a:lnTo>
                    <a:pt x="0" y="2060812"/>
                  </a:lnTo>
                  <a:lnTo>
                    <a:pt x="341194" y="2279176"/>
                  </a:lnTo>
                  <a:lnTo>
                    <a:pt x="341194" y="2743200"/>
                  </a:lnTo>
                </a:path>
              </a:pathLst>
            </a:cu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957513" y="5122630"/>
              <a:ext cx="184150" cy="547764"/>
            </a:xfrm>
            <a:custGeom>
              <a:avLst/>
              <a:gdLst>
                <a:gd name="connsiteX0" fmla="*/ 327547 w 682388"/>
                <a:gd name="connsiteY0" fmla="*/ 0 h 2743200"/>
                <a:gd name="connsiteX1" fmla="*/ 327547 w 682388"/>
                <a:gd name="connsiteY1" fmla="*/ 450376 h 2743200"/>
                <a:gd name="connsiteX2" fmla="*/ 682388 w 682388"/>
                <a:gd name="connsiteY2" fmla="*/ 682388 h 2743200"/>
                <a:gd name="connsiteX3" fmla="*/ 0 w 682388"/>
                <a:gd name="connsiteY3" fmla="*/ 1146412 h 2743200"/>
                <a:gd name="connsiteX4" fmla="*/ 682388 w 682388"/>
                <a:gd name="connsiteY4" fmla="*/ 1596788 h 2743200"/>
                <a:gd name="connsiteX5" fmla="*/ 0 w 682388"/>
                <a:gd name="connsiteY5" fmla="*/ 2060812 h 2743200"/>
                <a:gd name="connsiteX6" fmla="*/ 341194 w 682388"/>
                <a:gd name="connsiteY6" fmla="*/ 2279176 h 2743200"/>
                <a:gd name="connsiteX7" fmla="*/ 341194 w 682388"/>
                <a:gd name="connsiteY7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2388" h="2743200">
                  <a:moveTo>
                    <a:pt x="327547" y="0"/>
                  </a:moveTo>
                  <a:lnTo>
                    <a:pt x="327547" y="450376"/>
                  </a:lnTo>
                  <a:lnTo>
                    <a:pt x="682388" y="682388"/>
                  </a:lnTo>
                  <a:lnTo>
                    <a:pt x="0" y="1146412"/>
                  </a:lnTo>
                  <a:lnTo>
                    <a:pt x="682388" y="1596788"/>
                  </a:lnTo>
                  <a:lnTo>
                    <a:pt x="0" y="2060812"/>
                  </a:lnTo>
                  <a:lnTo>
                    <a:pt x="341194" y="2279176"/>
                  </a:lnTo>
                  <a:lnTo>
                    <a:pt x="341194" y="2743200"/>
                  </a:lnTo>
                </a:path>
              </a:pathLst>
            </a:cu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47" name="Straight Connector 146"/>
            <p:cNvCxnSpPr/>
            <p:nvPr/>
          </p:nvCxnSpPr>
          <p:spPr>
            <a:xfrm rot="10800000">
              <a:off x="2133600" y="2988730"/>
              <a:ext cx="1295400" cy="1587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10800000">
              <a:off x="2133600" y="3444406"/>
              <a:ext cx="1295400" cy="1588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10800000">
              <a:off x="3063875" y="4360523"/>
              <a:ext cx="365125" cy="1587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10800000">
              <a:off x="2133600" y="4816199"/>
              <a:ext cx="1295400" cy="1588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Oval 150"/>
            <p:cNvSpPr/>
            <p:nvPr/>
          </p:nvSpPr>
          <p:spPr>
            <a:xfrm>
              <a:off x="1997075" y="4755865"/>
              <a:ext cx="136525" cy="136544"/>
            </a:xfrm>
            <a:prstGeom prst="ellipse">
              <a:avLst/>
            </a:prstGeom>
            <a:ln w="12700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52" name="Straight Connector 151"/>
            <p:cNvCxnSpPr/>
            <p:nvPr/>
          </p:nvCxnSpPr>
          <p:spPr>
            <a:xfrm rot="5400000">
              <a:off x="2552631" y="3103045"/>
              <a:ext cx="990739" cy="3175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5400000">
              <a:off x="2553424" y="4626466"/>
              <a:ext cx="990739" cy="1588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874" name="Group 77"/>
            <p:cNvGrpSpPr>
              <a:grpSpLocks/>
            </p:cNvGrpSpPr>
            <p:nvPr/>
          </p:nvGrpSpPr>
          <p:grpSpPr bwMode="auto">
            <a:xfrm>
              <a:off x="2866694" y="5846232"/>
              <a:ext cx="365760" cy="457994"/>
              <a:chOff x="5814060" y="1753394"/>
              <a:chExt cx="365760" cy="457994"/>
            </a:xfrm>
          </p:grpSpPr>
          <p:cxnSp>
            <p:nvCxnSpPr>
              <p:cNvPr id="187" name="Straight Connector 186"/>
              <p:cNvCxnSpPr/>
              <p:nvPr/>
            </p:nvCxnSpPr>
            <p:spPr>
              <a:xfrm>
                <a:off x="5860429" y="2133258"/>
                <a:ext cx="273050" cy="1588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5814391" y="2057047"/>
                <a:ext cx="365125" cy="1588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5906466" y="2209469"/>
                <a:ext cx="182563" cy="1588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>
                <a:off x="5844533" y="1906214"/>
                <a:ext cx="304843" cy="0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875" name="TextBox 154"/>
            <p:cNvSpPr txBox="1">
              <a:spLocks noChangeArrowheads="1"/>
            </p:cNvSpPr>
            <p:nvPr/>
          </p:nvSpPr>
          <p:spPr bwMode="auto">
            <a:xfrm>
              <a:off x="5029200" y="3301624"/>
              <a:ext cx="78419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RESET</a:t>
              </a:r>
            </a:p>
          </p:txBody>
        </p:sp>
        <p:sp>
          <p:nvSpPr>
            <p:cNvPr id="35876" name="TextBox 155"/>
            <p:cNvSpPr txBox="1">
              <a:spLocks noChangeArrowheads="1"/>
            </p:cNvSpPr>
            <p:nvPr/>
          </p:nvSpPr>
          <p:spPr bwMode="auto">
            <a:xfrm>
              <a:off x="5034888" y="4221712"/>
              <a:ext cx="53412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SET</a:t>
              </a:r>
            </a:p>
          </p:txBody>
        </p:sp>
        <p:sp>
          <p:nvSpPr>
            <p:cNvPr id="35877" name="TextBox 156"/>
            <p:cNvSpPr txBox="1">
              <a:spLocks noChangeArrowheads="1"/>
            </p:cNvSpPr>
            <p:nvPr/>
          </p:nvSpPr>
          <p:spPr bwMode="auto">
            <a:xfrm>
              <a:off x="5978866" y="3307312"/>
              <a:ext cx="3241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1400"/>
                <a:t>Q</a:t>
              </a:r>
            </a:p>
          </p:txBody>
        </p:sp>
        <p:sp>
          <p:nvSpPr>
            <p:cNvPr id="35878" name="TextBox 157"/>
            <p:cNvSpPr txBox="1">
              <a:spLocks noChangeArrowheads="1"/>
            </p:cNvSpPr>
            <p:nvPr/>
          </p:nvSpPr>
          <p:spPr bwMode="auto">
            <a:xfrm>
              <a:off x="5978866" y="4227400"/>
              <a:ext cx="3241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1400"/>
                <a:t>Q</a:t>
              </a:r>
            </a:p>
          </p:txBody>
        </p:sp>
        <p:cxnSp>
          <p:nvCxnSpPr>
            <p:cNvPr id="159" name="Straight Connector 158"/>
            <p:cNvCxnSpPr/>
            <p:nvPr/>
          </p:nvCxnSpPr>
          <p:spPr>
            <a:xfrm>
              <a:off x="6061075" y="3328503"/>
              <a:ext cx="182563" cy="1587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880" name="Group 89"/>
            <p:cNvGrpSpPr>
              <a:grpSpLocks/>
            </p:cNvGrpSpPr>
            <p:nvPr/>
          </p:nvGrpSpPr>
          <p:grpSpPr bwMode="auto">
            <a:xfrm>
              <a:off x="6982442" y="3440376"/>
              <a:ext cx="365760" cy="457994"/>
              <a:chOff x="5814060" y="1753394"/>
              <a:chExt cx="365760" cy="457994"/>
            </a:xfrm>
          </p:grpSpPr>
          <p:cxnSp>
            <p:nvCxnSpPr>
              <p:cNvPr id="183" name="Straight Connector 182"/>
              <p:cNvCxnSpPr/>
              <p:nvPr/>
            </p:nvCxnSpPr>
            <p:spPr>
              <a:xfrm>
                <a:off x="5859481" y="2133714"/>
                <a:ext cx="274637" cy="1587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5813443" y="2057503"/>
                <a:ext cx="366713" cy="1587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5905518" y="2209925"/>
                <a:ext cx="182563" cy="1587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>
                <a:off x="5844379" y="1904288"/>
                <a:ext cx="304843" cy="1587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1" name="Freeform 160"/>
            <p:cNvSpPr/>
            <p:nvPr/>
          </p:nvSpPr>
          <p:spPr>
            <a:xfrm>
              <a:off x="6323013" y="2783913"/>
              <a:ext cx="531812" cy="668432"/>
            </a:xfrm>
            <a:custGeom>
              <a:avLst/>
              <a:gdLst>
                <a:gd name="connsiteX0" fmla="*/ 0 w 532263"/>
                <a:gd name="connsiteY0" fmla="*/ 668740 h 668740"/>
                <a:gd name="connsiteX1" fmla="*/ 232012 w 532263"/>
                <a:gd name="connsiteY1" fmla="*/ 668740 h 668740"/>
                <a:gd name="connsiteX2" fmla="*/ 232012 w 532263"/>
                <a:gd name="connsiteY2" fmla="*/ 0 h 668740"/>
                <a:gd name="connsiteX3" fmla="*/ 532263 w 532263"/>
                <a:gd name="connsiteY3" fmla="*/ 0 h 668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2263" h="668740">
                  <a:moveTo>
                    <a:pt x="0" y="668740"/>
                  </a:moveTo>
                  <a:lnTo>
                    <a:pt x="232012" y="668740"/>
                  </a:lnTo>
                  <a:lnTo>
                    <a:pt x="232012" y="0"/>
                  </a:lnTo>
                  <a:lnTo>
                    <a:pt x="532263" y="0"/>
                  </a:lnTo>
                </a:path>
              </a:pathLst>
            </a:cu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62" name="Straight Connector 161"/>
            <p:cNvCxnSpPr/>
            <p:nvPr/>
          </p:nvCxnSpPr>
          <p:spPr>
            <a:xfrm rot="5400000">
              <a:off x="7010380" y="3279283"/>
              <a:ext cx="304843" cy="3175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5400000">
              <a:off x="6904792" y="2160733"/>
              <a:ext cx="549352" cy="1588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>
              <a:off x="2957500" y="5756131"/>
              <a:ext cx="182588" cy="1588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Freeform 164"/>
            <p:cNvSpPr/>
            <p:nvPr/>
          </p:nvSpPr>
          <p:spPr>
            <a:xfrm>
              <a:off x="3046413" y="5773596"/>
              <a:ext cx="806450" cy="685896"/>
            </a:xfrm>
            <a:custGeom>
              <a:avLst/>
              <a:gdLst>
                <a:gd name="connsiteX0" fmla="*/ 0 w 805218"/>
                <a:gd name="connsiteY0" fmla="*/ 0 h 777923"/>
                <a:gd name="connsiteX1" fmla="*/ 805218 w 805218"/>
                <a:gd name="connsiteY1" fmla="*/ 0 h 777923"/>
                <a:gd name="connsiteX2" fmla="*/ 805218 w 805218"/>
                <a:gd name="connsiteY2" fmla="*/ 777923 h 77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218" h="777923">
                  <a:moveTo>
                    <a:pt x="0" y="0"/>
                  </a:moveTo>
                  <a:lnTo>
                    <a:pt x="805218" y="0"/>
                  </a:lnTo>
                  <a:lnTo>
                    <a:pt x="805218" y="777923"/>
                  </a:lnTo>
                </a:path>
              </a:pathLst>
            </a:cu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3005138" y="2939510"/>
              <a:ext cx="92075" cy="92088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3005138" y="4324005"/>
              <a:ext cx="92075" cy="90501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1981200" y="3369784"/>
              <a:ext cx="136525" cy="136544"/>
            </a:xfrm>
            <a:prstGeom prst="ellipse">
              <a:avLst/>
            </a:prstGeom>
            <a:ln w="12700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1981200" y="2914107"/>
              <a:ext cx="136525" cy="136544"/>
            </a:xfrm>
            <a:prstGeom prst="ellipse">
              <a:avLst/>
            </a:prstGeom>
            <a:ln w="12700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rot="5400000">
              <a:off x="2957500" y="1977350"/>
              <a:ext cx="182588" cy="1588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2979738" y="1750306"/>
              <a:ext cx="136525" cy="136544"/>
            </a:xfrm>
            <a:prstGeom prst="ellipse">
              <a:avLst/>
            </a:prstGeom>
            <a:ln w="12700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3784600" y="6484896"/>
              <a:ext cx="136525" cy="136544"/>
            </a:xfrm>
            <a:prstGeom prst="ellipse">
              <a:avLst/>
            </a:prstGeom>
            <a:ln w="12700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>
              <a:off x="5645150" y="6481720"/>
              <a:ext cx="136525" cy="138131"/>
            </a:xfrm>
            <a:prstGeom prst="ellipse">
              <a:avLst/>
            </a:prstGeom>
            <a:ln w="12700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74" name="Straight Connector 173"/>
            <p:cNvCxnSpPr/>
            <p:nvPr/>
          </p:nvCxnSpPr>
          <p:spPr>
            <a:xfrm rot="5400000">
              <a:off x="4897322" y="5646578"/>
              <a:ext cx="1646468" cy="1587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Oval 174"/>
            <p:cNvSpPr/>
            <p:nvPr/>
          </p:nvSpPr>
          <p:spPr>
            <a:xfrm>
              <a:off x="7107238" y="1748718"/>
              <a:ext cx="138112" cy="136544"/>
            </a:xfrm>
            <a:prstGeom prst="ellipse">
              <a:avLst/>
            </a:prstGeom>
            <a:ln w="12700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76" name="Straight Connector 175"/>
            <p:cNvCxnSpPr/>
            <p:nvPr/>
          </p:nvCxnSpPr>
          <p:spPr>
            <a:xfrm rot="10800000">
              <a:off x="6324600" y="4382751"/>
              <a:ext cx="1295400" cy="1587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Oval 176"/>
            <p:cNvSpPr/>
            <p:nvPr/>
          </p:nvSpPr>
          <p:spPr>
            <a:xfrm>
              <a:off x="7635875" y="4311303"/>
              <a:ext cx="136525" cy="138132"/>
            </a:xfrm>
            <a:prstGeom prst="ellipse">
              <a:avLst/>
            </a:prstGeom>
            <a:ln w="12700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2133600" y="1902728"/>
              <a:ext cx="5486400" cy="4572642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3006725" y="5700561"/>
              <a:ext cx="92075" cy="905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900" name="TextBox 179"/>
            <p:cNvSpPr txBox="1">
              <a:spLocks noChangeArrowheads="1"/>
            </p:cNvSpPr>
            <p:nvPr/>
          </p:nvSpPr>
          <p:spPr bwMode="auto">
            <a:xfrm>
              <a:off x="3733800" y="2684064"/>
              <a:ext cx="82266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COMP1</a:t>
              </a:r>
            </a:p>
          </p:txBody>
        </p:sp>
        <p:sp>
          <p:nvSpPr>
            <p:cNvPr id="35901" name="TextBox 180"/>
            <p:cNvSpPr txBox="1">
              <a:spLocks noChangeArrowheads="1"/>
            </p:cNvSpPr>
            <p:nvPr/>
          </p:nvSpPr>
          <p:spPr bwMode="auto">
            <a:xfrm>
              <a:off x="3733800" y="4055664"/>
              <a:ext cx="82266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COMP2</a:t>
              </a:r>
            </a:p>
          </p:txBody>
        </p:sp>
        <p:sp>
          <p:nvSpPr>
            <p:cNvPr id="35902" name="TextBox 181"/>
            <p:cNvSpPr txBox="1">
              <a:spLocks noChangeArrowheads="1"/>
            </p:cNvSpPr>
            <p:nvPr/>
          </p:nvSpPr>
          <p:spPr bwMode="auto">
            <a:xfrm>
              <a:off x="5257800" y="2681087"/>
              <a:ext cx="88036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Flip-Flop</a:t>
              </a:r>
            </a:p>
          </p:txBody>
        </p:sp>
      </p:grpSp>
      <p:sp>
        <p:nvSpPr>
          <p:cNvPr id="35852" name="TextBox 194"/>
          <p:cNvSpPr txBox="1">
            <a:spLocks noChangeArrowheads="1"/>
          </p:cNvSpPr>
          <p:nvPr/>
        </p:nvSpPr>
        <p:spPr bwMode="auto">
          <a:xfrm>
            <a:off x="7043738" y="2590800"/>
            <a:ext cx="393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T1</a:t>
            </a:r>
          </a:p>
        </p:txBody>
      </p:sp>
      <p:sp>
        <p:nvSpPr>
          <p:cNvPr id="7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13470-9EFF-481C-AF68-C1CEC842695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41538"/>
            <a:ext cx="4346575" cy="364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500" smtClean="0"/>
              <a:t>Schematic of a 555 Timer in Oscillator Mode</a:t>
            </a:r>
          </a:p>
        </p:txBody>
      </p:sp>
      <p:sp>
        <p:nvSpPr>
          <p:cNvPr id="78" name="Freeform 77"/>
          <p:cNvSpPr/>
          <p:nvPr/>
        </p:nvSpPr>
        <p:spPr>
          <a:xfrm>
            <a:off x="1693863" y="3600450"/>
            <a:ext cx="182562" cy="549275"/>
          </a:xfrm>
          <a:custGeom>
            <a:avLst/>
            <a:gdLst>
              <a:gd name="connsiteX0" fmla="*/ 327547 w 682388"/>
              <a:gd name="connsiteY0" fmla="*/ 0 h 2743200"/>
              <a:gd name="connsiteX1" fmla="*/ 327547 w 682388"/>
              <a:gd name="connsiteY1" fmla="*/ 450376 h 2743200"/>
              <a:gd name="connsiteX2" fmla="*/ 682388 w 682388"/>
              <a:gd name="connsiteY2" fmla="*/ 682388 h 2743200"/>
              <a:gd name="connsiteX3" fmla="*/ 0 w 682388"/>
              <a:gd name="connsiteY3" fmla="*/ 1146412 h 2743200"/>
              <a:gd name="connsiteX4" fmla="*/ 682388 w 682388"/>
              <a:gd name="connsiteY4" fmla="*/ 1596788 h 2743200"/>
              <a:gd name="connsiteX5" fmla="*/ 0 w 682388"/>
              <a:gd name="connsiteY5" fmla="*/ 2060812 h 2743200"/>
              <a:gd name="connsiteX6" fmla="*/ 341194 w 682388"/>
              <a:gd name="connsiteY6" fmla="*/ 2279176 h 2743200"/>
              <a:gd name="connsiteX7" fmla="*/ 341194 w 682388"/>
              <a:gd name="connsiteY7" fmla="*/ 27432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2388" h="2743200">
                <a:moveTo>
                  <a:pt x="327547" y="0"/>
                </a:moveTo>
                <a:lnTo>
                  <a:pt x="327547" y="450376"/>
                </a:lnTo>
                <a:lnTo>
                  <a:pt x="682388" y="682388"/>
                </a:lnTo>
                <a:lnTo>
                  <a:pt x="0" y="1146412"/>
                </a:lnTo>
                <a:lnTo>
                  <a:pt x="682388" y="1596788"/>
                </a:lnTo>
                <a:lnTo>
                  <a:pt x="0" y="2060812"/>
                </a:lnTo>
                <a:lnTo>
                  <a:pt x="341194" y="2279176"/>
                </a:lnTo>
                <a:lnTo>
                  <a:pt x="341194" y="2743200"/>
                </a:lnTo>
              </a:path>
            </a:pathLst>
          </a:custGeom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6869" name="Group 96"/>
          <p:cNvGrpSpPr>
            <a:grpSpLocks/>
          </p:cNvGrpSpPr>
          <p:nvPr/>
        </p:nvGrpSpPr>
        <p:grpSpPr bwMode="auto">
          <a:xfrm>
            <a:off x="1600200" y="5310188"/>
            <a:ext cx="381000" cy="488950"/>
            <a:chOff x="1524000" y="3014930"/>
            <a:chExt cx="381000" cy="490270"/>
          </a:xfrm>
        </p:grpSpPr>
        <p:sp>
          <p:nvSpPr>
            <p:cNvPr id="81" name="Arc 80"/>
            <p:cNvSpPr/>
            <p:nvPr/>
          </p:nvSpPr>
          <p:spPr>
            <a:xfrm>
              <a:off x="1524000" y="3239371"/>
              <a:ext cx="381000" cy="265829"/>
            </a:xfrm>
            <a:prstGeom prst="arc">
              <a:avLst>
                <a:gd name="adj1" fmla="val 12949947"/>
                <a:gd name="adj2" fmla="val 19458235"/>
              </a:avLst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>
              <a:off x="1590675" y="3201168"/>
              <a:ext cx="247650" cy="0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1622974" y="3104869"/>
              <a:ext cx="183055" cy="3175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1622974" y="3334087"/>
              <a:ext cx="183055" cy="3175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870" name="Group 77"/>
          <p:cNvGrpSpPr>
            <a:grpSpLocks/>
          </p:cNvGrpSpPr>
          <p:nvPr/>
        </p:nvGrpSpPr>
        <p:grpSpPr bwMode="auto">
          <a:xfrm>
            <a:off x="1644650" y="6096000"/>
            <a:ext cx="288925" cy="381000"/>
            <a:chOff x="5814060" y="1753394"/>
            <a:chExt cx="365760" cy="457994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5860283" y="2133148"/>
              <a:ext cx="273315" cy="190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814060" y="2056816"/>
              <a:ext cx="365760" cy="190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5906505" y="2209480"/>
              <a:ext cx="182881" cy="190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5844276" y="1906059"/>
              <a:ext cx="305329" cy="0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1" name="Straight Connector 130"/>
          <p:cNvCxnSpPr/>
          <p:nvPr/>
        </p:nvCxnSpPr>
        <p:spPr>
          <a:xfrm rot="5400000" flipH="1" flipV="1">
            <a:off x="1604169" y="5912644"/>
            <a:ext cx="365125" cy="1587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Freeform 131"/>
          <p:cNvSpPr/>
          <p:nvPr/>
        </p:nvSpPr>
        <p:spPr>
          <a:xfrm>
            <a:off x="1785938" y="5770563"/>
            <a:ext cx="2354262" cy="165100"/>
          </a:xfrm>
          <a:custGeom>
            <a:avLst/>
            <a:gdLst>
              <a:gd name="connsiteX0" fmla="*/ 2355011 w 2355011"/>
              <a:gd name="connsiteY0" fmla="*/ 0 h 163902"/>
              <a:gd name="connsiteX1" fmla="*/ 2355011 w 2355011"/>
              <a:gd name="connsiteY1" fmla="*/ 163902 h 163902"/>
              <a:gd name="connsiteX2" fmla="*/ 2355011 w 2355011"/>
              <a:gd name="connsiteY2" fmla="*/ 163902 h 163902"/>
              <a:gd name="connsiteX3" fmla="*/ 0 w 2355011"/>
              <a:gd name="connsiteY3" fmla="*/ 155275 h 163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5011" h="163902">
                <a:moveTo>
                  <a:pt x="2355011" y="0"/>
                </a:moveTo>
                <a:lnTo>
                  <a:pt x="2355011" y="163902"/>
                </a:lnTo>
                <a:lnTo>
                  <a:pt x="2355011" y="163902"/>
                </a:lnTo>
                <a:lnTo>
                  <a:pt x="0" y="155275"/>
                </a:lnTo>
              </a:path>
            </a:pathLst>
          </a:cu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" name="Oval 132"/>
          <p:cNvSpPr/>
          <p:nvPr/>
        </p:nvSpPr>
        <p:spPr>
          <a:xfrm>
            <a:off x="1744663" y="5886450"/>
            <a:ext cx="90487" cy="90488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6" name="Freeform 135"/>
          <p:cNvSpPr/>
          <p:nvPr/>
        </p:nvSpPr>
        <p:spPr>
          <a:xfrm>
            <a:off x="1785938" y="4425950"/>
            <a:ext cx="982662" cy="0"/>
          </a:xfrm>
          <a:custGeom>
            <a:avLst/>
            <a:gdLst>
              <a:gd name="connsiteX0" fmla="*/ 983411 w 983411"/>
              <a:gd name="connsiteY0" fmla="*/ 0 h 0"/>
              <a:gd name="connsiteX1" fmla="*/ 0 w 98341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83411">
                <a:moveTo>
                  <a:pt x="983411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8" name="Freeform 137"/>
          <p:cNvSpPr/>
          <p:nvPr/>
        </p:nvSpPr>
        <p:spPr>
          <a:xfrm>
            <a:off x="2398713" y="3390900"/>
            <a:ext cx="352425" cy="1035050"/>
          </a:xfrm>
          <a:custGeom>
            <a:avLst/>
            <a:gdLst>
              <a:gd name="connsiteX0" fmla="*/ 353683 w 353683"/>
              <a:gd name="connsiteY0" fmla="*/ 0 h 1035170"/>
              <a:gd name="connsiteX1" fmla="*/ 0 w 353683"/>
              <a:gd name="connsiteY1" fmla="*/ 0 h 1035170"/>
              <a:gd name="connsiteX2" fmla="*/ 0 w 353683"/>
              <a:gd name="connsiteY2" fmla="*/ 1035170 h 103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3683" h="1035170">
                <a:moveTo>
                  <a:pt x="353683" y="0"/>
                </a:moveTo>
                <a:lnTo>
                  <a:pt x="0" y="0"/>
                </a:lnTo>
                <a:lnTo>
                  <a:pt x="0" y="1035170"/>
                </a:lnTo>
              </a:path>
            </a:pathLst>
          </a:cu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9" name="Oval 138"/>
          <p:cNvSpPr/>
          <p:nvPr/>
        </p:nvSpPr>
        <p:spPr>
          <a:xfrm>
            <a:off x="2354263" y="4386263"/>
            <a:ext cx="92075" cy="92075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41" name="Straight Connector 140"/>
          <p:cNvCxnSpPr/>
          <p:nvPr/>
        </p:nvCxnSpPr>
        <p:spPr>
          <a:xfrm rot="5400000" flipH="1" flipV="1">
            <a:off x="1213644" y="4728369"/>
            <a:ext cx="1143000" cy="1588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Freeform 143"/>
          <p:cNvSpPr/>
          <p:nvPr/>
        </p:nvSpPr>
        <p:spPr>
          <a:xfrm>
            <a:off x="1695450" y="2398713"/>
            <a:ext cx="184150" cy="547687"/>
          </a:xfrm>
          <a:custGeom>
            <a:avLst/>
            <a:gdLst>
              <a:gd name="connsiteX0" fmla="*/ 327547 w 682388"/>
              <a:gd name="connsiteY0" fmla="*/ 0 h 2743200"/>
              <a:gd name="connsiteX1" fmla="*/ 327547 w 682388"/>
              <a:gd name="connsiteY1" fmla="*/ 450376 h 2743200"/>
              <a:gd name="connsiteX2" fmla="*/ 682388 w 682388"/>
              <a:gd name="connsiteY2" fmla="*/ 682388 h 2743200"/>
              <a:gd name="connsiteX3" fmla="*/ 0 w 682388"/>
              <a:gd name="connsiteY3" fmla="*/ 1146412 h 2743200"/>
              <a:gd name="connsiteX4" fmla="*/ 682388 w 682388"/>
              <a:gd name="connsiteY4" fmla="*/ 1596788 h 2743200"/>
              <a:gd name="connsiteX5" fmla="*/ 0 w 682388"/>
              <a:gd name="connsiteY5" fmla="*/ 2060812 h 2743200"/>
              <a:gd name="connsiteX6" fmla="*/ 341194 w 682388"/>
              <a:gd name="connsiteY6" fmla="*/ 2279176 h 2743200"/>
              <a:gd name="connsiteX7" fmla="*/ 341194 w 682388"/>
              <a:gd name="connsiteY7" fmla="*/ 27432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2388" h="2743200">
                <a:moveTo>
                  <a:pt x="327547" y="0"/>
                </a:moveTo>
                <a:lnTo>
                  <a:pt x="327547" y="450376"/>
                </a:lnTo>
                <a:lnTo>
                  <a:pt x="682388" y="682388"/>
                </a:lnTo>
                <a:lnTo>
                  <a:pt x="0" y="1146412"/>
                </a:lnTo>
                <a:lnTo>
                  <a:pt x="682388" y="1596788"/>
                </a:lnTo>
                <a:lnTo>
                  <a:pt x="0" y="2060812"/>
                </a:lnTo>
                <a:lnTo>
                  <a:pt x="341194" y="2279176"/>
                </a:lnTo>
                <a:lnTo>
                  <a:pt x="341194" y="2743200"/>
                </a:lnTo>
              </a:path>
            </a:pathLst>
          </a:custGeom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45" name="Straight Connector 144"/>
          <p:cNvCxnSpPr/>
          <p:nvPr/>
        </p:nvCxnSpPr>
        <p:spPr>
          <a:xfrm rot="5400000" flipH="1" flipV="1">
            <a:off x="1466850" y="3268663"/>
            <a:ext cx="639763" cy="1587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 flipH="1" flipV="1">
            <a:off x="3273425" y="1865313"/>
            <a:ext cx="547687" cy="1588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Freeform 146"/>
          <p:cNvSpPr/>
          <p:nvPr/>
        </p:nvSpPr>
        <p:spPr>
          <a:xfrm>
            <a:off x="1785938" y="1752600"/>
            <a:ext cx="1758950" cy="636588"/>
          </a:xfrm>
          <a:custGeom>
            <a:avLst/>
            <a:gdLst>
              <a:gd name="connsiteX0" fmla="*/ 0 w 1759789"/>
              <a:gd name="connsiteY0" fmla="*/ 465826 h 465826"/>
              <a:gd name="connsiteX1" fmla="*/ 8626 w 1759789"/>
              <a:gd name="connsiteY1" fmla="*/ 0 h 465826"/>
              <a:gd name="connsiteX2" fmla="*/ 1759789 w 1759789"/>
              <a:gd name="connsiteY2" fmla="*/ 0 h 46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9789" h="465826">
                <a:moveTo>
                  <a:pt x="0" y="465826"/>
                </a:moveTo>
                <a:lnTo>
                  <a:pt x="8626" y="0"/>
                </a:lnTo>
                <a:lnTo>
                  <a:pt x="1759789" y="0"/>
                </a:lnTo>
              </a:path>
            </a:pathLst>
          </a:cu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8" name="Freeform 147"/>
          <p:cNvSpPr/>
          <p:nvPr/>
        </p:nvSpPr>
        <p:spPr>
          <a:xfrm>
            <a:off x="1785938" y="1966913"/>
            <a:ext cx="4830762" cy="1276350"/>
          </a:xfrm>
          <a:custGeom>
            <a:avLst/>
            <a:gdLst>
              <a:gd name="connsiteX0" fmla="*/ 4830792 w 4830792"/>
              <a:gd name="connsiteY0" fmla="*/ 172528 h 1276709"/>
              <a:gd name="connsiteX1" fmla="*/ 4830792 w 4830792"/>
              <a:gd name="connsiteY1" fmla="*/ 0 h 1276709"/>
              <a:gd name="connsiteX2" fmla="*/ 336430 w 4830792"/>
              <a:gd name="connsiteY2" fmla="*/ 0 h 1276709"/>
              <a:gd name="connsiteX3" fmla="*/ 336430 w 4830792"/>
              <a:gd name="connsiteY3" fmla="*/ 1276709 h 1276709"/>
              <a:gd name="connsiteX4" fmla="*/ 0 w 4830792"/>
              <a:gd name="connsiteY4" fmla="*/ 1276709 h 1276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30792" h="1276709">
                <a:moveTo>
                  <a:pt x="4830792" y="172528"/>
                </a:moveTo>
                <a:lnTo>
                  <a:pt x="4830792" y="0"/>
                </a:lnTo>
                <a:lnTo>
                  <a:pt x="336430" y="0"/>
                </a:lnTo>
                <a:lnTo>
                  <a:pt x="336430" y="1276709"/>
                </a:lnTo>
                <a:lnTo>
                  <a:pt x="0" y="1276709"/>
                </a:lnTo>
              </a:path>
            </a:pathLst>
          </a:cu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9" name="Oval 148"/>
          <p:cNvSpPr/>
          <p:nvPr/>
        </p:nvSpPr>
        <p:spPr>
          <a:xfrm>
            <a:off x="1744663" y="3200400"/>
            <a:ext cx="90487" cy="92075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0" name="Oval 149"/>
          <p:cNvSpPr/>
          <p:nvPr/>
        </p:nvSpPr>
        <p:spPr>
          <a:xfrm>
            <a:off x="3498850" y="1709738"/>
            <a:ext cx="90488" cy="90487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885" name="TextBox 150"/>
          <p:cNvSpPr txBox="1">
            <a:spLocks noChangeArrowheads="1"/>
          </p:cNvSpPr>
          <p:nvPr/>
        </p:nvSpPr>
        <p:spPr bwMode="auto">
          <a:xfrm>
            <a:off x="3240088" y="1295400"/>
            <a:ext cx="646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5 Volts</a:t>
            </a:r>
          </a:p>
        </p:txBody>
      </p:sp>
      <p:sp>
        <p:nvSpPr>
          <p:cNvPr id="153" name="Isosceles Triangle 152"/>
          <p:cNvSpPr/>
          <p:nvPr/>
        </p:nvSpPr>
        <p:spPr>
          <a:xfrm flipV="1">
            <a:off x="7485063" y="4953000"/>
            <a:ext cx="228600" cy="228600"/>
          </a:xfrm>
          <a:prstGeom prst="triangle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55" name="Straight Connector 154"/>
          <p:cNvCxnSpPr/>
          <p:nvPr/>
        </p:nvCxnSpPr>
        <p:spPr>
          <a:xfrm>
            <a:off x="7485063" y="5181600"/>
            <a:ext cx="228600" cy="1588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Freeform 155"/>
          <p:cNvSpPr/>
          <p:nvPr/>
        </p:nvSpPr>
        <p:spPr>
          <a:xfrm>
            <a:off x="7508875" y="5335588"/>
            <a:ext cx="182563" cy="549275"/>
          </a:xfrm>
          <a:custGeom>
            <a:avLst/>
            <a:gdLst>
              <a:gd name="connsiteX0" fmla="*/ 327547 w 682388"/>
              <a:gd name="connsiteY0" fmla="*/ 0 h 2743200"/>
              <a:gd name="connsiteX1" fmla="*/ 327547 w 682388"/>
              <a:gd name="connsiteY1" fmla="*/ 450376 h 2743200"/>
              <a:gd name="connsiteX2" fmla="*/ 682388 w 682388"/>
              <a:gd name="connsiteY2" fmla="*/ 682388 h 2743200"/>
              <a:gd name="connsiteX3" fmla="*/ 0 w 682388"/>
              <a:gd name="connsiteY3" fmla="*/ 1146412 h 2743200"/>
              <a:gd name="connsiteX4" fmla="*/ 682388 w 682388"/>
              <a:gd name="connsiteY4" fmla="*/ 1596788 h 2743200"/>
              <a:gd name="connsiteX5" fmla="*/ 0 w 682388"/>
              <a:gd name="connsiteY5" fmla="*/ 2060812 h 2743200"/>
              <a:gd name="connsiteX6" fmla="*/ 341194 w 682388"/>
              <a:gd name="connsiteY6" fmla="*/ 2279176 h 2743200"/>
              <a:gd name="connsiteX7" fmla="*/ 341194 w 682388"/>
              <a:gd name="connsiteY7" fmla="*/ 27432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2388" h="2743200">
                <a:moveTo>
                  <a:pt x="327547" y="0"/>
                </a:moveTo>
                <a:lnTo>
                  <a:pt x="327547" y="450376"/>
                </a:lnTo>
                <a:lnTo>
                  <a:pt x="682388" y="682388"/>
                </a:lnTo>
                <a:lnTo>
                  <a:pt x="0" y="1146412"/>
                </a:lnTo>
                <a:lnTo>
                  <a:pt x="682388" y="1596788"/>
                </a:lnTo>
                <a:lnTo>
                  <a:pt x="0" y="2060812"/>
                </a:lnTo>
                <a:lnTo>
                  <a:pt x="341194" y="2279176"/>
                </a:lnTo>
                <a:lnTo>
                  <a:pt x="341194" y="2743200"/>
                </a:lnTo>
              </a:path>
            </a:pathLst>
          </a:custGeom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6889" name="Group 77"/>
          <p:cNvGrpSpPr>
            <a:grpSpLocks/>
          </p:cNvGrpSpPr>
          <p:nvPr/>
        </p:nvGrpSpPr>
        <p:grpSpPr bwMode="auto">
          <a:xfrm>
            <a:off x="7454900" y="6061075"/>
            <a:ext cx="290513" cy="381000"/>
            <a:chOff x="5814060" y="1753394"/>
            <a:chExt cx="365760" cy="457994"/>
          </a:xfrm>
        </p:grpSpPr>
        <p:cxnSp>
          <p:nvCxnSpPr>
            <p:cNvPr id="163" name="Straight Connector 162"/>
            <p:cNvCxnSpPr/>
            <p:nvPr/>
          </p:nvCxnSpPr>
          <p:spPr>
            <a:xfrm>
              <a:off x="5860030" y="2133148"/>
              <a:ext cx="273819" cy="190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5814060" y="2056816"/>
              <a:ext cx="365760" cy="190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5906000" y="2209480"/>
              <a:ext cx="181881" cy="190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5844276" y="1905059"/>
              <a:ext cx="305329" cy="1998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7" name="Straight Connector 166"/>
          <p:cNvCxnSpPr/>
          <p:nvPr/>
        </p:nvCxnSpPr>
        <p:spPr>
          <a:xfrm rot="5400000" flipH="1" flipV="1">
            <a:off x="7508876" y="5959475"/>
            <a:ext cx="182562" cy="1587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5400000" flipH="1" flipV="1">
            <a:off x="7508876" y="5273675"/>
            <a:ext cx="182562" cy="1587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Freeform 170"/>
          <p:cNvSpPr/>
          <p:nvPr/>
        </p:nvSpPr>
        <p:spPr>
          <a:xfrm>
            <a:off x="7061200" y="4089400"/>
            <a:ext cx="534988" cy="862013"/>
          </a:xfrm>
          <a:custGeom>
            <a:avLst/>
            <a:gdLst>
              <a:gd name="connsiteX0" fmla="*/ 0 w 534838"/>
              <a:gd name="connsiteY0" fmla="*/ 0 h 862641"/>
              <a:gd name="connsiteX1" fmla="*/ 526211 w 534838"/>
              <a:gd name="connsiteY1" fmla="*/ 0 h 862641"/>
              <a:gd name="connsiteX2" fmla="*/ 534838 w 534838"/>
              <a:gd name="connsiteY2" fmla="*/ 862641 h 86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4838" h="862641">
                <a:moveTo>
                  <a:pt x="0" y="0"/>
                </a:moveTo>
                <a:lnTo>
                  <a:pt x="526211" y="0"/>
                </a:lnTo>
                <a:cubicBezTo>
                  <a:pt x="529087" y="287547"/>
                  <a:pt x="531962" y="575094"/>
                  <a:pt x="534838" y="862641"/>
                </a:cubicBezTo>
              </a:path>
            </a:pathLst>
          </a:cu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6893" name="Group 173"/>
          <p:cNvGrpSpPr>
            <a:grpSpLocks/>
          </p:cNvGrpSpPr>
          <p:nvPr/>
        </p:nvGrpSpPr>
        <p:grpSpPr bwMode="auto">
          <a:xfrm>
            <a:off x="7786688" y="4876800"/>
            <a:ext cx="228600" cy="228600"/>
            <a:chOff x="7467600" y="3657600"/>
            <a:chExt cx="382438" cy="457200"/>
          </a:xfrm>
        </p:grpSpPr>
        <p:sp>
          <p:nvSpPr>
            <p:cNvPr id="172" name="Freeform 171"/>
            <p:cNvSpPr/>
            <p:nvPr/>
          </p:nvSpPr>
          <p:spPr>
            <a:xfrm>
              <a:off x="7470255" y="3657600"/>
              <a:ext cx="379783" cy="285750"/>
            </a:xfrm>
            <a:custGeom>
              <a:avLst/>
              <a:gdLst>
                <a:gd name="connsiteX0" fmla="*/ 0 w 379563"/>
                <a:gd name="connsiteY0" fmla="*/ 284672 h 284672"/>
                <a:gd name="connsiteX1" fmla="*/ 198408 w 379563"/>
                <a:gd name="connsiteY1" fmla="*/ 60385 h 284672"/>
                <a:gd name="connsiteX2" fmla="*/ 198408 w 379563"/>
                <a:gd name="connsiteY2" fmla="*/ 198408 h 284672"/>
                <a:gd name="connsiteX3" fmla="*/ 379563 w 379563"/>
                <a:gd name="connsiteY3" fmla="*/ 0 h 284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563" h="284672">
                  <a:moveTo>
                    <a:pt x="0" y="284672"/>
                  </a:moveTo>
                  <a:lnTo>
                    <a:pt x="198408" y="60385"/>
                  </a:lnTo>
                  <a:lnTo>
                    <a:pt x="198408" y="198408"/>
                  </a:lnTo>
                  <a:lnTo>
                    <a:pt x="379563" y="0"/>
                  </a:lnTo>
                </a:path>
              </a:pathLst>
            </a:custGeom>
            <a:ln w="127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467600" y="3829050"/>
              <a:ext cx="379781" cy="285750"/>
            </a:xfrm>
            <a:custGeom>
              <a:avLst/>
              <a:gdLst>
                <a:gd name="connsiteX0" fmla="*/ 0 w 379563"/>
                <a:gd name="connsiteY0" fmla="*/ 284672 h 284672"/>
                <a:gd name="connsiteX1" fmla="*/ 198408 w 379563"/>
                <a:gd name="connsiteY1" fmla="*/ 60385 h 284672"/>
                <a:gd name="connsiteX2" fmla="*/ 198408 w 379563"/>
                <a:gd name="connsiteY2" fmla="*/ 198408 h 284672"/>
                <a:gd name="connsiteX3" fmla="*/ 379563 w 379563"/>
                <a:gd name="connsiteY3" fmla="*/ 0 h 284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563" h="284672">
                  <a:moveTo>
                    <a:pt x="0" y="284672"/>
                  </a:moveTo>
                  <a:lnTo>
                    <a:pt x="198408" y="60385"/>
                  </a:lnTo>
                  <a:lnTo>
                    <a:pt x="198408" y="198408"/>
                  </a:lnTo>
                  <a:lnTo>
                    <a:pt x="379563" y="0"/>
                  </a:lnTo>
                </a:path>
              </a:pathLst>
            </a:custGeom>
            <a:ln w="127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36894" name="TextBox 174"/>
          <p:cNvSpPr txBox="1">
            <a:spLocks noChangeArrowheads="1"/>
          </p:cNvSpPr>
          <p:nvPr/>
        </p:nvSpPr>
        <p:spPr bwMode="auto">
          <a:xfrm>
            <a:off x="2339975" y="2909888"/>
            <a:ext cx="4492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N/C</a:t>
            </a:r>
          </a:p>
        </p:txBody>
      </p:sp>
      <p:sp>
        <p:nvSpPr>
          <p:cNvPr id="36895" name="TextBox 175"/>
          <p:cNvSpPr txBox="1">
            <a:spLocks noChangeArrowheads="1"/>
          </p:cNvSpPr>
          <p:nvPr/>
        </p:nvSpPr>
        <p:spPr bwMode="auto">
          <a:xfrm>
            <a:off x="5353050" y="5791200"/>
            <a:ext cx="4492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N/C</a:t>
            </a:r>
          </a:p>
        </p:txBody>
      </p:sp>
      <p:sp>
        <p:nvSpPr>
          <p:cNvPr id="36896" name="TextBox 176"/>
          <p:cNvSpPr txBox="1">
            <a:spLocks noChangeArrowheads="1"/>
          </p:cNvSpPr>
          <p:nvPr/>
        </p:nvSpPr>
        <p:spPr bwMode="auto">
          <a:xfrm>
            <a:off x="811213" y="3062288"/>
            <a:ext cx="8747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Discharge</a:t>
            </a:r>
          </a:p>
        </p:txBody>
      </p:sp>
      <p:sp>
        <p:nvSpPr>
          <p:cNvPr id="178" name="Oval 177"/>
          <p:cNvSpPr/>
          <p:nvPr/>
        </p:nvSpPr>
        <p:spPr>
          <a:xfrm>
            <a:off x="1744663" y="4378325"/>
            <a:ext cx="92075" cy="92075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898" name="TextBox 178"/>
          <p:cNvSpPr txBox="1">
            <a:spLocks noChangeArrowheads="1"/>
          </p:cNvSpPr>
          <p:nvPr/>
        </p:nvSpPr>
        <p:spPr bwMode="auto">
          <a:xfrm>
            <a:off x="800100" y="4191000"/>
            <a:ext cx="952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Threshold /</a:t>
            </a:r>
          </a:p>
          <a:p>
            <a:pPr algn="ctr" eaLnBrk="1" hangingPunct="1"/>
            <a:r>
              <a:rPr lang="en-US" sz="1200"/>
              <a:t>Trigger</a:t>
            </a:r>
            <a:endParaRPr lang="en-US" sz="1400"/>
          </a:p>
        </p:txBody>
      </p:sp>
      <p:sp>
        <p:nvSpPr>
          <p:cNvPr id="36899" name="TextBox 179"/>
          <p:cNvSpPr txBox="1">
            <a:spLocks noChangeArrowheads="1"/>
          </p:cNvSpPr>
          <p:nvPr/>
        </p:nvSpPr>
        <p:spPr bwMode="auto">
          <a:xfrm>
            <a:off x="989013" y="5756275"/>
            <a:ext cx="696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Ground</a:t>
            </a:r>
            <a:endParaRPr lang="en-US" sz="1400"/>
          </a:p>
        </p:txBody>
      </p:sp>
      <p:sp>
        <p:nvSpPr>
          <p:cNvPr id="36900" name="TextBox 180"/>
          <p:cNvSpPr txBox="1">
            <a:spLocks noChangeArrowheads="1"/>
          </p:cNvSpPr>
          <p:nvPr/>
        </p:nvSpPr>
        <p:spPr bwMode="auto">
          <a:xfrm>
            <a:off x="7100888" y="3810000"/>
            <a:ext cx="646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Output</a:t>
            </a:r>
            <a:endParaRPr lang="en-US" sz="1400"/>
          </a:p>
        </p:txBody>
      </p:sp>
      <p:sp>
        <p:nvSpPr>
          <p:cNvPr id="36901" name="TextBox 181"/>
          <p:cNvSpPr txBox="1">
            <a:spLocks noChangeArrowheads="1"/>
          </p:cNvSpPr>
          <p:nvPr/>
        </p:nvSpPr>
        <p:spPr bwMode="auto">
          <a:xfrm>
            <a:off x="2895600" y="3836988"/>
            <a:ext cx="7143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1.666 V</a:t>
            </a:r>
          </a:p>
        </p:txBody>
      </p:sp>
      <p:sp>
        <p:nvSpPr>
          <p:cNvPr id="36902" name="TextBox 182"/>
          <p:cNvSpPr txBox="1">
            <a:spLocks noChangeArrowheads="1"/>
          </p:cNvSpPr>
          <p:nvPr/>
        </p:nvSpPr>
        <p:spPr bwMode="auto">
          <a:xfrm>
            <a:off x="2901950" y="2800350"/>
            <a:ext cx="712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3.333 V</a:t>
            </a:r>
          </a:p>
        </p:txBody>
      </p:sp>
      <p:sp>
        <p:nvSpPr>
          <p:cNvPr id="36903" name="TextBox 183"/>
          <p:cNvSpPr txBox="1">
            <a:spLocks noChangeArrowheads="1"/>
          </p:cNvSpPr>
          <p:nvPr/>
        </p:nvSpPr>
        <p:spPr bwMode="auto">
          <a:xfrm>
            <a:off x="1169988" y="2525713"/>
            <a:ext cx="45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R</a:t>
            </a:r>
            <a:r>
              <a:rPr lang="en-US" baseline="-25000"/>
              <a:t>A</a:t>
            </a:r>
          </a:p>
        </p:txBody>
      </p:sp>
      <p:sp>
        <p:nvSpPr>
          <p:cNvPr id="36904" name="TextBox 184"/>
          <p:cNvSpPr txBox="1">
            <a:spLocks noChangeArrowheads="1"/>
          </p:cNvSpPr>
          <p:nvPr/>
        </p:nvSpPr>
        <p:spPr bwMode="auto">
          <a:xfrm>
            <a:off x="1169988" y="3624263"/>
            <a:ext cx="454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R</a:t>
            </a:r>
            <a:r>
              <a:rPr lang="en-US" baseline="-25000"/>
              <a:t>B</a:t>
            </a:r>
          </a:p>
        </p:txBody>
      </p:sp>
      <p:sp>
        <p:nvSpPr>
          <p:cNvPr id="36905" name="TextBox 185"/>
          <p:cNvSpPr txBox="1">
            <a:spLocks noChangeArrowheads="1"/>
          </p:cNvSpPr>
          <p:nvPr/>
        </p:nvSpPr>
        <p:spPr bwMode="auto">
          <a:xfrm>
            <a:off x="1222375" y="5334000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C</a:t>
            </a:r>
            <a:endParaRPr lang="en-US" baseline="-25000"/>
          </a:p>
        </p:txBody>
      </p:sp>
      <p:sp>
        <p:nvSpPr>
          <p:cNvPr id="5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528F8-FDA4-484A-A8AD-DB0962B7E50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TW - Master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LTW - Master - Them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rgbClr val="FF0000"/>
          </a:solidFill>
          <a:headEnd type="oval" w="sm" len="sm"/>
          <a:tailEnd type="oval" w="sm" len="sm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rgbClr val="0000FF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PLTW - Master</Template>
  <TotalTime>6174</TotalTime>
  <Words>1694</Words>
  <Application>Microsoft Office PowerPoint</Application>
  <PresentationFormat>On-screen Show (4:3)</PresentationFormat>
  <Paragraphs>449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Symbol</vt:lpstr>
      <vt:lpstr>PLTW - Master</vt:lpstr>
      <vt:lpstr>PLTW - Master - Theme</vt:lpstr>
      <vt:lpstr>Microsoft Equation 3.0</vt:lpstr>
      <vt:lpstr>555 Timer</vt:lpstr>
      <vt:lpstr>555 Timer</vt:lpstr>
      <vt:lpstr>What is a 555 Timer?</vt:lpstr>
      <vt:lpstr>Capacitor</vt:lpstr>
      <vt:lpstr>Capacitor Charge Cycle</vt:lpstr>
      <vt:lpstr>Capacitor Discharge Cycle</vt:lpstr>
      <vt:lpstr>Capacitor Charge &amp; Discharge</vt:lpstr>
      <vt:lpstr>Block Diagram for a 555 Timer</vt:lpstr>
      <vt:lpstr>Schematic of a 555 Timer in Oscillator Mode</vt:lpstr>
      <vt:lpstr>555 Timer Design Equations</vt:lpstr>
      <vt:lpstr>555 Timer Design Equations</vt:lpstr>
      <vt:lpstr>555 Timer – Period / Frequency / DC</vt:lpstr>
      <vt:lpstr>Example: 555 Oscillator </vt:lpstr>
      <vt:lpstr>Example: 555 Oscillator </vt:lpstr>
      <vt:lpstr>Example: 555 Oscillator </vt:lpstr>
      <vt:lpstr>Example: 555 Oscillator </vt:lpstr>
      <vt:lpstr>Example: 555 Oscillator </vt:lpstr>
      <vt:lpstr>Going Further…</vt:lpstr>
      <vt:lpstr>Detail Analysis of a 555 Oscillator</vt:lpstr>
      <vt:lpstr>Detail Analysis of a 555 Oscillator</vt:lpstr>
      <vt:lpstr>Detail Analysis of a 555 Oscillator</vt:lpstr>
      <vt:lpstr>Detail Analysis of a 555 Oscillator</vt:lpstr>
      <vt:lpstr>555 Timer Design Equations</vt:lpstr>
      <vt:lpstr>555 Timer Design Equations</vt:lpstr>
      <vt:lpstr>555 Timer – Period / Frequency / DC</vt:lpstr>
    </vt:vector>
  </TitlesOfParts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 Timer</dc:title>
  <dc:subject>DE - Unit 1 - Lesson 1.2 - Introduction to Analog</dc:subject>
  <dc:creator>DE Revision Team</dc:creator>
  <cp:lastModifiedBy>Jason Rausch</cp:lastModifiedBy>
  <cp:revision>74</cp:revision>
  <dcterms:created xsi:type="dcterms:W3CDTF">2008-03-24T14:30:01Z</dcterms:created>
  <dcterms:modified xsi:type="dcterms:W3CDTF">2013-03-15T20:53:44Z</dcterms:modified>
</cp:coreProperties>
</file>