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0"/>
  </p:notesMasterIdLst>
  <p:handoutMasterIdLst>
    <p:handoutMasterId r:id="rId31"/>
  </p:handoutMasterIdLst>
  <p:sldIdLst>
    <p:sldId id="256" r:id="rId3"/>
    <p:sldId id="268" r:id="rId4"/>
    <p:sldId id="269" r:id="rId5"/>
    <p:sldId id="273" r:id="rId6"/>
    <p:sldId id="274" r:id="rId7"/>
    <p:sldId id="265" r:id="rId8"/>
    <p:sldId id="272" r:id="rId9"/>
    <p:sldId id="275" r:id="rId10"/>
    <p:sldId id="276" r:id="rId11"/>
    <p:sldId id="270" r:id="rId12"/>
    <p:sldId id="277" r:id="rId13"/>
    <p:sldId id="278" r:id="rId14"/>
    <p:sldId id="279" r:id="rId15"/>
    <p:sldId id="283" r:id="rId16"/>
    <p:sldId id="292" r:id="rId17"/>
    <p:sldId id="284" r:id="rId18"/>
    <p:sldId id="286" r:id="rId19"/>
    <p:sldId id="285" r:id="rId20"/>
    <p:sldId id="291" r:id="rId21"/>
    <p:sldId id="289" r:id="rId22"/>
    <p:sldId id="298" r:id="rId23"/>
    <p:sldId id="297" r:id="rId24"/>
    <p:sldId id="288" r:id="rId25"/>
    <p:sldId id="296" r:id="rId26"/>
    <p:sldId id="294" r:id="rId27"/>
    <p:sldId id="295" r:id="rId28"/>
    <p:sldId id="299" r:id="rId29"/>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1" clrIdx="0"/>
  <p:cmAuthor id="1" name="Kristen Champion-Terrell" initials="K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91935" autoAdjust="0"/>
  </p:normalViewPr>
  <p:slideViewPr>
    <p:cSldViewPr>
      <p:cViewPr varScale="1">
        <p:scale>
          <a:sx n="85" d="100"/>
          <a:sy n="85" d="100"/>
        </p:scale>
        <p:origin x="-1140" y="-90"/>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xmlns=""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xmlns=""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recommended that students work through the Excel statistical analysis presented here as you present this slide show. You may want to have students individually open Excel on their computer prior to beginning this slide show.]</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a:t>
            </a:fld>
            <a:endParaRPr lang="en-US"/>
          </a:p>
        </p:txBody>
      </p:sp>
    </p:spTree>
    <p:extLst>
      <p:ext uri="{BB962C8B-B14F-4D97-AF65-F5344CB8AC3E}">
        <p14:creationId xmlns:p14="http://schemas.microsoft.com/office/powerpoint/2010/main" xmlns="" val="4146141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Excel can</a:t>
            </a:r>
            <a:r>
              <a:rPr lang="en-US" baseline="0" dirty="0" smtClean="0"/>
              <a:t> perform many common calculations using functions. A function is just a predefined mathematical calculation. In general, you must provide input information so that Excel can perform the calculation and output the result. </a:t>
            </a:r>
          </a:p>
          <a:p>
            <a:r>
              <a:rPr lang="en-US" baseline="0" dirty="0" smtClean="0"/>
              <a:t>[click] For example, to have Excel calculate the mean (or median, or sum, etc.) of a set of numbers, you must provide the set of numbers.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11</a:t>
            </a:fld>
            <a:endParaRPr lang="en-US"/>
          </a:p>
        </p:txBody>
      </p:sp>
    </p:spTree>
    <p:extLst>
      <p:ext uri="{BB962C8B-B14F-4D97-AF65-F5344CB8AC3E}">
        <p14:creationId xmlns:p14="http://schemas.microsoft.com/office/powerpoint/2010/main" xmlns="" val="3468304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information in the parenthesis must be supplied by</a:t>
            </a:r>
            <a:r>
              <a:rPr lang="en-US" baseline="0" dirty="0" smtClean="0"/>
              <a:t> the user. To input an array, simply select the range of numbers on which you want to perform the calculation.</a:t>
            </a:r>
            <a:endParaRPr lang="en-US" dirty="0" smtClean="0"/>
          </a:p>
          <a:p>
            <a:endParaRPr lang="en-US" dirty="0" smtClean="0"/>
          </a:p>
          <a:p>
            <a:r>
              <a:rPr lang="en-US" dirty="0" smtClean="0"/>
              <a:t>To sum a column of numbers, select</a:t>
            </a:r>
            <a:r>
              <a:rPr lang="en-US" baseline="0" dirty="0" smtClean="0"/>
              <a:t> the cell in which you would like the sum to appear.</a:t>
            </a:r>
          </a:p>
          <a:p>
            <a:r>
              <a:rPr lang="en-US" baseline="0" dirty="0" smtClean="0"/>
              <a:t>Type = SUM(</a:t>
            </a:r>
          </a:p>
          <a:p>
            <a:r>
              <a:rPr lang="en-US" baseline="0" dirty="0" smtClean="0"/>
              <a:t>Then you must identify the numbers for which you would like the sum. Therefore, select the range of cells containing the set of numbers. Then depress the Enter key. The sum of the range of numbers will be displayed.</a:t>
            </a:r>
          </a:p>
          <a:p>
            <a:endParaRPr lang="en-US" baseline="0" dirty="0" smtClean="0"/>
          </a:p>
          <a:p>
            <a:r>
              <a:rPr lang="en-US" baseline="0" dirty="0" smtClean="0"/>
              <a:t>The same process is followed for other functions.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12</a:t>
            </a:fld>
            <a:endParaRPr lang="en-US"/>
          </a:p>
        </p:txBody>
      </p:sp>
    </p:spTree>
    <p:extLst>
      <p:ext uri="{BB962C8B-B14F-4D97-AF65-F5344CB8AC3E}">
        <p14:creationId xmlns:p14="http://schemas.microsoft.com/office/powerpoint/2010/main" xmlns="" val="3045971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students time to input bin values.] Note that the class interval</a:t>
            </a:r>
            <a:r>
              <a:rPr lang="en-US" baseline="0" dirty="0" smtClean="0"/>
              <a:t> boundaries are typically chosen such that the boundary values contain one decimal place more than the measurement values. For simplicity, we will use zero in the last decimal place.</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14</a:t>
            </a:fld>
            <a:endParaRPr lang="en-US"/>
          </a:p>
        </p:txBody>
      </p:sp>
    </p:spTree>
    <p:extLst>
      <p:ext uri="{BB962C8B-B14F-4D97-AF65-F5344CB8AC3E}">
        <p14:creationId xmlns:p14="http://schemas.microsoft.com/office/powerpoint/2010/main" xmlns="" val="2031768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students time to input bin values.] Note that the class interval</a:t>
            </a:r>
            <a:r>
              <a:rPr lang="en-US" baseline="0" dirty="0" smtClean="0"/>
              <a:t> boundaries are typically chosen such that the boundary values contain one decimal place more than the measurement values. For simplicity, we will use zero in the last decimal place.</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15</a:t>
            </a:fld>
            <a:endParaRPr lang="en-US"/>
          </a:p>
        </p:txBody>
      </p:sp>
    </p:spTree>
    <p:extLst>
      <p:ext uri="{BB962C8B-B14F-4D97-AF65-F5344CB8AC3E}">
        <p14:creationId xmlns:p14="http://schemas.microsoft.com/office/powerpoint/2010/main" xmlns="" val="2031768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students time to input bin values.]</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16</a:t>
            </a:fld>
            <a:endParaRPr lang="en-US"/>
          </a:p>
        </p:txBody>
      </p:sp>
    </p:spTree>
    <p:extLst>
      <p:ext uri="{BB962C8B-B14F-4D97-AF65-F5344CB8AC3E}">
        <p14:creationId xmlns:p14="http://schemas.microsoft.com/office/powerpoint/2010/main" xmlns="" val="2031768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students time to input bin values.]</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17</a:t>
            </a:fld>
            <a:endParaRPr lang="en-US"/>
          </a:p>
        </p:txBody>
      </p:sp>
    </p:spTree>
    <p:extLst>
      <p:ext uri="{BB962C8B-B14F-4D97-AF65-F5344CB8AC3E}">
        <p14:creationId xmlns:p14="http://schemas.microsoft.com/office/powerpoint/2010/main" xmlns="" val="2031768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through arrow display and a</a:t>
            </a:r>
            <a:r>
              <a:rPr lang="en-US" dirty="0" smtClean="0"/>
              <a:t>llow students time to complete</a:t>
            </a:r>
            <a:r>
              <a:rPr lang="en-US" baseline="0" dirty="0" smtClean="0"/>
              <a:t> steps.]</a:t>
            </a:r>
          </a:p>
          <a:p>
            <a:endParaRPr lang="en-US" baseline="0" dirty="0" smtClean="0"/>
          </a:p>
          <a:p>
            <a:r>
              <a:rPr lang="en-US" baseline="0" dirty="0" smtClean="0"/>
              <a:t>The result should be a frequency chart similar to this. [click]</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18</a:t>
            </a:fld>
            <a:endParaRPr lang="en-US"/>
          </a:p>
        </p:txBody>
      </p:sp>
    </p:spTree>
    <p:extLst>
      <p:ext uri="{BB962C8B-B14F-4D97-AF65-F5344CB8AC3E}">
        <p14:creationId xmlns:p14="http://schemas.microsoft.com/office/powerpoint/2010/main" xmlns="" val="2031768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version of the output that is generated</a:t>
            </a:r>
            <a:r>
              <a:rPr lang="en-US" baseline="0" dirty="0" smtClean="0"/>
              <a:t> for this data.</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19</a:t>
            </a:fld>
            <a:endParaRPr lang="en-US"/>
          </a:p>
        </p:txBody>
      </p:sp>
    </p:spTree>
    <p:extLst>
      <p:ext uri="{BB962C8B-B14F-4D97-AF65-F5344CB8AC3E}">
        <p14:creationId xmlns:p14="http://schemas.microsoft.com/office/powerpoint/2010/main" xmlns="" val="541211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to reformat charts within Excel. The</a:t>
            </a:r>
            <a:r>
              <a:rPr lang="en-US" baseline="0" dirty="0" smtClean="0"/>
              <a:t> following slides show one option to accomplish each change in format. Other methods are possible and should be explored as you gain experience with Excel.</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20</a:t>
            </a:fld>
            <a:endParaRPr lang="en-US"/>
          </a:p>
        </p:txBody>
      </p:sp>
    </p:spTree>
    <p:extLst>
      <p:ext uri="{BB962C8B-B14F-4D97-AF65-F5344CB8AC3E}">
        <p14:creationId xmlns:p14="http://schemas.microsoft.com/office/powerpoint/2010/main" xmlns="" val="494691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21</a:t>
            </a:fld>
            <a:endParaRPr lang="en-US"/>
          </a:p>
        </p:txBody>
      </p:sp>
    </p:spTree>
    <p:extLst>
      <p:ext uri="{BB962C8B-B14F-4D97-AF65-F5344CB8AC3E}">
        <p14:creationId xmlns:p14="http://schemas.microsoft.com/office/powerpoint/2010/main" xmlns="" val="49469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first spreadsheet</a:t>
            </a:r>
            <a:r>
              <a:rPr lang="en-US" baseline="0" dirty="0" smtClean="0"/>
              <a:t> was invented by Dan </a:t>
            </a:r>
            <a:r>
              <a:rPr lang="en-US" baseline="0" dirty="0" err="1" smtClean="0"/>
              <a:t>Bricklin</a:t>
            </a:r>
            <a:r>
              <a:rPr lang="en-US" baseline="0" dirty="0" smtClean="0"/>
              <a:t> and Bob Frankston and was called VisiCalc. Prior to electronic spreadsheets, much of the work of data storage and analysis was done using paper spreadsheets and calculators or mainframe computers which did not provide flexibility to the user.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VisiCalc was designed to operate on an Apple II computer. The program was sold to Lotus in the 80s. </a:t>
            </a:r>
            <a:r>
              <a:rPr lang="en-US" baseline="0" dirty="0" err="1" smtClean="0"/>
              <a:t>Bricklin</a:t>
            </a:r>
            <a:r>
              <a:rPr lang="en-US" baseline="0" dirty="0" smtClean="0"/>
              <a:t> and Frankston never patented their spreadsheet because software patents were rare in the 70s.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Excel was developed from earlier spreadsheets.  </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a:p>
        </p:txBody>
      </p:sp>
    </p:spTree>
    <p:extLst>
      <p:ext uri="{BB962C8B-B14F-4D97-AF65-F5344CB8AC3E}">
        <p14:creationId xmlns:p14="http://schemas.microsoft.com/office/powerpoint/2010/main" xmlns="" val="1009070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22</a:t>
            </a:fld>
            <a:endParaRPr lang="en-US"/>
          </a:p>
        </p:txBody>
      </p:sp>
    </p:spTree>
    <p:extLst>
      <p:ext uri="{BB962C8B-B14F-4D97-AF65-F5344CB8AC3E}">
        <p14:creationId xmlns:p14="http://schemas.microsoft.com/office/powerpoint/2010/main" xmlns="" val="494691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23</a:t>
            </a:fld>
            <a:endParaRPr lang="en-US"/>
          </a:p>
        </p:txBody>
      </p:sp>
    </p:spTree>
    <p:extLst>
      <p:ext uri="{BB962C8B-B14F-4D97-AF65-F5344CB8AC3E}">
        <p14:creationId xmlns:p14="http://schemas.microsoft.com/office/powerpoint/2010/main" xmlns="" val="506912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24</a:t>
            </a:fld>
            <a:endParaRPr lang="en-US"/>
          </a:p>
        </p:txBody>
      </p:sp>
    </p:spTree>
    <p:extLst>
      <p:ext uri="{BB962C8B-B14F-4D97-AF65-F5344CB8AC3E}">
        <p14:creationId xmlns:p14="http://schemas.microsoft.com/office/powerpoint/2010/main" xmlns="" val="506912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25</a:t>
            </a:fld>
            <a:endParaRPr lang="en-US"/>
          </a:p>
        </p:txBody>
      </p:sp>
    </p:spTree>
    <p:extLst>
      <p:ext uri="{BB962C8B-B14F-4D97-AF65-F5344CB8AC3E}">
        <p14:creationId xmlns:p14="http://schemas.microsoft.com/office/powerpoint/2010/main" xmlns="" val="494691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Histogram</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26</a:t>
            </a:fld>
            <a:endParaRPr lang="en-US"/>
          </a:p>
        </p:txBody>
      </p:sp>
    </p:spTree>
    <p:extLst>
      <p:ext uri="{BB962C8B-B14F-4D97-AF65-F5344CB8AC3E}">
        <p14:creationId xmlns:p14="http://schemas.microsoft.com/office/powerpoint/2010/main" xmlns="" val="494691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27</a:t>
            </a:fld>
            <a:endParaRPr lang="en-US"/>
          </a:p>
        </p:txBody>
      </p:sp>
    </p:spTree>
    <p:extLst>
      <p:ext uri="{BB962C8B-B14F-4D97-AF65-F5344CB8AC3E}">
        <p14:creationId xmlns:p14="http://schemas.microsoft.com/office/powerpoint/2010/main" xmlns="" val="494691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xmlns="" val="123609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a:t>
            </a:fld>
            <a:endParaRPr lang="en-US"/>
          </a:p>
        </p:txBody>
      </p:sp>
    </p:spTree>
    <p:extLst>
      <p:ext uri="{BB962C8B-B14F-4D97-AF65-F5344CB8AC3E}">
        <p14:creationId xmlns:p14="http://schemas.microsoft.com/office/powerpoint/2010/main" xmlns="" val="98984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can be input by typing in the values,</a:t>
            </a:r>
            <a:r>
              <a:rPr lang="en-US" baseline="0" dirty="0" smtClean="0"/>
              <a:t> or, in some cases, the data can be copied and pasted from tables within other documents or websites.</a:t>
            </a:r>
          </a:p>
          <a:p>
            <a:endParaRPr lang="en-US" dirty="0" smtClean="0"/>
          </a:p>
          <a:p>
            <a:r>
              <a:rPr lang="en-US" dirty="0" smtClean="0"/>
              <a:t>Data can</a:t>
            </a:r>
            <a:r>
              <a:rPr lang="en-US" baseline="0" dirty="0" smtClean="0"/>
              <a:t> be input in a column, a row, or a block of data. Any range of cells, whether a column, row, or block (including multiple rows and columns) is called a data array.</a:t>
            </a:r>
          </a:p>
          <a:p>
            <a:endParaRPr lang="en-US" dirty="0" smtClean="0"/>
          </a:p>
          <a:p>
            <a:r>
              <a:rPr lang="en-US" dirty="0" smtClean="0"/>
              <a:t>In this example, height</a:t>
            </a:r>
            <a:r>
              <a:rPr lang="en-US" baseline="0" dirty="0" smtClean="0"/>
              <a:t> data </a:t>
            </a:r>
            <a:r>
              <a:rPr lang="en-US" dirty="0" smtClean="0"/>
              <a:t>was collected from a class and input by hand in columns. The feet portion of the measurement was input separate from the inch portion so that the</a:t>
            </a:r>
            <a:r>
              <a:rPr lang="en-US" baseline="0" dirty="0" smtClean="0"/>
              <a:t> measurements could be converted to decimal feet.</a:t>
            </a:r>
            <a:r>
              <a:rPr lang="en-US" dirty="0" smtClean="0"/>
              <a:t> [Click and allow</a:t>
            </a:r>
            <a:r>
              <a:rPr lang="en-US" baseline="0" dirty="0" smtClean="0"/>
              <a:t> students time to input the data.]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a:t>
            </a:fld>
            <a:endParaRPr lang="en-US"/>
          </a:p>
        </p:txBody>
      </p:sp>
    </p:spTree>
    <p:extLst>
      <p:ext uri="{BB962C8B-B14F-4D97-AF65-F5344CB8AC3E}">
        <p14:creationId xmlns:p14="http://schemas.microsoft.com/office/powerpoint/2010/main" xmlns="" val="489519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Calculations</a:t>
            </a:r>
            <a:r>
              <a:rPr lang="en-US" baseline="0" dirty="0" smtClean="0"/>
              <a:t> in Excel follow the same order of operations you learned in math class. The symbols used for the basic math operations are shown. Note that exponents are indicated with the carrot, multiplication with the star (Cap 8), and division with the backward slash.</a:t>
            </a:r>
          </a:p>
          <a:p>
            <a:endParaRPr lang="en-US" baseline="0" dirty="0" smtClean="0"/>
          </a:p>
          <a:p>
            <a:r>
              <a:rPr lang="en-US" baseline="0" dirty="0" smtClean="0"/>
              <a:t>For example, a calculation has been inserted in cell B2. When you click on the cell [click], the formula that was typed into the cell is shown in the formula bar [click]. When you substitute the cell values into the formula, you get [click].</a:t>
            </a:r>
            <a:endParaRPr lang="en-US" dirty="0" smtClean="0"/>
          </a:p>
          <a:p>
            <a:endParaRPr lang="en-US" dirty="0" smtClean="0"/>
          </a:p>
          <a:p>
            <a:r>
              <a:rPr lang="en-US" dirty="0" smtClean="0"/>
              <a:t>To follow the order of operations</a:t>
            </a:r>
            <a:r>
              <a:rPr lang="en-US" baseline="0" dirty="0" smtClean="0"/>
              <a:t> in this example, evaluate the expression within the parentheses. Perform the division first [click], then the addition [click] to get 4.</a:t>
            </a:r>
          </a:p>
          <a:p>
            <a:endParaRPr lang="en-US" baseline="0" dirty="0" smtClean="0"/>
          </a:p>
          <a:p>
            <a:r>
              <a:rPr lang="en-US" baseline="0" dirty="0" smtClean="0"/>
              <a:t>Then square the result, which gives 16 [click]. Next, multiply by 3 to get 48 [click]. </a:t>
            </a:r>
          </a:p>
          <a:p>
            <a:endParaRPr lang="en-US" baseline="0" dirty="0" smtClean="0"/>
          </a:p>
          <a:p>
            <a:r>
              <a:rPr lang="en-US" baseline="0" dirty="0" smtClean="0"/>
              <a:t>Finally add 100 so that the result is 148 [click]. This will be the value returned in cell B2.</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xmlns="" val="17938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height data presented.</a:t>
            </a:r>
            <a:r>
              <a:rPr lang="en-US" baseline="0" dirty="0" smtClean="0"/>
              <a:t> Create a formula in cell C5 to convert the height measurements to decimal feet.</a:t>
            </a:r>
          </a:p>
          <a:p>
            <a:endParaRPr lang="en-US" baseline="0" dirty="0" smtClean="0"/>
          </a:p>
          <a:p>
            <a:r>
              <a:rPr lang="en-US" baseline="0" dirty="0" smtClean="0"/>
              <a:t>[Click and allow students to input the conversion calculation.]</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extLst>
      <p:ext uri="{BB962C8B-B14F-4D97-AF65-F5344CB8AC3E}">
        <p14:creationId xmlns:p14="http://schemas.microsoft.com/office/powerpoint/2010/main" xmlns="" val="17938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 the formula from C5 to the necessary</a:t>
            </a:r>
            <a:r>
              <a:rPr lang="en-US" baseline="0" dirty="0" smtClean="0"/>
              <a:t> cells to convert all height data to decimal feet. </a:t>
            </a:r>
          </a:p>
          <a:p>
            <a:endParaRPr lang="en-US" baseline="0" dirty="0" smtClean="0"/>
          </a:p>
          <a:p>
            <a:r>
              <a:rPr lang="en-US" baseline="0" dirty="0" smtClean="0"/>
              <a:t>Note that the formula in each cell reflects relative cell addresses. That is, the cell address in the formula changes with the row number. This is how Excel applies the copy command by default. There is a way to make the cell address permanent so that it remains the same when the formula is copied, but we will not discuss that here.</a:t>
            </a:r>
          </a:p>
          <a:p>
            <a:endParaRPr lang="en-US" baseline="0" dirty="0" smtClean="0"/>
          </a:p>
          <a:p>
            <a:r>
              <a:rPr lang="en-US" baseline="0" dirty="0" smtClean="0"/>
              <a:t>[Allow students to copy the formula to the necessary cells.]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a:p>
        </p:txBody>
      </p:sp>
    </p:spTree>
    <p:extLst>
      <p:ext uri="{BB962C8B-B14F-4D97-AF65-F5344CB8AC3E}">
        <p14:creationId xmlns:p14="http://schemas.microsoft.com/office/powerpoint/2010/main" xmlns="" val="179388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dictate the correct format for the data, [read bullets as students follow along in spreadsheet].</a:t>
            </a:r>
          </a:p>
          <a:p>
            <a:endParaRPr lang="en-US" dirty="0" smtClean="0"/>
          </a:p>
          <a:p>
            <a:r>
              <a:rPr lang="en-US" dirty="0" smtClean="0"/>
              <a:t>Change the format of the measurements</a:t>
            </a:r>
            <a:r>
              <a:rPr lang="en-US" baseline="0" dirty="0" smtClean="0"/>
              <a:t> in decimal feet to 2 decimal places.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10</a:t>
            </a:fld>
            <a:endParaRPr lang="en-US"/>
          </a:p>
        </p:txBody>
      </p:sp>
    </p:spTree>
    <p:extLst>
      <p:ext uri="{BB962C8B-B14F-4D97-AF65-F5344CB8AC3E}">
        <p14:creationId xmlns:p14="http://schemas.microsoft.com/office/powerpoint/2010/main" xmlns="" val="1293926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85800" y="3657601"/>
            <a:ext cx="7772400" cy="761999"/>
          </a:xfrm>
          <a:solidFill>
            <a:srgbClr val="FFFFFF"/>
          </a:solid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smtClean="0"/>
              <a:t>Statistical Analysis with Excel</a:t>
            </a:r>
            <a:br>
              <a:rPr lang="en-US" dirty="0" smtClean="0"/>
            </a:br>
            <a:endParaRPr lang="en-US" dirty="0"/>
          </a:p>
        </p:txBody>
      </p:sp>
      <p:sp>
        <p:nvSpPr>
          <p:cNvPr id="2051" name="Rectangle 3"/>
          <p:cNvSpPr>
            <a:spLocks noGrp="1" noChangeArrowheads="1"/>
          </p:cNvSpPr>
          <p:nvPr>
            <p:ph type="subTitle" idx="1"/>
          </p:nvPr>
        </p:nvSpPr>
        <p:spPr bwMode="auto">
          <a:xfrm>
            <a:off x="1371600" y="4876800"/>
            <a:ext cx="6400800" cy="838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1219200"/>
            <a:ext cx="6115050" cy="520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Raw Data and Calculated Values</a:t>
            </a:r>
            <a:endParaRPr lang="en-US" dirty="0"/>
          </a:p>
        </p:txBody>
      </p:sp>
      <p:sp>
        <p:nvSpPr>
          <p:cNvPr id="3" name="Content Placeholder 2"/>
          <p:cNvSpPr>
            <a:spLocks noGrp="1"/>
          </p:cNvSpPr>
          <p:nvPr>
            <p:ph idx="1"/>
          </p:nvPr>
        </p:nvSpPr>
        <p:spPr>
          <a:xfrm>
            <a:off x="457200" y="1250852"/>
            <a:ext cx="4648200" cy="4362450"/>
          </a:xfrm>
          <a:solidFill>
            <a:schemeClr val="bg1">
              <a:alpha val="84000"/>
            </a:schemeClr>
          </a:solidFill>
        </p:spPr>
        <p:txBody>
          <a:bodyPr/>
          <a:lstStyle/>
          <a:p>
            <a:r>
              <a:rPr lang="en-US" dirty="0" smtClean="0"/>
              <a:t>Format cells</a:t>
            </a:r>
          </a:p>
          <a:p>
            <a:pPr lvl="1"/>
            <a:r>
              <a:rPr lang="en-US" dirty="0" smtClean="0"/>
              <a:t>Select data range</a:t>
            </a:r>
          </a:p>
          <a:p>
            <a:pPr lvl="1"/>
            <a:r>
              <a:rPr lang="en-US" dirty="0" smtClean="0"/>
              <a:t>Right click within range</a:t>
            </a:r>
          </a:p>
          <a:p>
            <a:pPr lvl="1"/>
            <a:r>
              <a:rPr lang="en-US" dirty="0" smtClean="0"/>
              <a:t>Select Format Cells</a:t>
            </a:r>
          </a:p>
          <a:p>
            <a:pPr lvl="1"/>
            <a:r>
              <a:rPr lang="en-US" dirty="0" smtClean="0"/>
              <a:t>Adjust  format</a:t>
            </a:r>
          </a:p>
          <a:p>
            <a:pPr lvl="2"/>
            <a:r>
              <a:rPr lang="en-US" dirty="0" smtClean="0"/>
              <a:t>Number</a:t>
            </a:r>
          </a:p>
          <a:p>
            <a:pPr lvl="3"/>
            <a:r>
              <a:rPr lang="en-US" dirty="0" smtClean="0"/>
              <a:t>Decimal places</a:t>
            </a:r>
          </a:p>
          <a:p>
            <a:pPr lvl="2"/>
            <a:r>
              <a:rPr lang="en-US" dirty="0" smtClean="0"/>
              <a:t>Alignment</a:t>
            </a:r>
          </a:p>
          <a:p>
            <a:pPr lvl="3"/>
            <a:r>
              <a:rPr lang="en-US" dirty="0" smtClean="0"/>
              <a:t>Horizontal</a:t>
            </a:r>
          </a:p>
          <a:p>
            <a:pPr lvl="1"/>
            <a:endParaRPr lang="en-US" dirty="0"/>
          </a:p>
        </p:txBody>
      </p:sp>
      <p:pic>
        <p:nvPicPr>
          <p:cNvPr id="3081"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86400" y="1145345"/>
            <a:ext cx="3171825" cy="4905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457200" y="5791200"/>
            <a:ext cx="4724400" cy="830997"/>
          </a:xfrm>
          <a:prstGeom prst="rect">
            <a:avLst/>
          </a:prstGeom>
          <a:noFill/>
        </p:spPr>
        <p:txBody>
          <a:bodyPr wrap="square" rtlCol="0">
            <a:spAutoFit/>
          </a:bodyPr>
          <a:lstStyle/>
          <a:p>
            <a:r>
              <a:rPr lang="en-US" sz="2400" dirty="0" smtClean="0">
                <a:solidFill>
                  <a:srgbClr val="C00000"/>
                </a:solidFill>
              </a:rPr>
              <a:t>Change format of height to 2 decimal places.</a:t>
            </a:r>
            <a:endParaRPr lang="en-US" sz="2400" dirty="0">
              <a:solidFill>
                <a:srgbClr val="C00000"/>
              </a:solidFill>
            </a:endParaRPr>
          </a:p>
        </p:txBody>
      </p:sp>
    </p:spTree>
    <p:extLst>
      <p:ext uri="{BB962C8B-B14F-4D97-AF65-F5344CB8AC3E}">
        <p14:creationId xmlns:p14="http://schemas.microsoft.com/office/powerpoint/2010/main" xmlns="" val="423554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080"/>
                                        </p:tgtEl>
                                        <p:attrNameLst>
                                          <p:attrName>style.visibility</p:attrName>
                                        </p:attrNameLst>
                                      </p:cBhvr>
                                      <p:to>
                                        <p:strVal val="visible"/>
                                      </p:to>
                                    </p:set>
                                    <p:animEffect transition="in" filter="fade">
                                      <p:cBhvr>
                                        <p:cTn id="21" dur="500"/>
                                        <p:tgtEl>
                                          <p:spTgt spid="308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par>
                          <p:cTn id="31" fill="hold">
                            <p:stCondLst>
                              <p:cond delay="1000"/>
                            </p:stCondLst>
                            <p:childTnLst>
                              <p:par>
                                <p:cTn id="32" presetID="35" presetClass="path" presetSubtype="0" accel="50000" decel="50000" fill="hold" nodeType="afterEffect">
                                  <p:stCondLst>
                                    <p:cond delay="0"/>
                                  </p:stCondLst>
                                  <p:childTnLst>
                                    <p:animMotion origin="layout" path="M 0 0 L -0.25 0 E" pathEditMode="relative" ptsTypes="">
                                      <p:cBhvr>
                                        <p:cTn id="33" dur="1900" fill="hold"/>
                                        <p:tgtEl>
                                          <p:spTgt spid="3080"/>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81"/>
                                        </p:tgtEl>
                                        <p:attrNameLst>
                                          <p:attrName>style.visibility</p:attrName>
                                        </p:attrNameLst>
                                      </p:cBhvr>
                                      <p:to>
                                        <p:strVal val="visible"/>
                                      </p:to>
                                    </p:set>
                                    <p:animEffect transition="in" filter="fade">
                                      <p:cBhvr>
                                        <p:cTn id="55" dur="500"/>
                                        <p:tgtEl>
                                          <p:spTgt spid="3081"/>
                                        </p:tgtEl>
                                      </p:cBhvr>
                                    </p:animEffect>
                                  </p:childTnLst>
                                </p:cTn>
                              </p:par>
                              <p:par>
                                <p:cTn id="56" presetID="10" presetClass="exit" presetSubtype="0" fill="hold" nodeType="withEffect">
                                  <p:stCondLst>
                                    <p:cond delay="0"/>
                                  </p:stCondLst>
                                  <p:childTnLst>
                                    <p:animEffect transition="out" filter="fade">
                                      <p:cBhvr>
                                        <p:cTn id="57" dur="500"/>
                                        <p:tgtEl>
                                          <p:spTgt spid="3080"/>
                                        </p:tgtEl>
                                      </p:cBhvr>
                                    </p:animEffect>
                                    <p:set>
                                      <p:cBhvr>
                                        <p:cTn id="58" dur="1" fill="hold">
                                          <p:stCondLst>
                                            <p:cond delay="499"/>
                                          </p:stCondLst>
                                        </p:cTn>
                                        <p:tgtEl>
                                          <p:spTgt spid="308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sp>
        <p:nvSpPr>
          <p:cNvPr id="3" name="Content Placeholder 2"/>
          <p:cNvSpPr>
            <a:spLocks noGrp="1"/>
          </p:cNvSpPr>
          <p:nvPr>
            <p:ph idx="1"/>
          </p:nvPr>
        </p:nvSpPr>
        <p:spPr/>
        <p:txBody>
          <a:bodyPr/>
          <a:lstStyle/>
          <a:p>
            <a:r>
              <a:rPr lang="en-US" dirty="0" smtClean="0"/>
              <a:t>Functions</a:t>
            </a:r>
          </a:p>
          <a:p>
            <a:pPr lvl="1"/>
            <a:r>
              <a:rPr lang="en-US" dirty="0" smtClean="0"/>
              <a:t>Defined mathematical calculation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608213005"/>
              </p:ext>
            </p:extLst>
          </p:nvPr>
        </p:nvGraphicFramePr>
        <p:xfrm>
          <a:off x="762000" y="2590800"/>
          <a:ext cx="7772400" cy="4023360"/>
        </p:xfrm>
        <a:graphic>
          <a:graphicData uri="http://schemas.openxmlformats.org/drawingml/2006/table">
            <a:tbl>
              <a:tblPr firstRow="1" bandRow="1">
                <a:tableStyleId>{5C22544A-7EE6-4342-B048-85BDC9FD1C3A}</a:tableStyleId>
              </a:tblPr>
              <a:tblGrid>
                <a:gridCol w="5715000"/>
                <a:gridCol w="2057400"/>
              </a:tblGrid>
              <a:tr h="370840">
                <a:tc>
                  <a:txBody>
                    <a:bodyPr/>
                    <a:lstStyle/>
                    <a:p>
                      <a:r>
                        <a:rPr lang="en-US" sz="2800" dirty="0" smtClean="0"/>
                        <a:t>Function</a:t>
                      </a:r>
                      <a:endParaRPr lang="en-US" sz="2800" dirty="0"/>
                    </a:p>
                  </a:txBody>
                  <a:tcPr/>
                </a:tc>
                <a:tc>
                  <a:txBody>
                    <a:bodyPr/>
                    <a:lstStyle/>
                    <a:p>
                      <a:r>
                        <a:rPr lang="en-US" sz="2400" dirty="0" smtClean="0"/>
                        <a:t>Excel command</a:t>
                      </a:r>
                      <a:endParaRPr lang="en-US" sz="2400" dirty="0"/>
                    </a:p>
                  </a:txBody>
                  <a:tcPr/>
                </a:tc>
              </a:tr>
              <a:tr h="370840">
                <a:tc>
                  <a:txBody>
                    <a:bodyPr/>
                    <a:lstStyle/>
                    <a:p>
                      <a:r>
                        <a:rPr lang="en-US" sz="2400" dirty="0" smtClean="0">
                          <a:latin typeface="26"/>
                        </a:rPr>
                        <a:t>Addition</a:t>
                      </a:r>
                      <a:r>
                        <a:rPr lang="en-US" sz="2400" baseline="0" dirty="0" smtClean="0">
                          <a:latin typeface="26"/>
                        </a:rPr>
                        <a:t> of numbers</a:t>
                      </a:r>
                      <a:endParaRPr lang="en-US" sz="2400" dirty="0">
                        <a:latin typeface="26"/>
                      </a:endParaRPr>
                    </a:p>
                  </a:txBody>
                  <a:tcPr/>
                </a:tc>
                <a:tc>
                  <a:txBody>
                    <a:bodyPr/>
                    <a:lstStyle/>
                    <a:p>
                      <a:r>
                        <a:rPr lang="en-US" sz="2400" dirty="0" smtClean="0"/>
                        <a:t>SUM</a:t>
                      </a:r>
                      <a:endParaRPr lang="en-US" sz="2400" dirty="0"/>
                    </a:p>
                  </a:txBody>
                  <a:tcPr/>
                </a:tc>
              </a:tr>
              <a:tr h="370840">
                <a:tc>
                  <a:txBody>
                    <a:bodyPr/>
                    <a:lstStyle/>
                    <a:p>
                      <a:r>
                        <a:rPr lang="en-US" sz="2400" dirty="0" smtClean="0">
                          <a:latin typeface="26"/>
                        </a:rPr>
                        <a:t>Mean</a:t>
                      </a:r>
                      <a:endParaRPr lang="en-US" sz="2400" dirty="0">
                        <a:latin typeface="26"/>
                      </a:endParaRPr>
                    </a:p>
                  </a:txBody>
                  <a:tcPr/>
                </a:tc>
                <a:tc>
                  <a:txBody>
                    <a:bodyPr/>
                    <a:lstStyle/>
                    <a:p>
                      <a:r>
                        <a:rPr lang="en-US" sz="2400" dirty="0" smtClean="0"/>
                        <a:t>AVERAGE</a:t>
                      </a:r>
                      <a:endParaRPr lang="en-US" sz="2400" dirty="0"/>
                    </a:p>
                  </a:txBody>
                  <a:tcPr/>
                </a:tc>
              </a:tr>
              <a:tr h="370840">
                <a:tc>
                  <a:txBody>
                    <a:bodyPr/>
                    <a:lstStyle/>
                    <a:p>
                      <a:r>
                        <a:rPr lang="en-US" sz="2400" dirty="0" smtClean="0">
                          <a:latin typeface="26"/>
                        </a:rPr>
                        <a:t>Median</a:t>
                      </a:r>
                      <a:endParaRPr lang="en-US" sz="2400" dirty="0">
                        <a:latin typeface="26"/>
                      </a:endParaRPr>
                    </a:p>
                  </a:txBody>
                  <a:tcPr/>
                </a:tc>
                <a:tc>
                  <a:txBody>
                    <a:bodyPr/>
                    <a:lstStyle/>
                    <a:p>
                      <a:r>
                        <a:rPr lang="en-US" sz="2400" dirty="0" smtClean="0"/>
                        <a:t>MEDIAN</a:t>
                      </a:r>
                      <a:endParaRPr lang="en-US" sz="2400" dirty="0"/>
                    </a:p>
                  </a:txBody>
                  <a:tcPr/>
                </a:tc>
              </a:tr>
              <a:tr h="370840">
                <a:tc>
                  <a:txBody>
                    <a:bodyPr/>
                    <a:lstStyle/>
                    <a:p>
                      <a:r>
                        <a:rPr lang="en-US" sz="2400" dirty="0" smtClean="0">
                          <a:latin typeface="26"/>
                        </a:rPr>
                        <a:t>Standard Deviation (population)</a:t>
                      </a:r>
                      <a:endParaRPr lang="en-US" sz="2400" dirty="0">
                        <a:latin typeface="26"/>
                      </a:endParaRPr>
                    </a:p>
                  </a:txBody>
                  <a:tcPr/>
                </a:tc>
                <a:tc>
                  <a:txBody>
                    <a:bodyPr/>
                    <a:lstStyle/>
                    <a:p>
                      <a:r>
                        <a:rPr lang="en-US" sz="2400" dirty="0" smtClean="0"/>
                        <a:t>STDEV.P</a:t>
                      </a:r>
                    </a:p>
                  </a:txBody>
                  <a:tcPr/>
                </a:tc>
              </a:tr>
              <a:tr h="370840">
                <a:tc>
                  <a:txBody>
                    <a:bodyPr/>
                    <a:lstStyle/>
                    <a:p>
                      <a:r>
                        <a:rPr lang="en-US" sz="2400" dirty="0" smtClean="0">
                          <a:latin typeface="26"/>
                        </a:rPr>
                        <a:t>Mode (</a:t>
                      </a:r>
                      <a:r>
                        <a:rPr lang="en-US" sz="2400" dirty="0" err="1" smtClean="0">
                          <a:latin typeface="26"/>
                        </a:rPr>
                        <a:t>unimodal</a:t>
                      </a:r>
                      <a:r>
                        <a:rPr lang="en-US" sz="2400" dirty="0" smtClean="0">
                          <a:latin typeface="26"/>
                        </a:rPr>
                        <a:t>) </a:t>
                      </a:r>
                      <a:endParaRPr lang="en-US" sz="2400" dirty="0">
                        <a:latin typeface="26"/>
                      </a:endParaRPr>
                    </a:p>
                  </a:txBody>
                  <a:tcPr/>
                </a:tc>
                <a:tc>
                  <a:txBody>
                    <a:bodyPr/>
                    <a:lstStyle/>
                    <a:p>
                      <a:r>
                        <a:rPr lang="en-US" sz="2400" dirty="0" smtClean="0"/>
                        <a:t>MODE.SNGL</a:t>
                      </a:r>
                      <a:endParaRPr lang="en-US" sz="2400" dirty="0"/>
                    </a:p>
                  </a:txBody>
                  <a:tcPr/>
                </a:tc>
              </a:tr>
              <a:tr h="370840">
                <a:tc>
                  <a:txBody>
                    <a:bodyPr/>
                    <a:lstStyle/>
                    <a:p>
                      <a:r>
                        <a:rPr lang="en-US" sz="2400" dirty="0" smtClean="0">
                          <a:latin typeface="26"/>
                        </a:rPr>
                        <a:t>Minimum</a:t>
                      </a:r>
                      <a:endParaRPr lang="en-US" sz="2400" dirty="0">
                        <a:latin typeface="26"/>
                      </a:endParaRPr>
                    </a:p>
                  </a:txBody>
                  <a:tcPr/>
                </a:tc>
                <a:tc>
                  <a:txBody>
                    <a:bodyPr/>
                    <a:lstStyle/>
                    <a:p>
                      <a:r>
                        <a:rPr lang="en-US" sz="2400" dirty="0" smtClean="0"/>
                        <a:t>MIN</a:t>
                      </a:r>
                      <a:endParaRPr lang="en-US" sz="2400" dirty="0"/>
                    </a:p>
                  </a:txBody>
                  <a:tcPr/>
                </a:tc>
              </a:tr>
              <a:tr h="370840">
                <a:tc>
                  <a:txBody>
                    <a:bodyPr/>
                    <a:lstStyle/>
                    <a:p>
                      <a:r>
                        <a:rPr lang="en-US" sz="2400" dirty="0" smtClean="0">
                          <a:latin typeface="26"/>
                        </a:rPr>
                        <a:t>Maximum</a:t>
                      </a:r>
                      <a:endParaRPr lang="en-US" sz="2400" dirty="0">
                        <a:latin typeface="26"/>
                      </a:endParaRPr>
                    </a:p>
                  </a:txBody>
                  <a:tcPr/>
                </a:tc>
                <a:tc>
                  <a:txBody>
                    <a:bodyPr/>
                    <a:lstStyle/>
                    <a:p>
                      <a:r>
                        <a:rPr lang="en-US" sz="2400" dirty="0" smtClean="0"/>
                        <a:t>MAX</a:t>
                      </a:r>
                      <a:endParaRPr lang="en-US" sz="2400" dirty="0"/>
                    </a:p>
                  </a:txBody>
                  <a:tcPr/>
                </a:tc>
              </a:tr>
            </a:tbl>
          </a:graphicData>
        </a:graphic>
      </p:graphicFrame>
    </p:spTree>
    <p:extLst>
      <p:ext uri="{BB962C8B-B14F-4D97-AF65-F5344CB8AC3E}">
        <p14:creationId xmlns:p14="http://schemas.microsoft.com/office/powerpoint/2010/main" xmlns="" val="423419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sp>
        <p:nvSpPr>
          <p:cNvPr id="3" name="Content Placeholder 2"/>
          <p:cNvSpPr>
            <a:spLocks noGrp="1"/>
          </p:cNvSpPr>
          <p:nvPr>
            <p:ph idx="1"/>
          </p:nvPr>
        </p:nvSpPr>
        <p:spPr>
          <a:xfrm>
            <a:off x="457200" y="1295400"/>
            <a:ext cx="5302158" cy="5496501"/>
          </a:xfrm>
        </p:spPr>
        <p:txBody>
          <a:bodyPr/>
          <a:lstStyle/>
          <a:p>
            <a:r>
              <a:rPr lang="en-US" dirty="0" smtClean="0"/>
              <a:t>Functions</a:t>
            </a:r>
          </a:p>
          <a:p>
            <a:pPr lvl="1"/>
            <a:r>
              <a:rPr lang="en-US" dirty="0" smtClean="0"/>
              <a:t>SUM (</a:t>
            </a:r>
            <a:r>
              <a:rPr lang="en-US" i="1" dirty="0" smtClean="0"/>
              <a:t>array</a:t>
            </a:r>
            <a:r>
              <a:rPr lang="en-US" dirty="0" smtClean="0"/>
              <a:t>)</a:t>
            </a:r>
          </a:p>
          <a:p>
            <a:pPr lvl="2"/>
            <a:r>
              <a:rPr lang="en-US" dirty="0" smtClean="0"/>
              <a:t>Gives the sum of an array </a:t>
            </a:r>
          </a:p>
          <a:p>
            <a:pPr lvl="2"/>
            <a:r>
              <a:rPr lang="en-US" dirty="0" smtClean="0">
                <a:solidFill>
                  <a:srgbClr val="C00000"/>
                </a:solidFill>
              </a:rPr>
              <a:t>Find the sum of the heights in decimal feet.</a:t>
            </a:r>
          </a:p>
          <a:p>
            <a:pPr lvl="3"/>
            <a:r>
              <a:rPr lang="en-US" dirty="0" smtClean="0"/>
              <a:t>Select the cell for output</a:t>
            </a:r>
          </a:p>
          <a:p>
            <a:pPr lvl="3"/>
            <a:r>
              <a:rPr lang="en-US" dirty="0" smtClean="0"/>
              <a:t>Type =</a:t>
            </a:r>
          </a:p>
          <a:p>
            <a:pPr lvl="3"/>
            <a:r>
              <a:rPr lang="en-US" dirty="0" smtClean="0"/>
              <a:t>Type SUM(</a:t>
            </a:r>
          </a:p>
          <a:p>
            <a:pPr lvl="3"/>
            <a:r>
              <a:rPr lang="en-US" dirty="0" smtClean="0"/>
              <a:t>Select the range of numbers to sum</a:t>
            </a:r>
          </a:p>
          <a:p>
            <a:pPr lvl="3"/>
            <a:r>
              <a:rPr lang="en-US" dirty="0" smtClean="0"/>
              <a:t>Enter</a:t>
            </a:r>
          </a:p>
          <a:p>
            <a:pPr lvl="3"/>
            <a:endParaRPr lang="en-US" dirty="0" smtClean="0"/>
          </a:p>
          <a:p>
            <a:pPr lvl="1"/>
            <a:endParaRPr lang="en-US" dirty="0"/>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9838" t="21132" r="37028" b="43511"/>
          <a:stretch/>
        </p:blipFill>
        <p:spPr bwMode="auto">
          <a:xfrm>
            <a:off x="6292758" y="1348840"/>
            <a:ext cx="3384642" cy="3099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0207" t="23076" r="37281" b="42990"/>
          <a:stretch/>
        </p:blipFill>
        <p:spPr bwMode="auto">
          <a:xfrm>
            <a:off x="6309170" y="998082"/>
            <a:ext cx="3810000" cy="351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0601" y="1348840"/>
            <a:ext cx="291465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8001000" y="4495800"/>
            <a:ext cx="654251" cy="42287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9982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fade">
                                      <p:cBhvr>
                                        <p:cTn id="22" dur="500"/>
                                        <p:tgtEl>
                                          <p:spTgt spid="92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9219"/>
                                        </p:tgtEl>
                                        <p:attrNameLst>
                                          <p:attrName>style.visibility</p:attrName>
                                        </p:attrNameLst>
                                      </p:cBhvr>
                                      <p:to>
                                        <p:strVal val="visible"/>
                                      </p:to>
                                    </p:set>
                                    <p:animEffect transition="in" filter="fade">
                                      <p:cBhvr>
                                        <p:cTn id="46" dur="500"/>
                                        <p:tgtEl>
                                          <p:spTgt spid="9219"/>
                                        </p:tgtEl>
                                      </p:cBhvr>
                                    </p:animEffect>
                                  </p:childTnLst>
                                </p:cTn>
                              </p:par>
                            </p:childTnLst>
                          </p:cTn>
                        </p:par>
                        <p:par>
                          <p:cTn id="47" fill="hold">
                            <p:stCondLst>
                              <p:cond delay="1000"/>
                            </p:stCondLst>
                            <p:childTnLst>
                              <p:par>
                                <p:cTn id="48" presetID="35" presetClass="path" presetSubtype="0" accel="50000" decel="50000" fill="hold" nodeType="afterEffect">
                                  <p:stCondLst>
                                    <p:cond delay="0"/>
                                  </p:stCondLst>
                                  <p:childTnLst>
                                    <p:animMotion origin="layout" path="M -3.33333E-6 8.60315E-7 L -0.10659 8.60315E-7 " pathEditMode="relative" rAng="0" ptsTypes="AA">
                                      <p:cBhvr>
                                        <p:cTn id="49" dur="2000" fill="hold"/>
                                        <p:tgtEl>
                                          <p:spTgt spid="9219"/>
                                        </p:tgtEl>
                                        <p:attrNameLst>
                                          <p:attrName>ppt_x</p:attrName>
                                          <p:attrName>ppt_y</p:attrName>
                                        </p:attrNameLst>
                                      </p:cBhvr>
                                      <p:rCtr x="-5330" y="0"/>
                                    </p:animMotion>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9219"/>
                                        </p:tgtEl>
                                      </p:cBhvr>
                                    </p:animEffect>
                                    <p:set>
                                      <p:cBhvr>
                                        <p:cTn id="54" dur="1" fill="hold">
                                          <p:stCondLst>
                                            <p:cond delay="499"/>
                                          </p:stCondLst>
                                        </p:cTn>
                                        <p:tgtEl>
                                          <p:spTgt spid="9219"/>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9218"/>
                                        </p:tgtEl>
                                      </p:cBhvr>
                                    </p:animEffect>
                                    <p:set>
                                      <p:cBhvr>
                                        <p:cTn id="57" dur="1" fill="hold">
                                          <p:stCondLst>
                                            <p:cond delay="499"/>
                                          </p:stCondLst>
                                        </p:cTn>
                                        <p:tgtEl>
                                          <p:spTgt spid="9218"/>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500"/>
                                        <p:tgtEl>
                                          <p:spTgt spid="3">
                                            <p:txEl>
                                              <p:pRg st="8" end="8"/>
                                            </p:txEl>
                                          </p:spTgt>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9220"/>
                                        </p:tgtEl>
                                        <p:attrNameLst>
                                          <p:attrName>style.visibility</p:attrName>
                                        </p:attrNameLst>
                                      </p:cBhvr>
                                      <p:to>
                                        <p:strVal val="visible"/>
                                      </p:to>
                                    </p:set>
                                    <p:animEffect transition="in" filter="fade">
                                      <p:cBhvr>
                                        <p:cTn id="64" dur="500"/>
                                        <p:tgtEl>
                                          <p:spTgt spid="9220"/>
                                        </p:tgtEl>
                                      </p:cBhvr>
                                    </p:animEffect>
                                  </p:childTnLst>
                                </p:cTn>
                              </p:par>
                            </p:childTnLst>
                          </p:cTn>
                        </p:par>
                        <p:par>
                          <p:cTn id="65" fill="hold">
                            <p:stCondLst>
                              <p:cond delay="1000"/>
                            </p:stCondLst>
                            <p:childTnLst>
                              <p:par>
                                <p:cTn id="66" presetID="21" presetClass="entr" presetSubtype="1" fill="hold" grpId="0"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heel(1)">
                                      <p:cBhvr>
                                        <p:cTn id="6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a:xfrm>
            <a:off x="457200" y="1295401"/>
            <a:ext cx="8229600" cy="1676400"/>
          </a:xfrm>
        </p:spPr>
        <p:txBody>
          <a:bodyPr/>
          <a:lstStyle/>
          <a:p>
            <a:r>
              <a:rPr lang="en-US" dirty="0" smtClean="0"/>
              <a:t>Use functions to find the following statistics for the set of height measurements</a:t>
            </a:r>
          </a:p>
          <a:p>
            <a:pPr lvl="1"/>
            <a:r>
              <a:rPr lang="en-US" dirty="0" smtClean="0"/>
              <a:t>Mean</a:t>
            </a:r>
          </a:p>
          <a:p>
            <a:pPr lvl="1"/>
            <a:r>
              <a:rPr lang="en-US" dirty="0" smtClean="0"/>
              <a:t>Mode</a:t>
            </a:r>
          </a:p>
          <a:p>
            <a:pPr lvl="1"/>
            <a:r>
              <a:rPr lang="en-US" dirty="0" smtClean="0"/>
              <a:t>Standard Deviation (population)</a:t>
            </a:r>
          </a:p>
          <a:p>
            <a:pPr lvl="1"/>
            <a:r>
              <a:rPr lang="en-US" dirty="0" smtClean="0"/>
              <a:t>Minimum</a:t>
            </a:r>
          </a:p>
          <a:p>
            <a:pPr lvl="1"/>
            <a:r>
              <a:rPr lang="en-US" dirty="0" smtClean="0"/>
              <a:t>Median</a:t>
            </a:r>
          </a:p>
          <a:p>
            <a:pPr lvl="1"/>
            <a:r>
              <a:rPr lang="en-US" dirty="0" smtClean="0"/>
              <a:t>Maximum</a:t>
            </a:r>
          </a:p>
          <a:p>
            <a:pPr marL="457200" lvl="1" indent="0">
              <a:buNone/>
            </a:pPr>
            <a:endParaRPr lang="en-US" dirty="0" smtClean="0"/>
          </a:p>
          <a:p>
            <a:pPr lvl="1"/>
            <a:endParaRPr lang="en-US" dirty="0"/>
          </a:p>
        </p:txBody>
      </p:sp>
    </p:spTree>
    <p:extLst>
      <p:ext uri="{BB962C8B-B14F-4D97-AF65-F5344CB8AC3E}">
        <p14:creationId xmlns:p14="http://schemas.microsoft.com/office/powerpoint/2010/main" xmlns="" val="1274539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Chart and Histogram</a:t>
            </a:r>
            <a:endParaRPr lang="en-US" dirty="0"/>
          </a:p>
        </p:txBody>
      </p:sp>
      <p:sp>
        <p:nvSpPr>
          <p:cNvPr id="3" name="Content Placeholder 2"/>
          <p:cNvSpPr>
            <a:spLocks noGrp="1"/>
          </p:cNvSpPr>
          <p:nvPr>
            <p:ph idx="1"/>
          </p:nvPr>
        </p:nvSpPr>
        <p:spPr>
          <a:xfrm>
            <a:off x="457200" y="1295401"/>
            <a:ext cx="6781800" cy="3200400"/>
          </a:xfrm>
        </p:spPr>
        <p:txBody>
          <a:bodyPr/>
          <a:lstStyle/>
          <a:p>
            <a:r>
              <a:rPr lang="en-US" dirty="0" smtClean="0"/>
              <a:t>Frequency Chart  </a:t>
            </a:r>
          </a:p>
          <a:p>
            <a:pPr lvl="1"/>
            <a:r>
              <a:rPr lang="en-US" dirty="0"/>
              <a:t>i</a:t>
            </a:r>
            <a:r>
              <a:rPr lang="en-US" dirty="0" smtClean="0"/>
              <a:t>ndicates the frequency of occurrence within a class interval</a:t>
            </a:r>
          </a:p>
          <a:p>
            <a:r>
              <a:rPr lang="en-US" dirty="0" smtClean="0"/>
              <a:t>Histogram</a:t>
            </a:r>
          </a:p>
          <a:p>
            <a:pPr lvl="1"/>
            <a:r>
              <a:rPr lang="en-US" dirty="0" smtClean="0"/>
              <a:t>graphical </a:t>
            </a:r>
            <a:r>
              <a:rPr lang="en-US" dirty="0"/>
              <a:t>representation of the Frequency Chart</a:t>
            </a:r>
          </a:p>
          <a:p>
            <a:endParaRPr lang="en-US" dirty="0"/>
          </a:p>
        </p:txBody>
      </p:sp>
      <p:pic>
        <p:nvPicPr>
          <p:cNvPr id="5" name="Picture 4"/>
          <p:cNvPicPr/>
          <p:nvPr/>
        </p:nvPicPr>
        <p:blipFill rotWithShape="1">
          <a:blip r:embed="rId3" cstate="print"/>
          <a:srcRect l="25682" t="50000"/>
          <a:stretch/>
        </p:blipFill>
        <p:spPr>
          <a:xfrm>
            <a:off x="4267200" y="4343400"/>
            <a:ext cx="4450080" cy="2133600"/>
          </a:xfrm>
          <a:prstGeom prst="rect">
            <a:avLst/>
          </a:prstGeom>
        </p:spPr>
      </p:pic>
    </p:spTree>
    <p:extLst>
      <p:ext uri="{BB962C8B-B14F-4D97-AF65-F5344CB8AC3E}">
        <p14:creationId xmlns:p14="http://schemas.microsoft.com/office/powerpoint/2010/main" xmlns="" val="362336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Chart and Histogram</a:t>
            </a:r>
            <a:endParaRPr lang="en-US" dirty="0"/>
          </a:p>
        </p:txBody>
      </p:sp>
      <p:sp>
        <p:nvSpPr>
          <p:cNvPr id="3" name="Content Placeholder 2"/>
          <p:cNvSpPr>
            <a:spLocks noGrp="1"/>
          </p:cNvSpPr>
          <p:nvPr>
            <p:ph idx="1"/>
          </p:nvPr>
        </p:nvSpPr>
        <p:spPr>
          <a:xfrm>
            <a:off x="457200" y="1295400"/>
            <a:ext cx="6629400" cy="4830763"/>
          </a:xfrm>
        </p:spPr>
        <p:txBody>
          <a:bodyPr/>
          <a:lstStyle/>
          <a:p>
            <a:r>
              <a:rPr lang="en-US" dirty="0" smtClean="0"/>
              <a:t>Select class intervals</a:t>
            </a:r>
          </a:p>
          <a:p>
            <a:pPr lvl="1"/>
            <a:r>
              <a:rPr lang="en-US" dirty="0" smtClean="0">
                <a:solidFill>
                  <a:srgbClr val="FF0000"/>
                </a:solidFill>
              </a:rPr>
              <a:t>Use 0.250 </a:t>
            </a:r>
            <a:r>
              <a:rPr lang="en-US" dirty="0" err="1" smtClean="0">
                <a:solidFill>
                  <a:srgbClr val="FF0000"/>
                </a:solidFill>
              </a:rPr>
              <a:t>ft</a:t>
            </a:r>
            <a:r>
              <a:rPr lang="en-US" dirty="0" smtClean="0">
                <a:solidFill>
                  <a:srgbClr val="FF0000"/>
                </a:solidFill>
              </a:rPr>
              <a:t> intervals for height data</a:t>
            </a:r>
          </a:p>
          <a:p>
            <a:pPr lvl="1"/>
            <a:r>
              <a:rPr lang="en-US" dirty="0" smtClean="0"/>
              <a:t>Define Bin values</a:t>
            </a:r>
          </a:p>
          <a:p>
            <a:pPr lvl="2"/>
            <a:r>
              <a:rPr lang="en-US" dirty="0" smtClean="0"/>
              <a:t>Bins give the boundary point between class intervals</a:t>
            </a:r>
          </a:p>
          <a:p>
            <a:pPr lvl="2"/>
            <a:r>
              <a:rPr lang="en-US" dirty="0" smtClean="0"/>
              <a:t>Values less than or equal to bin value (but greater than previous bin value) are counted</a:t>
            </a:r>
          </a:p>
          <a:p>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15200" y="1173816"/>
            <a:ext cx="1828800" cy="4971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4748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Chart and Histogram</a:t>
            </a:r>
            <a:endParaRPr lang="en-US" dirty="0"/>
          </a:p>
        </p:txBody>
      </p:sp>
      <p:sp>
        <p:nvSpPr>
          <p:cNvPr id="3" name="Content Placeholder 2"/>
          <p:cNvSpPr>
            <a:spLocks noGrp="1"/>
          </p:cNvSpPr>
          <p:nvPr>
            <p:ph idx="1"/>
          </p:nvPr>
        </p:nvSpPr>
        <p:spPr>
          <a:xfrm>
            <a:off x="457200" y="1295400"/>
            <a:ext cx="6781800" cy="4830763"/>
          </a:xfrm>
        </p:spPr>
        <p:txBody>
          <a:bodyPr/>
          <a:lstStyle/>
          <a:p>
            <a:r>
              <a:rPr lang="en-US" dirty="0" smtClean="0"/>
              <a:t>Select the Data Analysis Tool</a:t>
            </a:r>
          </a:p>
          <a:p>
            <a:pPr lvl="1"/>
            <a:r>
              <a:rPr lang="en-US" dirty="0" smtClean="0"/>
              <a:t>Data </a:t>
            </a:r>
            <a:r>
              <a:rPr lang="en-US" dirty="0"/>
              <a:t>t</a:t>
            </a:r>
            <a:r>
              <a:rPr lang="en-US" dirty="0" smtClean="0"/>
              <a:t>ab &gt; Analysis panel</a:t>
            </a:r>
          </a:p>
        </p:txBody>
      </p:sp>
      <p:pic>
        <p:nvPicPr>
          <p:cNvPr id="1229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5447" t="10770" r="3157" b="65456"/>
          <a:stretch/>
        </p:blipFill>
        <p:spPr bwMode="auto">
          <a:xfrm>
            <a:off x="5334000" y="2667000"/>
            <a:ext cx="3126658" cy="2218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779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Chart and Histogram</a:t>
            </a:r>
            <a:endParaRPr lang="en-US" dirty="0"/>
          </a:p>
        </p:txBody>
      </p:sp>
      <p:sp>
        <p:nvSpPr>
          <p:cNvPr id="3" name="Content Placeholder 2"/>
          <p:cNvSpPr>
            <a:spLocks noGrp="1"/>
          </p:cNvSpPr>
          <p:nvPr>
            <p:ph idx="1"/>
          </p:nvPr>
        </p:nvSpPr>
        <p:spPr>
          <a:xfrm>
            <a:off x="457200" y="1295400"/>
            <a:ext cx="6781800" cy="4830763"/>
          </a:xfrm>
        </p:spPr>
        <p:txBody>
          <a:bodyPr/>
          <a:lstStyle/>
          <a:p>
            <a:r>
              <a:rPr lang="en-US" dirty="0" smtClean="0"/>
              <a:t>Select the Data Analysis Tool</a:t>
            </a:r>
          </a:p>
          <a:p>
            <a:pPr lvl="1"/>
            <a:r>
              <a:rPr lang="en-US" dirty="0" smtClean="0">
                <a:solidFill>
                  <a:schemeClr val="bg2">
                    <a:lumMod val="40000"/>
                    <a:lumOff val="60000"/>
                  </a:schemeClr>
                </a:solidFill>
              </a:rPr>
              <a:t>Data </a:t>
            </a:r>
            <a:r>
              <a:rPr lang="en-US" dirty="0">
                <a:solidFill>
                  <a:schemeClr val="bg2">
                    <a:lumMod val="40000"/>
                    <a:lumOff val="60000"/>
                  </a:schemeClr>
                </a:solidFill>
              </a:rPr>
              <a:t>t</a:t>
            </a:r>
            <a:r>
              <a:rPr lang="en-US" dirty="0" smtClean="0">
                <a:solidFill>
                  <a:schemeClr val="bg2">
                    <a:lumMod val="40000"/>
                    <a:lumOff val="60000"/>
                  </a:schemeClr>
                </a:solidFill>
              </a:rPr>
              <a:t>ab &gt; Analysis panel</a:t>
            </a:r>
          </a:p>
          <a:p>
            <a:pPr lvl="1"/>
            <a:r>
              <a:rPr lang="en-US" dirty="0" smtClean="0"/>
              <a:t>Choose Histogram tool</a:t>
            </a:r>
          </a:p>
          <a:p>
            <a:pPr lvl="1"/>
            <a:r>
              <a:rPr lang="en-US" dirty="0" smtClean="0"/>
              <a:t>OK</a:t>
            </a:r>
          </a:p>
        </p:txBody>
      </p:sp>
      <p:pic>
        <p:nvPicPr>
          <p:cNvPr id="1229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80" t="3591" r="2124" b="4923"/>
          <a:stretch/>
        </p:blipFill>
        <p:spPr bwMode="auto">
          <a:xfrm>
            <a:off x="2152357" y="3429000"/>
            <a:ext cx="6696222" cy="3137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3736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Chart and Histogram</a:t>
            </a:r>
            <a:endParaRPr lang="en-US" dirty="0"/>
          </a:p>
        </p:txBody>
      </p:sp>
      <p:sp>
        <p:nvSpPr>
          <p:cNvPr id="3" name="Content Placeholder 2"/>
          <p:cNvSpPr>
            <a:spLocks noGrp="1"/>
          </p:cNvSpPr>
          <p:nvPr>
            <p:ph idx="1"/>
          </p:nvPr>
        </p:nvSpPr>
        <p:spPr>
          <a:xfrm>
            <a:off x="457200" y="1295400"/>
            <a:ext cx="6781800" cy="4830763"/>
          </a:xfrm>
        </p:spPr>
        <p:txBody>
          <a:bodyPr/>
          <a:lstStyle/>
          <a:p>
            <a:r>
              <a:rPr lang="en-US" dirty="0" smtClean="0"/>
              <a:t>Select the Data Analysis Tool</a:t>
            </a:r>
          </a:p>
          <a:p>
            <a:pPr lvl="1"/>
            <a:r>
              <a:rPr lang="en-US" dirty="0" smtClean="0">
                <a:solidFill>
                  <a:schemeClr val="bg2">
                    <a:lumMod val="40000"/>
                    <a:lumOff val="60000"/>
                  </a:schemeClr>
                </a:solidFill>
              </a:rPr>
              <a:t>Data </a:t>
            </a:r>
            <a:r>
              <a:rPr lang="en-US" dirty="0">
                <a:solidFill>
                  <a:schemeClr val="bg2">
                    <a:lumMod val="40000"/>
                    <a:lumOff val="60000"/>
                  </a:schemeClr>
                </a:solidFill>
              </a:rPr>
              <a:t>t</a:t>
            </a:r>
            <a:r>
              <a:rPr lang="en-US" dirty="0" smtClean="0">
                <a:solidFill>
                  <a:schemeClr val="bg2">
                    <a:lumMod val="40000"/>
                    <a:lumOff val="60000"/>
                  </a:schemeClr>
                </a:solidFill>
              </a:rPr>
              <a:t>ab &gt; Analysis panel</a:t>
            </a:r>
          </a:p>
          <a:p>
            <a:pPr lvl="1"/>
            <a:r>
              <a:rPr lang="en-US" dirty="0" smtClean="0">
                <a:solidFill>
                  <a:schemeClr val="bg2">
                    <a:lumMod val="40000"/>
                    <a:lumOff val="60000"/>
                  </a:schemeClr>
                </a:solidFill>
              </a:rPr>
              <a:t>Choose Histogram tool</a:t>
            </a:r>
          </a:p>
          <a:p>
            <a:pPr lvl="1"/>
            <a:r>
              <a:rPr lang="en-US" dirty="0" smtClean="0">
                <a:solidFill>
                  <a:schemeClr val="bg2">
                    <a:lumMod val="40000"/>
                    <a:lumOff val="60000"/>
                  </a:schemeClr>
                </a:solidFill>
              </a:rPr>
              <a:t>OK</a:t>
            </a:r>
          </a:p>
          <a:p>
            <a:pPr marL="457200" lvl="1" indent="0">
              <a:buNone/>
            </a:pPr>
            <a:endParaRPr lang="en-US" dirty="0">
              <a:solidFill>
                <a:schemeClr val="bg2">
                  <a:lumMod val="40000"/>
                  <a:lumOff val="60000"/>
                </a:schemeClr>
              </a:solidFill>
            </a:endParaRPr>
          </a:p>
          <a:p>
            <a:pPr lvl="1"/>
            <a:r>
              <a:rPr lang="en-US" dirty="0" smtClean="0"/>
              <a:t>Select Input Range</a:t>
            </a:r>
          </a:p>
          <a:p>
            <a:pPr lvl="1"/>
            <a:r>
              <a:rPr lang="en-US" dirty="0" smtClean="0"/>
              <a:t>Select Bin Range</a:t>
            </a:r>
          </a:p>
          <a:p>
            <a:pPr lvl="1"/>
            <a:r>
              <a:rPr lang="en-US" dirty="0" smtClean="0"/>
              <a:t>Choose Output Range</a:t>
            </a:r>
          </a:p>
          <a:p>
            <a:pPr lvl="2"/>
            <a:r>
              <a:rPr lang="en-US" dirty="0" smtClean="0"/>
              <a:t>Select a cell on the worksheet</a:t>
            </a:r>
          </a:p>
          <a:p>
            <a:pPr lvl="1"/>
            <a:r>
              <a:rPr lang="en-US" dirty="0" smtClean="0"/>
              <a:t>OK</a:t>
            </a:r>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96400" y="915186"/>
            <a:ext cx="4891353"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a:xfrm flipV="1">
            <a:off x="4419600" y="1600200"/>
            <a:ext cx="2133600" cy="2590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72000" y="1905000"/>
            <a:ext cx="1981200" cy="2819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191000" y="4724400"/>
            <a:ext cx="381000" cy="0"/>
          </a:xfrm>
          <a:prstGeom prst="straightConnector1">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876800" y="2743200"/>
            <a:ext cx="1676400" cy="252280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5595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35" presetClass="path" presetSubtype="0" accel="50000" decel="50000" fill="hold" nodeType="afterEffect">
                                  <p:stCondLst>
                                    <p:cond delay="0"/>
                                  </p:stCondLst>
                                  <p:childTnLst>
                                    <p:animMotion origin="layout" path="M -0.23403 4.38584E-6 L -0.5257 4.38584E-6 " pathEditMode="relative" rAng="0" ptsTypes="AA">
                                      <p:cBhvr>
                                        <p:cTn id="19" dur="2000" fill="hold"/>
                                        <p:tgtEl>
                                          <p:spTgt spid="12292"/>
                                        </p:tgtEl>
                                        <p:attrNameLst>
                                          <p:attrName>ppt_x</p:attrName>
                                          <p:attrName>ppt_y</p:attrName>
                                        </p:attrNameLst>
                                      </p:cBhvr>
                                      <p:rCtr x="-14583" y="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Chart and Histogram</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475" y="1643063"/>
            <a:ext cx="7639050" cy="3571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81000" y="5347007"/>
            <a:ext cx="2743200" cy="461665"/>
          </a:xfrm>
          <a:prstGeom prst="rect">
            <a:avLst/>
          </a:prstGeom>
          <a:noFill/>
        </p:spPr>
        <p:txBody>
          <a:bodyPr wrap="square" rtlCol="0">
            <a:spAutoFit/>
          </a:bodyPr>
          <a:lstStyle/>
          <a:p>
            <a:r>
              <a:rPr lang="en-US" sz="2400" b="1" dirty="0" smtClean="0"/>
              <a:t>Frequency Chart</a:t>
            </a:r>
            <a:endParaRPr lang="en-US" sz="2400" b="1" dirty="0"/>
          </a:p>
        </p:txBody>
      </p:sp>
      <p:sp>
        <p:nvSpPr>
          <p:cNvPr id="6" name="TextBox 5"/>
          <p:cNvSpPr txBox="1"/>
          <p:nvPr/>
        </p:nvSpPr>
        <p:spPr>
          <a:xfrm>
            <a:off x="5181600" y="5005029"/>
            <a:ext cx="1828800" cy="461665"/>
          </a:xfrm>
          <a:prstGeom prst="rect">
            <a:avLst/>
          </a:prstGeom>
          <a:noFill/>
        </p:spPr>
        <p:txBody>
          <a:bodyPr wrap="square" rtlCol="0">
            <a:spAutoFit/>
          </a:bodyPr>
          <a:lstStyle/>
          <a:p>
            <a:r>
              <a:rPr lang="en-US" sz="2400" b="1" dirty="0" smtClean="0"/>
              <a:t>Histogram</a:t>
            </a:r>
            <a:endParaRPr lang="en-US" sz="2400" b="1" dirty="0"/>
          </a:p>
        </p:txBody>
      </p:sp>
      <p:sp>
        <p:nvSpPr>
          <p:cNvPr id="5" name="Oval 4"/>
          <p:cNvSpPr/>
          <p:nvPr/>
        </p:nvSpPr>
        <p:spPr>
          <a:xfrm>
            <a:off x="457200" y="1624966"/>
            <a:ext cx="2362200" cy="35718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24200" y="1219200"/>
            <a:ext cx="5562600" cy="35718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840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Spreadsheet Programs</a:t>
            </a:r>
            <a:endParaRPr lang="en-US" dirty="0"/>
          </a:p>
        </p:txBody>
      </p:sp>
      <p:sp>
        <p:nvSpPr>
          <p:cNvPr id="3" name="Content Placeholder 2"/>
          <p:cNvSpPr>
            <a:spLocks noGrp="1"/>
          </p:cNvSpPr>
          <p:nvPr>
            <p:ph idx="1"/>
          </p:nvPr>
        </p:nvSpPr>
        <p:spPr>
          <a:xfrm>
            <a:off x="457200" y="1295400"/>
            <a:ext cx="4648200" cy="4648199"/>
          </a:xfrm>
        </p:spPr>
        <p:txBody>
          <a:bodyPr/>
          <a:lstStyle/>
          <a:p>
            <a:r>
              <a:rPr lang="en-US" dirty="0" smtClean="0"/>
              <a:t>First developed in 70s</a:t>
            </a:r>
          </a:p>
          <a:p>
            <a:pPr lvl="1"/>
            <a:r>
              <a:rPr lang="en-US" dirty="0" smtClean="0"/>
              <a:t>VisiCalc </a:t>
            </a:r>
          </a:p>
          <a:p>
            <a:pPr lvl="2"/>
            <a:r>
              <a:rPr lang="en-US" dirty="0" smtClean="0"/>
              <a:t>Dan </a:t>
            </a:r>
            <a:r>
              <a:rPr lang="en-US" dirty="0" err="1" smtClean="0"/>
              <a:t>Bricklin</a:t>
            </a:r>
            <a:r>
              <a:rPr lang="en-US" dirty="0" smtClean="0"/>
              <a:t> and </a:t>
            </a:r>
          </a:p>
          <a:p>
            <a:pPr marL="914400" lvl="2" indent="0">
              <a:buNone/>
            </a:pPr>
            <a:r>
              <a:rPr lang="en-US" dirty="0" smtClean="0"/>
              <a:t>Bob Frankston</a:t>
            </a:r>
            <a:endParaRPr lang="en-US" dirty="0"/>
          </a:p>
          <a:p>
            <a:pPr lvl="1"/>
            <a:r>
              <a:rPr lang="en-US" dirty="0" smtClean="0"/>
              <a:t>Operated on Apple II</a:t>
            </a:r>
          </a:p>
          <a:p>
            <a:pPr lvl="1"/>
            <a:r>
              <a:rPr lang="en-US" dirty="0" smtClean="0"/>
              <a:t>Not patented</a:t>
            </a:r>
          </a:p>
          <a:p>
            <a:r>
              <a:rPr lang="en-US" dirty="0" smtClean="0"/>
              <a:t>Excel based on earlier spreadsheet</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0" y="2133600"/>
            <a:ext cx="3560053" cy="2362200"/>
          </a:xfrm>
          <a:prstGeom prst="rect">
            <a:avLst/>
          </a:prstGeom>
        </p:spPr>
      </p:pic>
    </p:spTree>
    <p:extLst>
      <p:ext uri="{BB962C8B-B14F-4D97-AF65-F5344CB8AC3E}">
        <p14:creationId xmlns:p14="http://schemas.microsoft.com/office/powerpoint/2010/main" xmlns="" val="197149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a:t>
            </a:r>
            <a:endParaRPr lang="en-US" dirty="0"/>
          </a:p>
        </p:txBody>
      </p:sp>
      <p:sp>
        <p:nvSpPr>
          <p:cNvPr id="3" name="Content Placeholder 2"/>
          <p:cNvSpPr>
            <a:spLocks noGrp="1"/>
          </p:cNvSpPr>
          <p:nvPr>
            <p:ph idx="1"/>
          </p:nvPr>
        </p:nvSpPr>
        <p:spPr>
          <a:xfrm>
            <a:off x="457200" y="1371600"/>
            <a:ext cx="8077200" cy="4830763"/>
          </a:xfrm>
        </p:spPr>
        <p:txBody>
          <a:bodyPr/>
          <a:lstStyle/>
          <a:p>
            <a:r>
              <a:rPr lang="en-US" dirty="0" smtClean="0"/>
              <a:t>Format Histogram</a:t>
            </a:r>
          </a:p>
          <a:p>
            <a:pPr lvl="1"/>
            <a:r>
              <a:rPr lang="en-US" dirty="0" smtClean="0"/>
              <a:t>Rotate height text</a:t>
            </a:r>
          </a:p>
          <a:p>
            <a:pPr lvl="2"/>
            <a:r>
              <a:rPr lang="en-US" dirty="0" smtClean="0"/>
              <a:t>Select height numbers on chart</a:t>
            </a:r>
          </a:p>
          <a:p>
            <a:pPr lvl="2"/>
            <a:r>
              <a:rPr lang="en-US" dirty="0" smtClean="0"/>
              <a:t>Double click on selection</a:t>
            </a:r>
          </a:p>
          <a:p>
            <a:pPr marL="914400" lvl="2" indent="0">
              <a:buNone/>
            </a:pPr>
            <a:endParaRPr lang="en-US" dirty="0" smtClean="0"/>
          </a:p>
          <a:p>
            <a:pPr lvl="1"/>
            <a:endParaRPr lang="en-US" dirty="0"/>
          </a:p>
          <a:p>
            <a:pPr lvl="1"/>
            <a:endParaRPr lang="en-US" dirty="0" smtClean="0"/>
          </a:p>
          <a:p>
            <a:pPr lvl="1"/>
            <a:endParaRPr lang="en-US" dirty="0" smtClean="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23700" y="3505201"/>
            <a:ext cx="5520300" cy="3309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555050" y="6000926"/>
            <a:ext cx="4284150" cy="3986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0362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21"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3390900"/>
            <a:ext cx="5105400" cy="3355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Histogram</a:t>
            </a:r>
            <a:endParaRPr lang="en-US" dirty="0"/>
          </a:p>
        </p:txBody>
      </p:sp>
      <p:sp>
        <p:nvSpPr>
          <p:cNvPr id="3" name="Content Placeholder 2"/>
          <p:cNvSpPr>
            <a:spLocks noGrp="1"/>
          </p:cNvSpPr>
          <p:nvPr>
            <p:ph idx="1"/>
          </p:nvPr>
        </p:nvSpPr>
        <p:spPr>
          <a:xfrm>
            <a:off x="457200" y="1371600"/>
            <a:ext cx="8077200" cy="3809999"/>
          </a:xfrm>
          <a:solidFill>
            <a:schemeClr val="bg1"/>
          </a:solidFill>
        </p:spPr>
        <p:txBody>
          <a:bodyPr/>
          <a:lstStyle/>
          <a:p>
            <a:r>
              <a:rPr lang="en-US" dirty="0" smtClean="0">
                <a:solidFill>
                  <a:schemeClr val="bg2">
                    <a:lumMod val="60000"/>
                    <a:lumOff val="40000"/>
                  </a:schemeClr>
                </a:solidFill>
              </a:rPr>
              <a:t>Format Histogram</a:t>
            </a:r>
          </a:p>
          <a:p>
            <a:pPr lvl="1"/>
            <a:r>
              <a:rPr lang="en-US" dirty="0" smtClean="0">
                <a:solidFill>
                  <a:schemeClr val="bg2">
                    <a:lumMod val="60000"/>
                    <a:lumOff val="40000"/>
                  </a:schemeClr>
                </a:solidFill>
              </a:rPr>
              <a:t>Rotate height text</a:t>
            </a:r>
          </a:p>
          <a:p>
            <a:pPr lvl="2"/>
            <a:r>
              <a:rPr lang="en-US" dirty="0" smtClean="0">
                <a:solidFill>
                  <a:schemeClr val="bg2">
                    <a:lumMod val="60000"/>
                    <a:lumOff val="40000"/>
                  </a:schemeClr>
                </a:solidFill>
              </a:rPr>
              <a:t>Select height numbers on chart</a:t>
            </a:r>
          </a:p>
          <a:p>
            <a:pPr lvl="2"/>
            <a:r>
              <a:rPr lang="en-US" dirty="0" smtClean="0">
                <a:solidFill>
                  <a:schemeClr val="bg2">
                    <a:lumMod val="60000"/>
                    <a:lumOff val="40000"/>
                  </a:schemeClr>
                </a:solidFill>
              </a:rPr>
              <a:t>Double click on selection</a:t>
            </a:r>
          </a:p>
          <a:p>
            <a:pPr lvl="2"/>
            <a:r>
              <a:rPr lang="en-US" dirty="0" smtClean="0"/>
              <a:t>Choose Alignment </a:t>
            </a:r>
          </a:p>
          <a:p>
            <a:pPr lvl="2"/>
            <a:endParaRPr lang="en-US" dirty="0"/>
          </a:p>
          <a:p>
            <a:pPr lvl="2"/>
            <a:r>
              <a:rPr lang="en-US" dirty="0" smtClean="0"/>
              <a:t>Edit Custom angle</a:t>
            </a:r>
          </a:p>
        </p:txBody>
      </p:sp>
      <p:sp>
        <p:nvSpPr>
          <p:cNvPr id="7" name="Up Arrow 6"/>
          <p:cNvSpPr/>
          <p:nvPr/>
        </p:nvSpPr>
        <p:spPr>
          <a:xfrm rot="5400000">
            <a:off x="4156710" y="3577590"/>
            <a:ext cx="419100" cy="5334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912493"/>
            <a:ext cx="5810250"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Oval 4"/>
          <p:cNvSpPr/>
          <p:nvPr/>
        </p:nvSpPr>
        <p:spPr>
          <a:xfrm>
            <a:off x="6191250" y="2438400"/>
            <a:ext cx="188595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682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2"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par>
                          <p:cTn id="25" fill="hold">
                            <p:stCondLst>
                              <p:cond delay="2500"/>
                            </p:stCondLst>
                            <p:childTnLst>
                              <p:par>
                                <p:cTn id="26" presetID="26" presetClass="emph" presetSubtype="0" repeatCount="3000" fill="hold" grpId="1" nodeType="afterEffect">
                                  <p:stCondLst>
                                    <p:cond delay="0"/>
                                  </p:stCondLst>
                                  <p:childTnLst>
                                    <p:animEffect transition="out" filter="fade">
                                      <p:cBhvr>
                                        <p:cTn id="27" dur="500" tmFilter="0, 0; .2, .5; .8, .5; 1, 0"/>
                                        <p:tgtEl>
                                          <p:spTgt spid="5"/>
                                        </p:tgtEl>
                                      </p:cBhvr>
                                    </p:animEffect>
                                    <p:animScale>
                                      <p:cBhvr>
                                        <p:cTn id="28" dur="250" autoRev="1" fill="hold"/>
                                        <p:tgtEl>
                                          <p:spTgt spid="5"/>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123"/>
                                        </p:tgtEl>
                                        <p:attrNameLst>
                                          <p:attrName>style.visibility</p:attrName>
                                        </p:attrNameLst>
                                      </p:cBhvr>
                                      <p:to>
                                        <p:strVal val="visible"/>
                                      </p:to>
                                    </p:set>
                                    <p:animEffect transition="in" filter="wipe(down)">
                                      <p:cBhvr>
                                        <p:cTn id="33"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animBg="1"/>
      <p:bldP spid="7" grpId="2" animBg="1"/>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84510" y="778422"/>
            <a:ext cx="4733925" cy="3031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Histogram</a:t>
            </a:r>
            <a:endParaRPr lang="en-US" dirty="0"/>
          </a:p>
        </p:txBody>
      </p:sp>
      <p:sp>
        <p:nvSpPr>
          <p:cNvPr id="3" name="Content Placeholder 2"/>
          <p:cNvSpPr>
            <a:spLocks noGrp="1"/>
          </p:cNvSpPr>
          <p:nvPr>
            <p:ph idx="1"/>
          </p:nvPr>
        </p:nvSpPr>
        <p:spPr>
          <a:xfrm>
            <a:off x="457200" y="1371600"/>
            <a:ext cx="5181600" cy="4830763"/>
          </a:xfrm>
        </p:spPr>
        <p:txBody>
          <a:bodyPr/>
          <a:lstStyle/>
          <a:p>
            <a:r>
              <a:rPr lang="en-US" dirty="0" smtClean="0"/>
              <a:t>Format Histogram</a:t>
            </a:r>
          </a:p>
          <a:p>
            <a:pPr lvl="1"/>
            <a:r>
              <a:rPr lang="en-US" dirty="0" smtClean="0"/>
              <a:t>Change vertical scale</a:t>
            </a:r>
          </a:p>
          <a:p>
            <a:pPr lvl="2"/>
            <a:r>
              <a:rPr lang="en-US" dirty="0" smtClean="0"/>
              <a:t>Select vertical axis numbers </a:t>
            </a:r>
          </a:p>
          <a:p>
            <a:pPr lvl="2"/>
            <a:r>
              <a:rPr lang="en-US" dirty="0" smtClean="0"/>
              <a:t>Double click on selection</a:t>
            </a:r>
          </a:p>
          <a:p>
            <a:pPr lvl="2"/>
            <a:r>
              <a:rPr lang="en-US" dirty="0" smtClean="0"/>
              <a:t>Select Axis Options</a:t>
            </a:r>
            <a:endParaRPr lang="en-US" dirty="0"/>
          </a:p>
          <a:p>
            <a:pPr lvl="2"/>
            <a:endParaRPr lang="en-US" dirty="0" smtClean="0"/>
          </a:p>
          <a:p>
            <a:pPr lvl="1"/>
            <a:endParaRPr lang="en-US" dirty="0" smtClean="0"/>
          </a:p>
        </p:txBody>
      </p:sp>
      <p:sp>
        <p:nvSpPr>
          <p:cNvPr id="4" name="Rectangle 3"/>
          <p:cNvSpPr/>
          <p:nvPr/>
        </p:nvSpPr>
        <p:spPr>
          <a:xfrm>
            <a:off x="6477000" y="1363389"/>
            <a:ext cx="266700" cy="14560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29200" y="3810000"/>
            <a:ext cx="5753100" cy="2609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Oval 4"/>
          <p:cNvSpPr/>
          <p:nvPr/>
        </p:nvSpPr>
        <p:spPr>
          <a:xfrm>
            <a:off x="7741873" y="5114925"/>
            <a:ext cx="1219200" cy="190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6804" y="4610010"/>
            <a:ext cx="4280604" cy="1200329"/>
          </a:xfrm>
          <a:prstGeom prst="rect">
            <a:avLst/>
          </a:prstGeom>
          <a:noFill/>
        </p:spPr>
        <p:txBody>
          <a:bodyPr wrap="square" rtlCol="0">
            <a:spAutoFit/>
          </a:bodyPr>
          <a:lstStyle/>
          <a:p>
            <a:pPr marL="1200150" lvl="2" indent="-285750">
              <a:buFont typeface="Arial" pitchFamily="34" charset="0"/>
              <a:buChar char="•"/>
            </a:pPr>
            <a:r>
              <a:rPr lang="en-US" sz="2400" dirty="0"/>
              <a:t>Change major units on vertical scale </a:t>
            </a:r>
            <a:r>
              <a:rPr lang="en-US" sz="2400" dirty="0" smtClean="0"/>
              <a:t>to Fixed </a:t>
            </a:r>
            <a:r>
              <a:rPr lang="en-US" sz="2400" dirty="0"/>
              <a:t>0.5</a:t>
            </a:r>
            <a:endParaRPr lang="en-US" sz="2400" dirty="0">
              <a:solidFill>
                <a:srgbClr val="C00000"/>
              </a:solidFill>
            </a:endParaRPr>
          </a:p>
        </p:txBody>
      </p:sp>
      <p:sp>
        <p:nvSpPr>
          <p:cNvPr id="7" name="Up Arrow 6"/>
          <p:cNvSpPr/>
          <p:nvPr/>
        </p:nvSpPr>
        <p:spPr>
          <a:xfrm rot="5400000">
            <a:off x="4411287" y="4116259"/>
            <a:ext cx="348234" cy="484007"/>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2714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500"/>
                            </p:stCondLst>
                            <p:childTnLst>
                              <p:par>
                                <p:cTn id="17" presetID="21"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fade">
                                      <p:cBhvr>
                                        <p:cTn id="28" dur="500"/>
                                        <p:tgtEl>
                                          <p:spTgt spid="205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par>
                          <p:cTn id="34" fill="hold">
                            <p:stCondLst>
                              <p:cond delay="500"/>
                            </p:stCondLst>
                            <p:childTnLst>
                              <p:par>
                                <p:cTn id="35" presetID="10" presetClass="entr" presetSubtype="0" fill="hold" grpId="2"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1000"/>
                            </p:stCondLst>
                            <p:childTnLst>
                              <p:par>
                                <p:cTn id="39" presetID="26" presetClass="emph" presetSubtype="0" repeatCount="3000" fill="hold" grpId="1" nodeType="afterEffect">
                                  <p:stCondLst>
                                    <p:cond delay="0"/>
                                  </p:stCondLst>
                                  <p:childTnLst>
                                    <p:animEffect transition="out" filter="fade">
                                      <p:cBhvr>
                                        <p:cTn id="40" dur="500" tmFilter="0, 0; .2, .5; .8, .5; 1, 0"/>
                                        <p:tgtEl>
                                          <p:spTgt spid="7"/>
                                        </p:tgtEl>
                                      </p:cBhvr>
                                    </p:animEffect>
                                    <p:animScale>
                                      <p:cBhvr>
                                        <p:cTn id="41" dur="250" autoRev="1" fill="hold"/>
                                        <p:tgtEl>
                                          <p:spTgt spid="7"/>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par>
                          <p:cTn id="47" fill="hold">
                            <p:stCondLst>
                              <p:cond delay="500"/>
                            </p:stCondLst>
                            <p:childTnLst>
                              <p:par>
                                <p:cTn id="48" presetID="21" presetClass="entr" presetSubtype="1"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heel(1)">
                                      <p:cBhvr>
                                        <p:cTn id="50" dur="2000"/>
                                        <p:tgtEl>
                                          <p:spTgt spid="5"/>
                                        </p:tgtEl>
                                      </p:cBhvr>
                                    </p:animEffect>
                                  </p:childTnLst>
                                </p:cTn>
                              </p:par>
                            </p:childTnLst>
                          </p:cTn>
                        </p:par>
                        <p:par>
                          <p:cTn id="51" fill="hold">
                            <p:stCondLst>
                              <p:cond delay="2500"/>
                            </p:stCondLst>
                            <p:childTnLst>
                              <p:par>
                                <p:cTn id="52" presetID="26" presetClass="emph" presetSubtype="0" repeatCount="3000" fill="hold" grpId="1" nodeType="afterEffect">
                                  <p:stCondLst>
                                    <p:cond delay="0"/>
                                  </p:stCondLst>
                                  <p:childTnLst>
                                    <p:animEffect transition="out" filter="fade">
                                      <p:cBhvr>
                                        <p:cTn id="53" dur="500" tmFilter="0, 0; .2, .5; .8, .5; 1, 0"/>
                                        <p:tgtEl>
                                          <p:spTgt spid="5"/>
                                        </p:tgtEl>
                                      </p:cBhvr>
                                    </p:animEffect>
                                    <p:animScale>
                                      <p:cBhvr>
                                        <p:cTn id="5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animBg="1"/>
      <p:bldP spid="5" grpId="0" animBg="1"/>
      <p:bldP spid="5" grpId="1" animBg="1"/>
      <p:bldP spid="6" grpId="0"/>
      <p:bldP spid="7" grpId="1" animBg="1"/>
      <p:bldP spid="7"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a:t>
            </a:r>
            <a:endParaRPr lang="en-US" dirty="0"/>
          </a:p>
        </p:txBody>
      </p:sp>
      <p:sp>
        <p:nvSpPr>
          <p:cNvPr id="3" name="Content Placeholder 2"/>
          <p:cNvSpPr>
            <a:spLocks noGrp="1"/>
          </p:cNvSpPr>
          <p:nvPr>
            <p:ph idx="1"/>
          </p:nvPr>
        </p:nvSpPr>
        <p:spPr>
          <a:xfrm>
            <a:off x="457200" y="2743200"/>
            <a:ext cx="8077200" cy="2895600"/>
          </a:xfrm>
        </p:spPr>
        <p:txBody>
          <a:bodyPr/>
          <a:lstStyle/>
          <a:p>
            <a:r>
              <a:rPr lang="en-US" dirty="0" smtClean="0"/>
              <a:t>Format Histogram</a:t>
            </a:r>
          </a:p>
          <a:p>
            <a:pPr lvl="1"/>
            <a:r>
              <a:rPr lang="en-US" dirty="0" smtClean="0"/>
              <a:t>Change chart title</a:t>
            </a:r>
          </a:p>
          <a:p>
            <a:pPr lvl="2"/>
            <a:r>
              <a:rPr lang="en-US" dirty="0" smtClean="0"/>
              <a:t>Select Histogram title</a:t>
            </a:r>
          </a:p>
          <a:p>
            <a:pPr lvl="2"/>
            <a:r>
              <a:rPr lang="en-US" dirty="0" smtClean="0"/>
              <a:t>Revise title</a:t>
            </a:r>
          </a:p>
          <a:p>
            <a:pPr lvl="1"/>
            <a:r>
              <a:rPr lang="en-US" dirty="0" smtClean="0"/>
              <a:t>Change Axis label</a:t>
            </a:r>
          </a:p>
          <a:p>
            <a:pPr lvl="2"/>
            <a:r>
              <a:rPr lang="en-US" dirty="0" smtClean="0"/>
              <a:t>Select horizontal axis label</a:t>
            </a:r>
          </a:p>
          <a:p>
            <a:pPr lvl="2"/>
            <a:r>
              <a:rPr lang="en-US" dirty="0" smtClean="0"/>
              <a:t>Revise text</a:t>
            </a:r>
          </a:p>
          <a:p>
            <a:pPr lvl="2"/>
            <a:endParaRPr lang="en-US" dirty="0" smtClean="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765" t="6084" b="5696"/>
          <a:stretch/>
        </p:blipFill>
        <p:spPr bwMode="auto">
          <a:xfrm>
            <a:off x="5105400" y="609600"/>
            <a:ext cx="3590365"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6760284" y="609600"/>
            <a:ext cx="1393116" cy="3048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18" r="25189"/>
          <a:stretch/>
        </p:blipFill>
        <p:spPr bwMode="auto">
          <a:xfrm>
            <a:off x="4886816" y="425291"/>
            <a:ext cx="3840480" cy="257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22309"/>
          <a:stretch/>
        </p:blipFill>
        <p:spPr bwMode="auto">
          <a:xfrm>
            <a:off x="4885766" y="462077"/>
            <a:ext cx="3809999" cy="2609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6629400" y="2590800"/>
            <a:ext cx="1066800" cy="228600"/>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9943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075"/>
                                        </p:tgtEl>
                                        <p:attrNameLst>
                                          <p:attrName>style.visibility</p:attrName>
                                        </p:attrNameLst>
                                      </p:cBhvr>
                                      <p:to>
                                        <p:strVal val="visible"/>
                                      </p:to>
                                    </p:set>
                                    <p:animEffect transition="in" filter="fade">
                                      <p:cBhvr>
                                        <p:cTn id="30" dur="500"/>
                                        <p:tgtEl>
                                          <p:spTgt spid="307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par>
                          <p:cTn id="41" fill="hold">
                            <p:stCondLst>
                              <p:cond delay="500"/>
                            </p:stCondLst>
                            <p:childTnLst>
                              <p:par>
                                <p:cTn id="42" presetID="22" presetClass="entr" presetSubtype="4" fill="hold" grpId="1"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076"/>
                                        </p:tgtEl>
                                        <p:attrNameLst>
                                          <p:attrName>style.visibility</p:attrName>
                                        </p:attrNameLst>
                                      </p:cBhvr>
                                      <p:to>
                                        <p:strVal val="visible"/>
                                      </p:to>
                                    </p:set>
                                    <p:animEffect transition="in" filter="fade">
                                      <p:cBhvr>
                                        <p:cTn id="5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037" t="4631" r="5035" b="4722"/>
          <a:stretch/>
        </p:blipFill>
        <p:spPr bwMode="auto">
          <a:xfrm>
            <a:off x="4992445" y="274320"/>
            <a:ext cx="3810000" cy="2468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Histogram</a:t>
            </a:r>
            <a:endParaRPr lang="en-US" dirty="0"/>
          </a:p>
        </p:txBody>
      </p:sp>
      <p:sp>
        <p:nvSpPr>
          <p:cNvPr id="3" name="Content Placeholder 2"/>
          <p:cNvSpPr>
            <a:spLocks noGrp="1"/>
          </p:cNvSpPr>
          <p:nvPr>
            <p:ph idx="1"/>
          </p:nvPr>
        </p:nvSpPr>
        <p:spPr>
          <a:xfrm>
            <a:off x="0" y="1371600"/>
            <a:ext cx="8077200" cy="2895600"/>
          </a:xfrm>
        </p:spPr>
        <p:txBody>
          <a:bodyPr/>
          <a:lstStyle/>
          <a:p>
            <a:r>
              <a:rPr lang="en-US" dirty="0" smtClean="0"/>
              <a:t>Format Histogram</a:t>
            </a:r>
          </a:p>
          <a:p>
            <a:pPr lvl="1"/>
            <a:r>
              <a:rPr lang="en-US" dirty="0" smtClean="0"/>
              <a:t>Add gridlines</a:t>
            </a:r>
          </a:p>
          <a:p>
            <a:pPr lvl="2"/>
            <a:r>
              <a:rPr lang="en-US" dirty="0" smtClean="0"/>
              <a:t>Select Histogram</a:t>
            </a:r>
          </a:p>
          <a:p>
            <a:pPr lvl="2"/>
            <a:r>
              <a:rPr lang="en-US" dirty="0" smtClean="0"/>
              <a:t>From Layout tab in Chart Tools</a:t>
            </a:r>
          </a:p>
          <a:p>
            <a:pPr lvl="3"/>
            <a:r>
              <a:rPr lang="en-US" dirty="0" smtClean="0"/>
              <a:t>Choose Gridlines</a:t>
            </a:r>
          </a:p>
          <a:p>
            <a:pPr lvl="3"/>
            <a:r>
              <a:rPr lang="en-US" dirty="0" smtClean="0"/>
              <a:t>Choose Primary Horizontal Gridlines</a:t>
            </a:r>
          </a:p>
          <a:p>
            <a:pPr lvl="3"/>
            <a:r>
              <a:rPr lang="en-US" dirty="0" smtClean="0"/>
              <a:t>Choose Major Gridlines</a:t>
            </a:r>
          </a:p>
          <a:p>
            <a:pPr lvl="1"/>
            <a:endParaRPr lang="en-US" dirty="0" smtClean="0"/>
          </a:p>
          <a:p>
            <a:pPr marL="914400" lvl="1" indent="-457200">
              <a:buFont typeface="Arial" pitchFamily="34" charset="0"/>
              <a:buChar char="•"/>
            </a:pPr>
            <a:endParaRPr lang="en-US" dirty="0"/>
          </a:p>
        </p:txBody>
      </p:sp>
      <p:sp>
        <p:nvSpPr>
          <p:cNvPr id="6" name="Rectangle 5"/>
          <p:cNvSpPr/>
          <p:nvPr/>
        </p:nvSpPr>
        <p:spPr>
          <a:xfrm>
            <a:off x="4992445" y="152400"/>
            <a:ext cx="3810000" cy="25908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8782" t="2375" r="60454" b="60196"/>
          <a:stretch/>
        </p:blipFill>
        <p:spPr bwMode="auto">
          <a:xfrm>
            <a:off x="5158214" y="4267200"/>
            <a:ext cx="4016266" cy="249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39411" y="231160"/>
            <a:ext cx="4116068" cy="2688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762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4099"/>
                                        </p:tgtEl>
                                        <p:attrNameLst>
                                          <p:attrName>style.visibility</p:attrName>
                                        </p:attrNameLst>
                                      </p:cBhvr>
                                      <p:to>
                                        <p:strVal val="visible"/>
                                      </p:to>
                                    </p:set>
                                    <p:animEffect transition="in" filter="wipe(up)">
                                      <p:cBhvr>
                                        <p:cTn id="33" dur="500"/>
                                        <p:tgtEl>
                                          <p:spTgt spid="409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101"/>
                                        </p:tgtEl>
                                        <p:attrNameLst>
                                          <p:attrName>style.visibility</p:attrName>
                                        </p:attrNameLst>
                                      </p:cBhvr>
                                      <p:to>
                                        <p:strVal val="visible"/>
                                      </p:to>
                                    </p:set>
                                    <p:animEffect transition="in" filter="wipe(left)">
                                      <p:cBhvr>
                                        <p:cTn id="48" dur="500"/>
                                        <p:tgtEl>
                                          <p:spTgt spid="4101"/>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uiExpand="1"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a:t>
            </a:r>
            <a:endParaRPr lang="en-US" dirty="0"/>
          </a:p>
        </p:txBody>
      </p:sp>
      <p:sp>
        <p:nvSpPr>
          <p:cNvPr id="3" name="Content Placeholder 2"/>
          <p:cNvSpPr>
            <a:spLocks noGrp="1"/>
          </p:cNvSpPr>
          <p:nvPr>
            <p:ph idx="1"/>
          </p:nvPr>
        </p:nvSpPr>
        <p:spPr>
          <a:xfrm>
            <a:off x="457200" y="1371601"/>
            <a:ext cx="8077200" cy="2238916"/>
          </a:xfrm>
        </p:spPr>
        <p:txBody>
          <a:bodyPr/>
          <a:lstStyle/>
          <a:p>
            <a:r>
              <a:rPr lang="en-US" dirty="0" smtClean="0"/>
              <a:t>Format Histogram</a:t>
            </a:r>
          </a:p>
          <a:p>
            <a:pPr lvl="1"/>
            <a:r>
              <a:rPr lang="en-US" dirty="0" smtClean="0"/>
              <a:t>Remove gaps between bars</a:t>
            </a:r>
          </a:p>
          <a:p>
            <a:pPr lvl="2"/>
            <a:r>
              <a:rPr lang="en-US" dirty="0" smtClean="0"/>
              <a:t>Select a bar</a:t>
            </a:r>
          </a:p>
          <a:p>
            <a:pPr lvl="2"/>
            <a:r>
              <a:rPr lang="en-US" dirty="0" smtClean="0"/>
              <a:t>Double click on selection</a:t>
            </a:r>
          </a:p>
          <a:p>
            <a:pPr lvl="2"/>
            <a:r>
              <a:rPr lang="en-US" dirty="0" smtClean="0"/>
              <a:t>Choose Series Options</a:t>
            </a:r>
          </a:p>
          <a:p>
            <a:pPr lvl="2"/>
            <a:endParaRPr lang="en-US" dirty="0" smtClean="0"/>
          </a:p>
          <a:p>
            <a:pPr lvl="1"/>
            <a:endParaRPr lang="en-US" dirty="0"/>
          </a:p>
          <a:p>
            <a:pPr lvl="1"/>
            <a:endParaRPr lang="en-US" dirty="0" smtClean="0"/>
          </a:p>
          <a:p>
            <a:pPr lvl="1"/>
            <a:endParaRPr lang="en-US" dirty="0" smtClean="0"/>
          </a:p>
        </p:txBody>
      </p:sp>
      <p:pic>
        <p:nvPicPr>
          <p:cNvPr id="1536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2604" t="50000" r="8318" b="15964"/>
          <a:stretch/>
        </p:blipFill>
        <p:spPr bwMode="auto">
          <a:xfrm>
            <a:off x="6477000" y="1140160"/>
            <a:ext cx="4070555" cy="2470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8077200" y="1768578"/>
            <a:ext cx="228600" cy="143182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5800" y="3876675"/>
            <a:ext cx="5753100" cy="3743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Oval 4"/>
          <p:cNvSpPr/>
          <p:nvPr/>
        </p:nvSpPr>
        <p:spPr>
          <a:xfrm>
            <a:off x="7620000" y="6096000"/>
            <a:ext cx="892277" cy="342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5400000">
            <a:off x="3988239" y="4116260"/>
            <a:ext cx="348234" cy="484007"/>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bwMode="auto">
          <a:xfrm>
            <a:off x="-87768" y="4745846"/>
            <a:ext cx="4328160" cy="8415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2"/>
            <a:r>
              <a:rPr lang="en-US" dirty="0" smtClean="0"/>
              <a:t>Set Gap Width to 5%</a:t>
            </a:r>
          </a:p>
          <a:p>
            <a:pPr lvl="2"/>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xmlns="" val="231439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21"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146"/>
                                        </p:tgtEl>
                                        <p:attrNameLst>
                                          <p:attrName>style.visibility</p:attrName>
                                        </p:attrNameLst>
                                      </p:cBhvr>
                                      <p:to>
                                        <p:strVal val="visible"/>
                                      </p:to>
                                    </p:set>
                                    <p:animEffect transition="in" filter="fade">
                                      <p:cBhvr>
                                        <p:cTn id="30" dur="500"/>
                                        <p:tgtEl>
                                          <p:spTgt spid="61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par>
                          <p:cTn id="36" fill="hold">
                            <p:stCondLst>
                              <p:cond delay="500"/>
                            </p:stCondLst>
                            <p:childTnLst>
                              <p:par>
                                <p:cTn id="37" presetID="10" presetClass="entr" presetSubtype="0" fill="hold" grpId="1"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1000"/>
                            </p:stCondLst>
                            <p:childTnLst>
                              <p:par>
                                <p:cTn id="41" presetID="26" presetClass="emph" presetSubtype="0" repeatCount="3000" fill="hold" grpId="0" nodeType="afterEffect">
                                  <p:stCondLst>
                                    <p:cond delay="0"/>
                                  </p:stCondLst>
                                  <p:childTnLst>
                                    <p:animEffect transition="out" filter="fade">
                                      <p:cBhvr>
                                        <p:cTn id="42" dur="500" tmFilter="0, 0; .2, .5; .8, .5; 1, 0"/>
                                        <p:tgtEl>
                                          <p:spTgt spid="12"/>
                                        </p:tgtEl>
                                      </p:cBhvr>
                                    </p:animEffect>
                                    <p:animScale>
                                      <p:cBhvr>
                                        <p:cTn id="43" dur="250" autoRev="1" fill="hold"/>
                                        <p:tgtEl>
                                          <p:spTgt spid="12"/>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fade">
                                      <p:cBhvr>
                                        <p:cTn id="48" dur="500"/>
                                        <p:tgtEl>
                                          <p:spTgt spid="13">
                                            <p:txEl>
                                              <p:pRg st="0" end="0"/>
                                            </p:txEl>
                                          </p:spTgt>
                                        </p:tgtEl>
                                      </p:cBhvr>
                                    </p:animEffect>
                                  </p:childTnLst>
                                </p:cTn>
                              </p:par>
                            </p:childTnLst>
                          </p:cTn>
                        </p:par>
                        <p:par>
                          <p:cTn id="49" fill="hold">
                            <p:stCondLst>
                              <p:cond delay="500"/>
                            </p:stCondLst>
                            <p:childTnLst>
                              <p:par>
                                <p:cTn id="50" presetID="21" presetClass="entr" presetSubtype="1"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heel(1)">
                                      <p:cBhvr>
                                        <p:cTn id="52" dur="2000"/>
                                        <p:tgtEl>
                                          <p:spTgt spid="5"/>
                                        </p:tgtEl>
                                      </p:cBhvr>
                                    </p:animEffect>
                                  </p:childTnLst>
                                </p:cTn>
                              </p:par>
                            </p:childTnLst>
                          </p:cTn>
                        </p:par>
                        <p:par>
                          <p:cTn id="53" fill="hold">
                            <p:stCondLst>
                              <p:cond delay="2500"/>
                            </p:stCondLst>
                            <p:childTnLst>
                              <p:par>
                                <p:cTn id="54" presetID="26" presetClass="emph" presetSubtype="0" repeatCount="3000" fill="hold" grpId="1" nodeType="afterEffect">
                                  <p:stCondLst>
                                    <p:cond delay="0"/>
                                  </p:stCondLst>
                                  <p:childTnLst>
                                    <p:animEffect transition="out" filter="fade">
                                      <p:cBhvr>
                                        <p:cTn id="55" dur="500" tmFilter="0, 0; .2, .5; .8, .5; 1, 0"/>
                                        <p:tgtEl>
                                          <p:spTgt spid="5"/>
                                        </p:tgtEl>
                                      </p:cBhvr>
                                    </p:animEffect>
                                    <p:animScale>
                                      <p:cBhvr>
                                        <p:cTn id="5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uiExpand="1" animBg="1"/>
      <p:bldP spid="5" grpId="0" animBg="1"/>
      <p:bldP spid="5" grpId="1" animBg="1"/>
      <p:bldP spid="12" grpId="0" animBg="1"/>
      <p:bldP spid="12" grpId="1" animBg="1"/>
      <p:bldP spid="1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a:t>
            </a:r>
            <a:endParaRPr lang="en-US" dirty="0"/>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22" t="2857" r="2277" b="3809"/>
          <a:stretch/>
        </p:blipFill>
        <p:spPr bwMode="auto">
          <a:xfrm>
            <a:off x="1143000" y="1356360"/>
            <a:ext cx="7025641" cy="4480560"/>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983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Worksheet</a:t>
            </a:r>
            <a:endParaRPr lang="en-U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503" y="1143000"/>
            <a:ext cx="8029697" cy="5531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6439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a Spreadsheet</a:t>
            </a:r>
            <a:endParaRPr lang="en-US" dirty="0"/>
          </a:p>
        </p:txBody>
      </p:sp>
      <p:sp>
        <p:nvSpPr>
          <p:cNvPr id="3" name="Content Placeholder 2"/>
          <p:cNvSpPr>
            <a:spLocks noGrp="1"/>
          </p:cNvSpPr>
          <p:nvPr>
            <p:ph idx="1"/>
          </p:nvPr>
        </p:nvSpPr>
        <p:spPr/>
        <p:txBody>
          <a:bodyPr/>
          <a:lstStyle/>
          <a:p>
            <a:r>
              <a:rPr lang="en-US" dirty="0" smtClean="0"/>
              <a:t>Store </a:t>
            </a:r>
            <a:r>
              <a:rPr lang="en-US" dirty="0"/>
              <a:t>raw data</a:t>
            </a:r>
          </a:p>
          <a:p>
            <a:r>
              <a:rPr lang="en-US" dirty="0"/>
              <a:t>Make calculations</a:t>
            </a:r>
          </a:p>
          <a:p>
            <a:r>
              <a:rPr lang="en-US" dirty="0"/>
              <a:t>Analyze data</a:t>
            </a:r>
          </a:p>
          <a:p>
            <a:r>
              <a:rPr lang="en-US" dirty="0"/>
              <a:t>Create charts to represent data</a:t>
            </a:r>
          </a:p>
          <a:p>
            <a:pPr marL="0" indent="0">
              <a:buNone/>
            </a:pPr>
            <a:endParaRPr lang="en-US" dirty="0"/>
          </a:p>
        </p:txBody>
      </p:sp>
    </p:spTree>
    <p:extLst>
      <p:ext uri="{BB962C8B-B14F-4D97-AF65-F5344CB8AC3E}">
        <p14:creationId xmlns:p14="http://schemas.microsoft.com/office/powerpoint/2010/main" xmlns="" val="4226248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of Excel</a:t>
            </a:r>
            <a:endParaRPr lang="en-US" dirty="0"/>
          </a:p>
        </p:txBody>
      </p:sp>
      <p:sp>
        <p:nvSpPr>
          <p:cNvPr id="3" name="Content Placeholder 2"/>
          <p:cNvSpPr>
            <a:spLocks noGrp="1"/>
          </p:cNvSpPr>
          <p:nvPr>
            <p:ph idx="1"/>
          </p:nvPr>
        </p:nvSpPr>
        <p:spPr>
          <a:xfrm>
            <a:off x="457200" y="1295400"/>
            <a:ext cx="4594412" cy="4830763"/>
          </a:xfrm>
        </p:spPr>
        <p:txBody>
          <a:bodyPr/>
          <a:lstStyle/>
          <a:p>
            <a:r>
              <a:rPr lang="en-US" sz="2800" dirty="0" smtClean="0"/>
              <a:t>Column labels are letters – A, B, C</a:t>
            </a:r>
          </a:p>
          <a:p>
            <a:r>
              <a:rPr lang="en-US" sz="2800" dirty="0" smtClean="0"/>
              <a:t>Row labels are numbers – 1, 2, 3</a:t>
            </a:r>
          </a:p>
          <a:p>
            <a:r>
              <a:rPr lang="en-US" sz="2800" dirty="0" smtClean="0"/>
              <a:t>A cell is the intersection of a column and row – C12</a:t>
            </a:r>
          </a:p>
          <a:p>
            <a:r>
              <a:rPr lang="en-US" sz="2800" dirty="0" smtClean="0"/>
              <a:t>Worksheet </a:t>
            </a:r>
          </a:p>
          <a:p>
            <a:pPr lvl="1"/>
            <a:r>
              <a:rPr lang="en-US" sz="2400" dirty="0" smtClean="0"/>
              <a:t>all of the cells on a “page”</a:t>
            </a:r>
          </a:p>
          <a:p>
            <a:r>
              <a:rPr lang="en-US" sz="2800" dirty="0" smtClean="0"/>
              <a:t>Workbook</a:t>
            </a:r>
          </a:p>
          <a:p>
            <a:pPr lvl="1"/>
            <a:r>
              <a:rPr lang="en-US" sz="2400" dirty="0" smtClean="0"/>
              <a:t>collection of worksheets</a:t>
            </a:r>
          </a:p>
          <a:p>
            <a:pPr lvl="1"/>
            <a:r>
              <a:rPr lang="en-US" sz="2400" dirty="0" smtClean="0"/>
              <a:t>Excel file</a:t>
            </a:r>
            <a:endParaRPr lang="en-US" sz="24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51612" y="1143000"/>
            <a:ext cx="3539938" cy="346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35000"/>
          <a:stretch/>
        </p:blipFill>
        <p:spPr bwMode="auto">
          <a:xfrm>
            <a:off x="5049900" y="1143000"/>
            <a:ext cx="3665444" cy="346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11917"/>
          <a:stretch/>
        </p:blipFill>
        <p:spPr bwMode="auto">
          <a:xfrm>
            <a:off x="5065311" y="1143000"/>
            <a:ext cx="3762344" cy="4471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3444"/>
          <a:stretch/>
        </p:blipFill>
        <p:spPr bwMode="auto">
          <a:xfrm>
            <a:off x="5065311" y="1173822"/>
            <a:ext cx="3780324" cy="497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a:xfrm>
            <a:off x="4724400" y="4800600"/>
            <a:ext cx="1066800" cy="914400"/>
          </a:xfrm>
          <a:prstGeom prst="straightConnector1">
            <a:avLst/>
          </a:prstGeom>
          <a:ln w="381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24400" y="4800600"/>
            <a:ext cx="1676400" cy="880153"/>
          </a:xfrm>
          <a:prstGeom prst="straightConnector1">
            <a:avLst/>
          </a:prstGeom>
          <a:ln w="381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19400" y="4800600"/>
            <a:ext cx="1905000" cy="0"/>
          </a:xfrm>
          <a:prstGeom prst="straightConnector1">
            <a:avLst/>
          </a:prstGeom>
          <a:ln w="381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0425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fade">
                                      <p:cBhvr>
                                        <p:cTn id="20" dur="500"/>
                                        <p:tgtEl>
                                          <p:spTgt spid="51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124"/>
                                        </p:tgtEl>
                                        <p:attrNameLst>
                                          <p:attrName>style.visibility</p:attrName>
                                        </p:attrNameLst>
                                      </p:cBhvr>
                                      <p:to>
                                        <p:strVal val="visible"/>
                                      </p:to>
                                    </p:set>
                                    <p:animEffect transition="in" filter="fade">
                                      <p:cBhvr>
                                        <p:cTn id="29" dur="500"/>
                                        <p:tgtEl>
                                          <p:spTgt spid="51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5125"/>
                                        </p:tgtEl>
                                        <p:attrNameLst>
                                          <p:attrName>style.visibility</p:attrName>
                                        </p:attrNameLst>
                                      </p:cBhvr>
                                      <p:to>
                                        <p:strVal val="visible"/>
                                      </p:to>
                                    </p:set>
                                    <p:animEffect transition="in" filter="fade">
                                      <p:cBhvr>
                                        <p:cTn id="38" dur="500"/>
                                        <p:tgtEl>
                                          <p:spTgt spid="51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fade">
                                      <p:cBhvr>
                                        <p:cTn id="58" dur="500"/>
                                        <p:tgtEl>
                                          <p:spTgt spid="3">
                                            <p:txEl>
                                              <p:pRg st="5" end="5"/>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500"/>
                                        <p:tgtEl>
                                          <p:spTgt spid="3">
                                            <p:txEl>
                                              <p:pRg st="6" end="6"/>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of Excel</a:t>
            </a:r>
            <a:endParaRPr lang="en-US" dirty="0"/>
          </a:p>
        </p:txBody>
      </p:sp>
      <p:sp>
        <p:nvSpPr>
          <p:cNvPr id="3" name="Content Placeholder 2"/>
          <p:cNvSpPr>
            <a:spLocks noGrp="1"/>
          </p:cNvSpPr>
          <p:nvPr>
            <p:ph idx="1"/>
          </p:nvPr>
        </p:nvSpPr>
        <p:spPr/>
        <p:txBody>
          <a:bodyPr/>
          <a:lstStyle/>
          <a:p>
            <a:r>
              <a:rPr lang="en-US" sz="2800" dirty="0" smtClean="0"/>
              <a:t>Change worksheet name</a:t>
            </a:r>
          </a:p>
          <a:p>
            <a:pPr lvl="1"/>
            <a:r>
              <a:rPr lang="en-US" sz="2400" dirty="0" smtClean="0"/>
              <a:t>Double click on sheet name</a:t>
            </a:r>
          </a:p>
          <a:p>
            <a:pPr lvl="1"/>
            <a:r>
              <a:rPr lang="en-US" sz="2400" dirty="0" smtClean="0"/>
              <a:t>Type new name</a:t>
            </a:r>
          </a:p>
          <a:p>
            <a:pPr lvl="1"/>
            <a:r>
              <a:rPr lang="en-US" sz="2400" dirty="0" smtClean="0"/>
              <a:t>Enter</a:t>
            </a:r>
            <a:endParaRPr lang="en-US" sz="2400" dirty="0"/>
          </a:p>
        </p:txBody>
      </p:sp>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3444"/>
          <a:stretch/>
        </p:blipFill>
        <p:spPr bwMode="auto">
          <a:xfrm>
            <a:off x="5277037" y="1173822"/>
            <a:ext cx="3568598" cy="4693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val 6"/>
          <p:cNvSpPr/>
          <p:nvPr/>
        </p:nvSpPr>
        <p:spPr>
          <a:xfrm>
            <a:off x="6248399" y="5289051"/>
            <a:ext cx="609601" cy="34974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7200" y="4467118"/>
            <a:ext cx="4338471" cy="1486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Oval 4"/>
          <p:cNvSpPr/>
          <p:nvPr/>
        </p:nvSpPr>
        <p:spPr>
          <a:xfrm>
            <a:off x="5966710" y="5210282"/>
            <a:ext cx="1143000" cy="5145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1807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Store Raw Data</a:t>
            </a:r>
            <a:endParaRPr lang="en-US" dirty="0"/>
          </a:p>
        </p:txBody>
      </p:sp>
      <p:sp>
        <p:nvSpPr>
          <p:cNvPr id="12" name="Content Placeholder 11"/>
          <p:cNvSpPr>
            <a:spLocks noGrp="1"/>
          </p:cNvSpPr>
          <p:nvPr>
            <p:ph idx="1"/>
          </p:nvPr>
        </p:nvSpPr>
        <p:spPr>
          <a:xfrm>
            <a:off x="457200" y="1295400"/>
            <a:ext cx="4572000" cy="5257800"/>
          </a:xfrm>
        </p:spPr>
        <p:txBody>
          <a:bodyPr/>
          <a:lstStyle/>
          <a:p>
            <a:r>
              <a:rPr lang="en-US" dirty="0" smtClean="0"/>
              <a:t>Create appropriate heading(s) for data</a:t>
            </a:r>
          </a:p>
          <a:p>
            <a:r>
              <a:rPr lang="en-US" dirty="0" smtClean="0"/>
              <a:t>Input data</a:t>
            </a:r>
          </a:p>
          <a:p>
            <a:pPr lvl="1"/>
            <a:r>
              <a:rPr lang="en-US" dirty="0" smtClean="0"/>
              <a:t>Type by hand</a:t>
            </a:r>
          </a:p>
          <a:p>
            <a:pPr lvl="1"/>
            <a:r>
              <a:rPr lang="en-US" dirty="0" smtClean="0"/>
              <a:t>Copy from electronic table</a:t>
            </a:r>
          </a:p>
          <a:p>
            <a:r>
              <a:rPr lang="en-US" dirty="0" smtClean="0"/>
              <a:t>Data array</a:t>
            </a:r>
          </a:p>
          <a:p>
            <a:pPr lvl="1"/>
            <a:r>
              <a:rPr lang="en-US" dirty="0" smtClean="0"/>
              <a:t>Row</a:t>
            </a:r>
          </a:p>
          <a:p>
            <a:pPr lvl="1"/>
            <a:r>
              <a:rPr lang="en-US" dirty="0" smtClean="0"/>
              <a:t>Column</a:t>
            </a:r>
          </a:p>
          <a:p>
            <a:pPr lvl="1"/>
            <a:r>
              <a:rPr lang="en-US" dirty="0" smtClean="0"/>
              <a:t>Table</a:t>
            </a: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457200"/>
            <a:ext cx="3657600" cy="5809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3276600" y="4800600"/>
            <a:ext cx="2587943" cy="830997"/>
          </a:xfrm>
          <a:prstGeom prst="rect">
            <a:avLst/>
          </a:prstGeom>
          <a:solidFill>
            <a:schemeClr val="bg1"/>
          </a:solidFill>
          <a:ln>
            <a:solidFill>
              <a:schemeClr val="accent1">
                <a:shade val="50000"/>
              </a:schemeClr>
            </a:solidFill>
          </a:ln>
        </p:spPr>
        <p:txBody>
          <a:bodyPr wrap="square" rtlCol="0">
            <a:spAutoFit/>
          </a:bodyPr>
          <a:lstStyle/>
          <a:p>
            <a:r>
              <a:rPr lang="en-US" sz="2400" dirty="0" smtClean="0">
                <a:solidFill>
                  <a:srgbClr val="C00000"/>
                </a:solidFill>
              </a:rPr>
              <a:t>Input height data as shown.</a:t>
            </a:r>
            <a:endParaRPr lang="en-US" sz="2400" dirty="0">
              <a:solidFill>
                <a:srgbClr val="C00000"/>
              </a:solidFill>
            </a:endParaRPr>
          </a:p>
        </p:txBody>
      </p:sp>
    </p:spTree>
    <p:extLst>
      <p:ext uri="{BB962C8B-B14F-4D97-AF65-F5344CB8AC3E}">
        <p14:creationId xmlns:p14="http://schemas.microsoft.com/office/powerpoint/2010/main" xmlns="" val="360421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2514600"/>
            <a:ext cx="4714875" cy="302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Calculations</a:t>
            </a:r>
            <a:endParaRPr lang="en-US" dirty="0"/>
          </a:p>
        </p:txBody>
      </p:sp>
      <p:sp>
        <p:nvSpPr>
          <p:cNvPr id="3" name="Content Placeholder 2"/>
          <p:cNvSpPr>
            <a:spLocks noGrp="1"/>
          </p:cNvSpPr>
          <p:nvPr>
            <p:ph idx="1"/>
          </p:nvPr>
        </p:nvSpPr>
        <p:spPr>
          <a:xfrm>
            <a:off x="457200" y="1403040"/>
            <a:ext cx="4343400" cy="4830763"/>
          </a:xfrm>
        </p:spPr>
        <p:txBody>
          <a:bodyPr/>
          <a:lstStyle/>
          <a:p>
            <a:r>
              <a:rPr lang="en-US" sz="2800" dirty="0" smtClean="0"/>
              <a:t>Cell designations used to indicate values</a:t>
            </a:r>
          </a:p>
          <a:p>
            <a:r>
              <a:rPr lang="en-US" sz="2800" dirty="0" smtClean="0"/>
              <a:t>Order of operations</a:t>
            </a:r>
          </a:p>
          <a:p>
            <a:pPr lvl="1">
              <a:buFont typeface="Wingdings" pitchFamily="2" charset="2"/>
              <a:buChar char="§"/>
            </a:pPr>
            <a:r>
              <a:rPr lang="en-US" sz="2400" dirty="0" smtClean="0"/>
              <a:t>Parentheses ( )</a:t>
            </a:r>
          </a:p>
          <a:p>
            <a:pPr lvl="1">
              <a:buFont typeface="Wingdings" pitchFamily="2" charset="2"/>
              <a:buChar char="§"/>
            </a:pPr>
            <a:r>
              <a:rPr lang="en-US" sz="2400" dirty="0" smtClean="0"/>
              <a:t>Exponents ^</a:t>
            </a:r>
          </a:p>
          <a:p>
            <a:pPr lvl="1">
              <a:buFont typeface="Wingdings" pitchFamily="2" charset="2"/>
              <a:buChar char="§"/>
            </a:pPr>
            <a:r>
              <a:rPr lang="en-US" sz="2400" dirty="0" smtClean="0"/>
              <a:t>Multiply *</a:t>
            </a:r>
          </a:p>
          <a:p>
            <a:pPr lvl="1">
              <a:buFont typeface="Wingdings" pitchFamily="2" charset="2"/>
              <a:buChar char="§"/>
            </a:pPr>
            <a:r>
              <a:rPr lang="en-US" sz="2400" dirty="0" smtClean="0"/>
              <a:t>Divide /</a:t>
            </a:r>
          </a:p>
          <a:p>
            <a:pPr lvl="1">
              <a:buFont typeface="Wingdings" pitchFamily="2" charset="2"/>
              <a:buChar char="§"/>
            </a:pPr>
            <a:r>
              <a:rPr lang="en-US" sz="2400" dirty="0" smtClean="0"/>
              <a:t>Add +</a:t>
            </a:r>
          </a:p>
          <a:p>
            <a:pPr lvl="1">
              <a:buFont typeface="Wingdings" pitchFamily="2" charset="2"/>
              <a:buChar char="§"/>
            </a:pPr>
            <a:r>
              <a:rPr lang="en-US" sz="2400" dirty="0" smtClean="0"/>
              <a:t>Subtract –</a:t>
            </a:r>
          </a:p>
          <a:p>
            <a:pPr marL="457200" lvl="1" indent="0">
              <a:buNone/>
            </a:pPr>
            <a:endParaRPr lang="en-US" dirty="0" smtClean="0"/>
          </a:p>
        </p:txBody>
      </p:sp>
      <p:sp>
        <p:nvSpPr>
          <p:cNvPr id="4" name="Rectangle 3"/>
          <p:cNvSpPr/>
          <p:nvPr/>
        </p:nvSpPr>
        <p:spPr>
          <a:xfrm>
            <a:off x="5257801" y="3589822"/>
            <a:ext cx="762000" cy="228600"/>
          </a:xfrm>
          <a:prstGeom prst="rect">
            <a:avLst/>
          </a:prstGeom>
          <a:solidFill>
            <a:srgbClr val="FFFF00">
              <a:alpha val="42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29201" y="1564243"/>
            <a:ext cx="2057400" cy="461665"/>
          </a:xfrm>
          <a:prstGeom prst="rect">
            <a:avLst/>
          </a:prstGeom>
          <a:noFill/>
        </p:spPr>
        <p:txBody>
          <a:bodyPr wrap="square" rtlCol="0">
            <a:spAutoFit/>
          </a:bodyPr>
          <a:lstStyle/>
          <a:p>
            <a:r>
              <a:rPr lang="en-US" sz="2400" dirty="0" smtClean="0"/>
              <a:t>Formula Bar</a:t>
            </a:r>
            <a:endParaRPr lang="en-US" sz="2400" dirty="0"/>
          </a:p>
        </p:txBody>
      </p:sp>
      <p:cxnSp>
        <p:nvCxnSpPr>
          <p:cNvPr id="7" name="Straight Arrow Connector 6"/>
          <p:cNvCxnSpPr/>
          <p:nvPr/>
        </p:nvCxnSpPr>
        <p:spPr>
          <a:xfrm>
            <a:off x="6858000" y="1795075"/>
            <a:ext cx="609600" cy="1100525"/>
          </a:xfrm>
          <a:prstGeom prst="straightConnector1">
            <a:avLst/>
          </a:prstGeom>
          <a:ln w="381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14" name="TextBox 13"/>
              <p:cNvSpPr txBox="1"/>
              <p:nvPr/>
            </p:nvSpPr>
            <p:spPr>
              <a:xfrm>
                <a:off x="4353262" y="5638800"/>
                <a:ext cx="2729209" cy="9951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d>
                            <m:dPr>
                              <m:ctrlPr>
                                <a:rPr lang="en-US" sz="2400" i="1" smtClean="0">
                                  <a:latin typeface="Cambria Math"/>
                                </a:rPr>
                              </m:ctrlPr>
                            </m:dPr>
                            <m:e>
                              <m:f>
                                <m:fPr>
                                  <m:ctrlPr>
                                    <a:rPr lang="en-US" sz="2400" i="1" smtClean="0">
                                      <a:latin typeface="Cambria Math"/>
                                    </a:rPr>
                                  </m:ctrlPr>
                                </m:fPr>
                                <m:num>
                                  <m:r>
                                    <a:rPr lang="en-US" sz="2400" b="0" i="1" smtClean="0">
                                      <a:latin typeface="Cambria Math"/>
                                    </a:rPr>
                                    <m:t>6</m:t>
                                  </m:r>
                                </m:num>
                                <m:den>
                                  <m:r>
                                    <a:rPr lang="en-US" sz="2400" b="0" i="1" smtClean="0">
                                      <a:latin typeface="Cambria Math"/>
                                    </a:rPr>
                                    <m:t>2</m:t>
                                  </m:r>
                                </m:den>
                              </m:f>
                              <m:r>
                                <a:rPr lang="en-US" sz="2400" b="0" i="1" smtClean="0">
                                  <a:latin typeface="Cambria Math"/>
                                </a:rPr>
                                <m:t>+1</m:t>
                              </m:r>
                            </m:e>
                          </m:d>
                        </m:e>
                        <m:sup>
                          <m:r>
                            <a:rPr lang="en-US" sz="2400" b="0" i="1" smtClean="0">
                              <a:latin typeface="Cambria Math"/>
                            </a:rPr>
                            <m:t>2</m:t>
                          </m:r>
                        </m:sup>
                      </m:sSup>
                      <m:r>
                        <a:rPr lang="en-US" sz="2400" i="1" smtClean="0">
                          <a:latin typeface="Cambria Math"/>
                          <a:ea typeface="Cambria Math"/>
                        </a:rPr>
                        <m:t>∙</m:t>
                      </m:r>
                      <m:r>
                        <a:rPr lang="en-US" sz="2400" b="0" i="1" smtClean="0">
                          <a:latin typeface="Cambria Math"/>
                          <a:ea typeface="Cambria Math"/>
                        </a:rPr>
                        <m:t>3+100</m:t>
                      </m:r>
                    </m:oMath>
                  </m:oMathPara>
                </a14:m>
                <a:endParaRPr lang="en-US" sz="2400" dirty="0"/>
              </a:p>
            </p:txBody>
          </p:sp>
        </mc:Choice>
        <mc:Fallback>
          <p:sp>
            <p:nvSpPr>
              <p:cNvPr id="14" name="TextBox 13"/>
              <p:cNvSpPr txBox="1">
                <a:spLocks noRot="1" noChangeAspect="1" noMove="1" noResize="1" noEditPoints="1" noAdjustHandles="1" noChangeArrowheads="1" noChangeShapeType="1" noTextEdit="1"/>
              </p:cNvSpPr>
              <p:nvPr/>
            </p:nvSpPr>
            <p:spPr>
              <a:xfrm>
                <a:off x="4353262" y="5638800"/>
                <a:ext cx="2729209" cy="995144"/>
              </a:xfrm>
              <a:prstGeom prst="rect">
                <a:avLst/>
              </a:prstGeom>
              <a:blipFill rotWithShape="1">
                <a:blip r:embed="rId4" cstate="print"/>
                <a:stretch>
                  <a:fillRect/>
                </a:stretch>
              </a:blipFill>
            </p:spPr>
            <p:txBody>
              <a:bodyPr/>
              <a:lstStyle/>
              <a:p>
                <a:r>
                  <a:rPr lang="en-US">
                    <a:noFill/>
                  </a:rPr>
                  <a:t> </a:t>
                </a:r>
              </a:p>
            </p:txBody>
          </p:sp>
        </mc:Fallback>
      </mc:AlternateContent>
      <p:sp>
        <p:nvSpPr>
          <p:cNvPr id="15" name="TextBox 14"/>
          <p:cNvSpPr txBox="1"/>
          <p:nvPr/>
        </p:nvSpPr>
        <p:spPr>
          <a:xfrm>
            <a:off x="4634256" y="5867400"/>
            <a:ext cx="242544" cy="677108"/>
          </a:xfrm>
          <a:prstGeom prst="rect">
            <a:avLst/>
          </a:prstGeom>
          <a:solidFill>
            <a:srgbClr val="FFFF00"/>
          </a:solidFill>
        </p:spPr>
        <p:txBody>
          <a:bodyPr wrap="square" lIns="45720" tIns="91440" bIns="91440" rtlCol="0">
            <a:spAutoFit/>
          </a:bodyPr>
          <a:lstStyle/>
          <a:p>
            <a:r>
              <a:rPr lang="en-US" sz="2800" dirty="0" smtClean="0"/>
              <a:t>3</a:t>
            </a:r>
          </a:p>
          <a:p>
            <a:endParaRPr lang="en-US" sz="400" dirty="0"/>
          </a:p>
        </p:txBody>
      </p:sp>
      <p:sp>
        <p:nvSpPr>
          <p:cNvPr id="16" name="TextBox 15"/>
          <p:cNvSpPr txBox="1"/>
          <p:nvPr/>
        </p:nvSpPr>
        <p:spPr>
          <a:xfrm>
            <a:off x="4634256" y="5867400"/>
            <a:ext cx="775944" cy="707886"/>
          </a:xfrm>
          <a:prstGeom prst="rect">
            <a:avLst/>
          </a:prstGeom>
          <a:solidFill>
            <a:srgbClr val="FFC000"/>
          </a:solidFill>
        </p:spPr>
        <p:txBody>
          <a:bodyPr wrap="square" rtlCol="0">
            <a:spAutoFit/>
          </a:bodyPr>
          <a:lstStyle/>
          <a:p>
            <a:r>
              <a:rPr lang="en-US" sz="4000" dirty="0" smtClean="0"/>
              <a:t> 4</a:t>
            </a:r>
            <a:endParaRPr lang="en-US" sz="4000" dirty="0"/>
          </a:p>
        </p:txBody>
      </p:sp>
      <p:sp>
        <p:nvSpPr>
          <p:cNvPr id="17" name="TextBox 16"/>
          <p:cNvSpPr txBox="1"/>
          <p:nvPr/>
        </p:nvSpPr>
        <p:spPr>
          <a:xfrm>
            <a:off x="4343400" y="5697970"/>
            <a:ext cx="1361738" cy="892552"/>
          </a:xfrm>
          <a:prstGeom prst="rect">
            <a:avLst/>
          </a:prstGeom>
          <a:solidFill>
            <a:srgbClr val="00B0F0"/>
          </a:solidFill>
        </p:spPr>
        <p:txBody>
          <a:bodyPr wrap="square" tIns="137160" bIns="137160" rtlCol="0">
            <a:spAutoFit/>
          </a:bodyPr>
          <a:lstStyle/>
          <a:p>
            <a:pPr algn="ctr"/>
            <a:r>
              <a:rPr lang="en-US" sz="4000" dirty="0" smtClean="0"/>
              <a:t>16</a:t>
            </a:r>
            <a:endParaRPr lang="en-US" sz="4000" dirty="0"/>
          </a:p>
        </p:txBody>
      </p:sp>
      <p:sp>
        <p:nvSpPr>
          <p:cNvPr id="18" name="TextBox 17"/>
          <p:cNvSpPr txBox="1"/>
          <p:nvPr/>
        </p:nvSpPr>
        <p:spPr>
          <a:xfrm>
            <a:off x="4447839" y="5734293"/>
            <a:ext cx="1704639" cy="861775"/>
          </a:xfrm>
          <a:prstGeom prst="rect">
            <a:avLst/>
          </a:prstGeom>
          <a:solidFill>
            <a:srgbClr val="92D050"/>
          </a:solidFill>
        </p:spPr>
        <p:txBody>
          <a:bodyPr wrap="square" rtlCol="0">
            <a:spAutoFit/>
          </a:bodyPr>
          <a:lstStyle/>
          <a:p>
            <a:pPr algn="ctr"/>
            <a:r>
              <a:rPr lang="en-US" sz="4800" dirty="0" smtClean="0"/>
              <a:t>48</a:t>
            </a:r>
            <a:endParaRPr lang="en-US" sz="4800" dirty="0"/>
          </a:p>
        </p:txBody>
      </p:sp>
      <p:sp>
        <p:nvSpPr>
          <p:cNvPr id="21" name="TextBox 20"/>
          <p:cNvSpPr txBox="1"/>
          <p:nvPr/>
        </p:nvSpPr>
        <p:spPr>
          <a:xfrm>
            <a:off x="4343401" y="5705484"/>
            <a:ext cx="2514600" cy="830997"/>
          </a:xfrm>
          <a:prstGeom prst="rect">
            <a:avLst/>
          </a:prstGeom>
          <a:solidFill>
            <a:srgbClr val="C00000"/>
          </a:solidFill>
        </p:spPr>
        <p:txBody>
          <a:bodyPr wrap="square" rtlCol="0">
            <a:spAutoFit/>
          </a:bodyPr>
          <a:lstStyle/>
          <a:p>
            <a:pPr algn="ctr"/>
            <a:r>
              <a:rPr lang="en-US" sz="4800" dirty="0" smtClean="0"/>
              <a:t>148</a:t>
            </a:r>
            <a:endParaRPr lang="en-US" sz="4800" dirty="0"/>
          </a:p>
        </p:txBody>
      </p:sp>
      <p:cxnSp>
        <p:nvCxnSpPr>
          <p:cNvPr id="22" name="Straight Arrow Connector 21"/>
          <p:cNvCxnSpPr>
            <a:stCxn id="14" idx="0"/>
          </p:cNvCxnSpPr>
          <p:nvPr/>
        </p:nvCxnSpPr>
        <p:spPr>
          <a:xfrm flipV="1">
            <a:off x="5717867" y="3818422"/>
            <a:ext cx="0" cy="1820378"/>
          </a:xfrm>
          <a:prstGeom prst="straightConnector1">
            <a:avLst/>
          </a:prstGeom>
          <a:ln w="381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784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4" grpId="0" animBg="1"/>
      <p:bldP spid="15" grpId="0" animBg="1"/>
      <p:bldP spid="16" grpId="0" animBg="1"/>
      <p:bldP spid="17" grpId="0" animBg="1"/>
      <p:bldP spid="18"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sp>
        <p:nvSpPr>
          <p:cNvPr id="3" name="Content Placeholder 2"/>
          <p:cNvSpPr>
            <a:spLocks noGrp="1"/>
          </p:cNvSpPr>
          <p:nvPr>
            <p:ph idx="1"/>
          </p:nvPr>
        </p:nvSpPr>
        <p:spPr>
          <a:xfrm>
            <a:off x="457200" y="1295400"/>
            <a:ext cx="4495800" cy="4830763"/>
          </a:xfrm>
        </p:spPr>
        <p:txBody>
          <a:bodyPr/>
          <a:lstStyle/>
          <a:p>
            <a:r>
              <a:rPr lang="en-US" dirty="0" smtClean="0"/>
              <a:t>Always begin with =</a:t>
            </a:r>
          </a:p>
          <a:p>
            <a:r>
              <a:rPr lang="en-US" dirty="0" smtClean="0"/>
              <a:t>Use arrow keys or click in cell to select cells for values in formula</a:t>
            </a:r>
          </a:p>
          <a:p>
            <a:pPr lvl="1"/>
            <a:r>
              <a:rPr lang="en-US" sz="2400" dirty="0" smtClean="0"/>
              <a:t>Arrow left to A5</a:t>
            </a:r>
          </a:p>
          <a:p>
            <a:pPr lvl="1"/>
            <a:r>
              <a:rPr lang="en-US" sz="2400" dirty="0" smtClean="0"/>
              <a:t>Type +</a:t>
            </a:r>
          </a:p>
          <a:p>
            <a:pPr lvl="1"/>
            <a:r>
              <a:rPr lang="en-US" sz="2400" dirty="0" smtClean="0"/>
              <a:t>Arrow left to B5</a:t>
            </a:r>
          </a:p>
          <a:p>
            <a:pPr lvl="1"/>
            <a:r>
              <a:rPr lang="en-US" sz="2400" dirty="0" smtClean="0"/>
              <a:t>Type /</a:t>
            </a:r>
          </a:p>
          <a:p>
            <a:pPr lvl="1"/>
            <a:r>
              <a:rPr lang="en-US" sz="2400" dirty="0" smtClean="0"/>
              <a:t>Type 12</a:t>
            </a:r>
          </a:p>
          <a:p>
            <a:pPr lvl="1"/>
            <a:r>
              <a:rPr lang="en-US" sz="2400" dirty="0" smtClean="0"/>
              <a:t>Enter</a:t>
            </a:r>
          </a:p>
          <a:p>
            <a:pPr marL="457200" lvl="1" indent="0">
              <a:buNone/>
            </a:pPr>
            <a:endParaRPr lang="en-US" dirty="0" smtClean="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1981200"/>
            <a:ext cx="3876675" cy="234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6891337" y="3733800"/>
            <a:ext cx="881063" cy="228600"/>
          </a:xfrm>
          <a:prstGeom prst="rect">
            <a:avLst/>
          </a:prstGeom>
          <a:solidFill>
            <a:srgbClr val="FFFF00">
              <a:alpha val="26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62600" y="990600"/>
            <a:ext cx="1524000" cy="369332"/>
          </a:xfrm>
          <a:prstGeom prst="rect">
            <a:avLst/>
          </a:prstGeom>
          <a:noFill/>
        </p:spPr>
        <p:txBody>
          <a:bodyPr wrap="square" rtlCol="0">
            <a:spAutoFit/>
          </a:bodyPr>
          <a:lstStyle/>
          <a:p>
            <a:r>
              <a:rPr lang="en-US" dirty="0" smtClean="0"/>
              <a:t>Formula Bar</a:t>
            </a:r>
            <a:endParaRPr lang="en-US" dirty="0"/>
          </a:p>
        </p:txBody>
      </p:sp>
      <p:cxnSp>
        <p:nvCxnSpPr>
          <p:cNvPr id="7" name="Straight Arrow Connector 6"/>
          <p:cNvCxnSpPr/>
          <p:nvPr/>
        </p:nvCxnSpPr>
        <p:spPr>
          <a:xfrm>
            <a:off x="7010400" y="1175266"/>
            <a:ext cx="1143000" cy="1186934"/>
          </a:xfrm>
          <a:prstGeom prst="straightConnector1">
            <a:avLst/>
          </a:prstGeom>
          <a:ln w="381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0" y="5181600"/>
            <a:ext cx="4724400" cy="1200329"/>
          </a:xfrm>
          <a:prstGeom prst="rect">
            <a:avLst/>
          </a:prstGeom>
          <a:noFill/>
        </p:spPr>
        <p:txBody>
          <a:bodyPr wrap="square" rtlCol="0">
            <a:spAutoFit/>
          </a:bodyPr>
          <a:lstStyle/>
          <a:p>
            <a:r>
              <a:rPr lang="en-US" sz="2400" dirty="0" smtClean="0">
                <a:solidFill>
                  <a:srgbClr val="C00000"/>
                </a:solidFill>
              </a:rPr>
              <a:t>Input a formula to calculate height in decimal feet for the first data entry.</a:t>
            </a:r>
            <a:endParaRPr lang="en-US" sz="2400" dirty="0">
              <a:solidFill>
                <a:srgbClr val="C00000"/>
              </a:solidFill>
            </a:endParaRPr>
          </a:p>
        </p:txBody>
      </p:sp>
    </p:spTree>
    <p:extLst>
      <p:ext uri="{BB962C8B-B14F-4D97-AF65-F5344CB8AC3E}">
        <p14:creationId xmlns:p14="http://schemas.microsoft.com/office/powerpoint/2010/main" xmlns="" val="313913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sp>
        <p:nvSpPr>
          <p:cNvPr id="3" name="Content Placeholder 2"/>
          <p:cNvSpPr>
            <a:spLocks noGrp="1"/>
          </p:cNvSpPr>
          <p:nvPr>
            <p:ph idx="1"/>
          </p:nvPr>
        </p:nvSpPr>
        <p:spPr>
          <a:xfrm>
            <a:off x="457200" y="1295400"/>
            <a:ext cx="4495800" cy="4830763"/>
          </a:xfrm>
        </p:spPr>
        <p:txBody>
          <a:bodyPr/>
          <a:lstStyle/>
          <a:p>
            <a:r>
              <a:rPr lang="en-US" dirty="0" smtClean="0"/>
              <a:t>To copy a formula</a:t>
            </a:r>
          </a:p>
          <a:p>
            <a:pPr lvl="1"/>
            <a:r>
              <a:rPr lang="en-US" dirty="0" smtClean="0"/>
              <a:t>Select cell to copy</a:t>
            </a:r>
          </a:p>
          <a:p>
            <a:pPr lvl="1"/>
            <a:r>
              <a:rPr lang="en-US" dirty="0" smtClean="0"/>
              <a:t>Right click</a:t>
            </a:r>
          </a:p>
          <a:p>
            <a:pPr lvl="1"/>
            <a:r>
              <a:rPr lang="en-US" dirty="0" smtClean="0"/>
              <a:t>Copy</a:t>
            </a:r>
          </a:p>
          <a:p>
            <a:pPr lvl="1"/>
            <a:r>
              <a:rPr lang="en-US" dirty="0" smtClean="0"/>
              <a:t>Select the range of cells to copy to</a:t>
            </a:r>
          </a:p>
          <a:p>
            <a:pPr lvl="1"/>
            <a:r>
              <a:rPr lang="en-US" dirty="0" smtClean="0"/>
              <a:t>Right click</a:t>
            </a:r>
          </a:p>
          <a:p>
            <a:pPr lvl="1"/>
            <a:r>
              <a:rPr lang="en-US" dirty="0" smtClean="0"/>
              <a:t>Paste</a:t>
            </a:r>
          </a:p>
          <a:p>
            <a:pPr marL="457200" lvl="1" indent="0">
              <a:buNone/>
            </a:pPr>
            <a:endParaRPr lang="en-US" dirty="0" smtClean="0"/>
          </a:p>
          <a:p>
            <a:pPr marL="457200" lvl="1" indent="0">
              <a:buNone/>
            </a:pPr>
            <a:endParaRPr lang="en-US" sz="2000" dirty="0" smtClean="0"/>
          </a:p>
          <a:p>
            <a:pPr marL="457200" lvl="1" indent="0">
              <a:buNone/>
            </a:pPr>
            <a:endParaRPr lang="en-US" dirty="0" smtClean="0"/>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0179" t="10958" r="35179" b="35302"/>
          <a:stretch/>
        </p:blipFill>
        <p:spPr bwMode="auto">
          <a:xfrm>
            <a:off x="5334000" y="1600200"/>
            <a:ext cx="3124200" cy="3900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0000" t="11024" r="40357" b="44488"/>
          <a:stretch/>
        </p:blipFill>
        <p:spPr bwMode="auto">
          <a:xfrm>
            <a:off x="5334000" y="1098814"/>
            <a:ext cx="3124200" cy="4903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9978" t="10237" r="37455" b="47834"/>
          <a:stretch/>
        </p:blipFill>
        <p:spPr bwMode="auto">
          <a:xfrm>
            <a:off x="10663084" y="742950"/>
            <a:ext cx="2681441" cy="3043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32057" y="891830"/>
            <a:ext cx="3819525" cy="5136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6896100" y="3786188"/>
            <a:ext cx="952500" cy="328612"/>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3858" y="5562600"/>
            <a:ext cx="4648200" cy="830997"/>
          </a:xfrm>
          <a:prstGeom prst="rect">
            <a:avLst/>
          </a:prstGeom>
          <a:noFill/>
        </p:spPr>
        <p:txBody>
          <a:bodyPr wrap="square" rtlCol="0">
            <a:spAutoFit/>
          </a:bodyPr>
          <a:lstStyle/>
          <a:p>
            <a:r>
              <a:rPr lang="en-US" sz="2400" dirty="0" smtClean="0">
                <a:solidFill>
                  <a:srgbClr val="C00000"/>
                </a:solidFill>
              </a:rPr>
              <a:t>Create a heading and copy formula to appropriate cells.</a:t>
            </a:r>
            <a:endParaRPr lang="en-US" sz="2400" dirty="0">
              <a:solidFill>
                <a:srgbClr val="C00000"/>
              </a:solidFill>
            </a:endParaRPr>
          </a:p>
        </p:txBody>
      </p:sp>
    </p:spTree>
    <p:extLst>
      <p:ext uri="{BB962C8B-B14F-4D97-AF65-F5344CB8AC3E}">
        <p14:creationId xmlns:p14="http://schemas.microsoft.com/office/powerpoint/2010/main" xmlns="" val="11845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8195"/>
                                        </p:tgtEl>
                                        <p:attrNameLst>
                                          <p:attrName>style.visibility</p:attrName>
                                        </p:attrNameLst>
                                      </p:cBhvr>
                                      <p:to>
                                        <p:strVal val="visible"/>
                                      </p:to>
                                    </p:set>
                                    <p:animEffect transition="in" filter="fade">
                                      <p:cBhvr>
                                        <p:cTn id="26" dur="500"/>
                                        <p:tgtEl>
                                          <p:spTgt spid="819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8202"/>
                                        </p:tgtEl>
                                        <p:attrNameLst>
                                          <p:attrName>style.visibility</p:attrName>
                                        </p:attrNameLst>
                                      </p:cBhvr>
                                      <p:to>
                                        <p:strVal val="visible"/>
                                      </p:to>
                                    </p:set>
                                    <p:animEffect transition="in" filter="fade">
                                      <p:cBhvr>
                                        <p:cTn id="40" dur="500"/>
                                        <p:tgtEl>
                                          <p:spTgt spid="820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animBg="1"/>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047&quot;&gt;&lt;property id=&quot;20148&quot; value=&quot;5&quot;/&gt;&lt;property id=&quot;20300&quot; value=&quot;Slide 2&quot;/&gt;&lt;property id=&quot;20307&quot; value=&quot;258&quot;/&gt;&lt;/object&gt;&lt;object type=&quot;3&quot; unique_id=&quot;10048&quot;&gt;&lt;property id=&quot;20148&quot; value=&quot;5&quot;/&gt;&lt;property id=&quot;20300&quot; value=&quot;Slide 3 - &amp;quot;References&amp;quot;&quot;/&gt;&lt;property id=&quot;20307&quot; value=&quot;25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17106</TotalTime>
  <Words>1952</Words>
  <Application>Microsoft Office PowerPoint</Application>
  <PresentationFormat>On-screen Show (4:3)</PresentationFormat>
  <Paragraphs>357</Paragraphs>
  <Slides>27</Slides>
  <Notes>25</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PowerPointTemplateAE_2009_1217_NEW NEW Template</vt:lpstr>
      <vt:lpstr>1_Custom Design</vt:lpstr>
      <vt:lpstr>Statistical Analysis with Excel </vt:lpstr>
      <vt:lpstr>Spreadsheet Programs</vt:lpstr>
      <vt:lpstr>Purpose of a Spreadsheet</vt:lpstr>
      <vt:lpstr>Basics of Excel</vt:lpstr>
      <vt:lpstr>Basics of Excel</vt:lpstr>
      <vt:lpstr>Store Raw Data</vt:lpstr>
      <vt:lpstr>Calculations</vt:lpstr>
      <vt:lpstr>Calculations</vt:lpstr>
      <vt:lpstr>Calculations</vt:lpstr>
      <vt:lpstr>Raw Data and Calculated Values</vt:lpstr>
      <vt:lpstr>Calculations</vt:lpstr>
      <vt:lpstr>Calculations</vt:lpstr>
      <vt:lpstr>Functions</vt:lpstr>
      <vt:lpstr>Frequency Chart and Histogram</vt:lpstr>
      <vt:lpstr>Frequency Chart and Histogram</vt:lpstr>
      <vt:lpstr>Frequency Chart and Histogram</vt:lpstr>
      <vt:lpstr>Frequency Chart and Histogram</vt:lpstr>
      <vt:lpstr>Frequency Chart and Histogram</vt:lpstr>
      <vt:lpstr>Frequency Chart and Histogram</vt:lpstr>
      <vt:lpstr>Histogram</vt:lpstr>
      <vt:lpstr>Histogram</vt:lpstr>
      <vt:lpstr>Histogram</vt:lpstr>
      <vt:lpstr>Histogram</vt:lpstr>
      <vt:lpstr>Histogram</vt:lpstr>
      <vt:lpstr>Histogram</vt:lpstr>
      <vt:lpstr>Histogram</vt:lpstr>
      <vt:lpstr>Excel Worksheet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 x.y PowerPoint Name</dc:title>
  <dc:subject>IED - Lesson x.y - Lesson title</dc:subject>
  <dc:creator>IED Curriculum Team</dc:creator>
  <cp:lastModifiedBy>tbeatty</cp:lastModifiedBy>
  <cp:revision>107</cp:revision>
  <dcterms:created xsi:type="dcterms:W3CDTF">2010-01-04T14:07:12Z</dcterms:created>
  <dcterms:modified xsi:type="dcterms:W3CDTF">2013-08-07T16:43:59Z</dcterms:modified>
</cp:coreProperties>
</file>