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2"/>
  </p:notesMasterIdLst>
  <p:handoutMasterIdLst>
    <p:handoutMasterId r:id="rId33"/>
  </p:handoutMasterIdLst>
  <p:sldIdLst>
    <p:sldId id="256" r:id="rId3"/>
    <p:sldId id="265"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B"/>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4" autoAdjust="0"/>
    <p:restoredTop sz="94660"/>
  </p:normalViewPr>
  <p:slideViewPr>
    <p:cSldViewPr>
      <p:cViewPr>
        <p:scale>
          <a:sx n="100" d="100"/>
          <a:sy n="100" d="100"/>
        </p:scale>
        <p:origin x="-1134"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65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xmlns="" val="190789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xmlns="" val="4138681007"/>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39940"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39941"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39942"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554D2386-E101-472C-97DB-0D6D92EE486D}" type="slidenum">
              <a:rPr lang="en-US" sz="1200" b="0">
                <a:solidFill>
                  <a:schemeClr val="tx1"/>
                </a:solidFill>
              </a:rPr>
              <a:pPr/>
              <a:t>3</a:t>
            </a:fld>
            <a:endParaRPr lang="en-US" sz="1200" b="0">
              <a:solidFill>
                <a:schemeClr val="tx1"/>
              </a:solidFill>
            </a:endParaRPr>
          </a:p>
        </p:txBody>
      </p:sp>
      <p:sp>
        <p:nvSpPr>
          <p:cNvPr id="39943"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0180"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0181"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0182"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B1B26E30-A084-4039-AF00-76D4E92ECE2C}" type="slidenum">
              <a:rPr lang="en-US" sz="1200" b="0">
                <a:solidFill>
                  <a:schemeClr val="tx1"/>
                </a:solidFill>
              </a:rPr>
              <a:pPr/>
              <a:t>13</a:t>
            </a:fld>
            <a:endParaRPr lang="en-US" sz="1200" b="0">
              <a:solidFill>
                <a:schemeClr val="tx1"/>
              </a:solidFill>
            </a:endParaRPr>
          </a:p>
        </p:txBody>
      </p:sp>
      <p:sp>
        <p:nvSpPr>
          <p:cNvPr id="50183"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1204"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1205"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1206"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0A6A78E-F0D9-419B-BAAB-1864AD0727BE}" type="slidenum">
              <a:rPr lang="en-US" sz="1200" b="0">
                <a:solidFill>
                  <a:schemeClr val="tx1"/>
                </a:solidFill>
              </a:rPr>
              <a:pPr/>
              <a:t>14</a:t>
            </a:fld>
            <a:endParaRPr lang="en-US" sz="1200" b="0">
              <a:solidFill>
                <a:schemeClr val="tx1"/>
              </a:solidFill>
            </a:endParaRPr>
          </a:p>
        </p:txBody>
      </p:sp>
      <p:sp>
        <p:nvSpPr>
          <p:cNvPr id="51207"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2228"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2229"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2230"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9E87D4AD-65AA-4113-96CD-24CF932F5713}" type="slidenum">
              <a:rPr lang="en-US" sz="1200" b="0">
                <a:solidFill>
                  <a:schemeClr val="tx1"/>
                </a:solidFill>
              </a:rPr>
              <a:pPr/>
              <a:t>15</a:t>
            </a:fld>
            <a:endParaRPr lang="en-US" sz="1200" b="0">
              <a:solidFill>
                <a:schemeClr val="tx1"/>
              </a:solidFill>
            </a:endParaRPr>
          </a:p>
        </p:txBody>
      </p:sp>
      <p:sp>
        <p:nvSpPr>
          <p:cNvPr id="52231"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3252"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3253"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3254"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E9E122C9-693F-44A4-8C2B-5481BBF8E626}" type="slidenum">
              <a:rPr lang="en-US" sz="1200" b="0">
                <a:solidFill>
                  <a:schemeClr val="tx1"/>
                </a:solidFill>
              </a:rPr>
              <a:pPr/>
              <a:t>16</a:t>
            </a:fld>
            <a:endParaRPr lang="en-US" sz="1200" b="0">
              <a:solidFill>
                <a:schemeClr val="tx1"/>
              </a:solidFill>
            </a:endParaRPr>
          </a:p>
        </p:txBody>
      </p:sp>
      <p:sp>
        <p:nvSpPr>
          <p:cNvPr id="53255"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4276"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4277"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4278"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57EE851B-4855-46DA-90A6-9FD5B9ECC7F6}" type="slidenum">
              <a:rPr lang="en-US" sz="1200" b="0">
                <a:solidFill>
                  <a:schemeClr val="tx1"/>
                </a:solidFill>
              </a:rPr>
              <a:pPr/>
              <a:t>17</a:t>
            </a:fld>
            <a:endParaRPr lang="en-US" sz="1200" b="0">
              <a:solidFill>
                <a:schemeClr val="tx1"/>
              </a:solidFill>
            </a:endParaRPr>
          </a:p>
        </p:txBody>
      </p:sp>
      <p:sp>
        <p:nvSpPr>
          <p:cNvPr id="54279"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5300"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5301"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5302"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71BA38AC-D196-4FDB-A36C-4C635961DC03}" type="slidenum">
              <a:rPr lang="en-US" sz="1200" b="0">
                <a:solidFill>
                  <a:schemeClr val="tx1"/>
                </a:solidFill>
              </a:rPr>
              <a:pPr/>
              <a:t>18</a:t>
            </a:fld>
            <a:endParaRPr lang="en-US" sz="1200" b="0">
              <a:solidFill>
                <a:schemeClr val="tx1"/>
              </a:solidFill>
            </a:endParaRPr>
          </a:p>
        </p:txBody>
      </p:sp>
      <p:sp>
        <p:nvSpPr>
          <p:cNvPr id="55303"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6324"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6325"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6326"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79A7B23B-1324-4488-A56D-21986E4C3752}" type="slidenum">
              <a:rPr lang="en-US" sz="1200" b="0">
                <a:solidFill>
                  <a:schemeClr val="tx1"/>
                </a:solidFill>
              </a:rPr>
              <a:pPr/>
              <a:t>19</a:t>
            </a:fld>
            <a:endParaRPr lang="en-US" sz="1200" b="0">
              <a:solidFill>
                <a:schemeClr val="tx1"/>
              </a:solidFill>
            </a:endParaRPr>
          </a:p>
        </p:txBody>
      </p:sp>
      <p:sp>
        <p:nvSpPr>
          <p:cNvPr id="56327"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7348"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7349"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7350"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B14DA607-C0C9-4435-B05F-A5B81DD3BD79}" type="slidenum">
              <a:rPr lang="en-US" sz="1200" b="0">
                <a:solidFill>
                  <a:schemeClr val="tx1"/>
                </a:solidFill>
              </a:rPr>
              <a:pPr/>
              <a:t>20</a:t>
            </a:fld>
            <a:endParaRPr lang="en-US" sz="1200" b="0">
              <a:solidFill>
                <a:schemeClr val="tx1"/>
              </a:solidFill>
            </a:endParaRPr>
          </a:p>
        </p:txBody>
      </p:sp>
      <p:sp>
        <p:nvSpPr>
          <p:cNvPr id="57351"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8372"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8373"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8374"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4DBA997E-4D33-49F8-9F63-4CC61517A444}" type="slidenum">
              <a:rPr lang="en-US" sz="1200" b="0">
                <a:solidFill>
                  <a:schemeClr val="tx1"/>
                </a:solidFill>
              </a:rPr>
              <a:pPr/>
              <a:t>21</a:t>
            </a:fld>
            <a:endParaRPr lang="en-US" sz="1200" b="0">
              <a:solidFill>
                <a:schemeClr val="tx1"/>
              </a:solidFill>
            </a:endParaRPr>
          </a:p>
        </p:txBody>
      </p:sp>
      <p:sp>
        <p:nvSpPr>
          <p:cNvPr id="58375"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59396"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9397"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9398"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075790F4-6976-473C-8BD7-2485DD808880}" type="slidenum">
              <a:rPr lang="en-US" sz="1200" b="0">
                <a:solidFill>
                  <a:schemeClr val="tx1"/>
                </a:solidFill>
              </a:rPr>
              <a:pPr/>
              <a:t>22</a:t>
            </a:fld>
            <a:endParaRPr lang="en-US" sz="1200" b="0">
              <a:solidFill>
                <a:schemeClr val="tx1"/>
              </a:solidFill>
            </a:endParaRPr>
          </a:p>
        </p:txBody>
      </p:sp>
      <p:sp>
        <p:nvSpPr>
          <p:cNvPr id="59399"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0965"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0966"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A3D8AAE-6CAF-4124-ACE3-E9100F50F29A}" type="slidenum">
              <a:rPr lang="en-US" sz="1200" b="0">
                <a:solidFill>
                  <a:schemeClr val="tx1"/>
                </a:solidFill>
              </a:rPr>
              <a:pPr/>
              <a:t>4</a:t>
            </a:fld>
            <a:endParaRPr lang="en-US" sz="1200" b="0">
              <a:solidFill>
                <a:schemeClr val="tx1"/>
              </a:solidFill>
            </a:endParaRPr>
          </a:p>
        </p:txBody>
      </p:sp>
      <p:sp>
        <p:nvSpPr>
          <p:cNvPr id="40967"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60420"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0421"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0422"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FFEFCD22-8E50-46EE-8C81-84347F4AD2C1}" type="slidenum">
              <a:rPr lang="en-US" sz="1200" b="0">
                <a:solidFill>
                  <a:schemeClr val="tx1"/>
                </a:solidFill>
              </a:rPr>
              <a:pPr/>
              <a:t>23</a:t>
            </a:fld>
            <a:endParaRPr lang="en-US" sz="1200" b="0">
              <a:solidFill>
                <a:schemeClr val="tx1"/>
              </a:solidFill>
            </a:endParaRPr>
          </a:p>
        </p:txBody>
      </p:sp>
      <p:sp>
        <p:nvSpPr>
          <p:cNvPr id="60423"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61444"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1445"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1446"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131E2C14-FAE2-4DA1-A44F-EA79C238D1BB}" type="slidenum">
              <a:rPr lang="en-US" sz="1200" b="0">
                <a:solidFill>
                  <a:schemeClr val="tx1"/>
                </a:solidFill>
              </a:rPr>
              <a:pPr/>
              <a:t>24</a:t>
            </a:fld>
            <a:endParaRPr lang="en-US" sz="1200" b="0">
              <a:solidFill>
                <a:schemeClr val="tx1"/>
              </a:solidFill>
            </a:endParaRPr>
          </a:p>
        </p:txBody>
      </p:sp>
      <p:sp>
        <p:nvSpPr>
          <p:cNvPr id="61447"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62468"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2469"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2470"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E6D5EC9D-8F22-479A-9022-634225E3A20A}" type="slidenum">
              <a:rPr lang="en-US" sz="1200" b="0">
                <a:solidFill>
                  <a:schemeClr val="tx1"/>
                </a:solidFill>
              </a:rPr>
              <a:pPr/>
              <a:t>25</a:t>
            </a:fld>
            <a:endParaRPr lang="en-US" sz="1200" b="0">
              <a:solidFill>
                <a:schemeClr val="tx1"/>
              </a:solidFill>
            </a:endParaRPr>
          </a:p>
        </p:txBody>
      </p:sp>
      <p:sp>
        <p:nvSpPr>
          <p:cNvPr id="62471"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63492"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3493"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3494"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6A1FB552-9C19-4C12-80B1-E8D01EF7CD43}" type="slidenum">
              <a:rPr lang="en-US" sz="1200" b="0">
                <a:solidFill>
                  <a:schemeClr val="tx1"/>
                </a:solidFill>
              </a:rPr>
              <a:pPr/>
              <a:t>26</a:t>
            </a:fld>
            <a:endParaRPr lang="en-US" sz="1200" b="0">
              <a:solidFill>
                <a:schemeClr val="tx1"/>
              </a:solidFill>
            </a:endParaRPr>
          </a:p>
        </p:txBody>
      </p:sp>
      <p:sp>
        <p:nvSpPr>
          <p:cNvPr id="63495"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64516"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4517"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4518"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2532355-205E-43EB-9CF1-10C200216013}" type="slidenum">
              <a:rPr lang="en-US" sz="1200" b="0">
                <a:solidFill>
                  <a:schemeClr val="tx1"/>
                </a:solidFill>
              </a:rPr>
              <a:pPr/>
              <a:t>27</a:t>
            </a:fld>
            <a:endParaRPr lang="en-US" sz="1200" b="0">
              <a:solidFill>
                <a:schemeClr val="tx1"/>
              </a:solidFill>
            </a:endParaRPr>
          </a:p>
        </p:txBody>
      </p:sp>
      <p:sp>
        <p:nvSpPr>
          <p:cNvPr id="64519"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65540"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5541"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5542"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567C3931-A165-406D-A299-5680374D4165}" type="slidenum">
              <a:rPr lang="en-US" sz="1200" b="0">
                <a:solidFill>
                  <a:schemeClr val="tx1"/>
                </a:solidFill>
              </a:rPr>
              <a:pPr/>
              <a:t>28</a:t>
            </a:fld>
            <a:endParaRPr lang="en-US" sz="1200" b="0">
              <a:solidFill>
                <a:schemeClr val="tx1"/>
              </a:solidFill>
            </a:endParaRPr>
          </a:p>
        </p:txBody>
      </p:sp>
      <p:sp>
        <p:nvSpPr>
          <p:cNvPr id="65543"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66564"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6565"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6566"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ADB81207-0CC0-4CE6-8D77-AA5DD60AD967}" type="slidenum">
              <a:rPr lang="en-US" sz="1200" b="0">
                <a:solidFill>
                  <a:schemeClr val="tx1"/>
                </a:solidFill>
              </a:rPr>
              <a:pPr/>
              <a:t>29</a:t>
            </a:fld>
            <a:endParaRPr lang="en-US" sz="1200" b="0">
              <a:solidFill>
                <a:schemeClr val="tx1"/>
              </a:solidFill>
            </a:endParaRPr>
          </a:p>
        </p:txBody>
      </p:sp>
      <p:sp>
        <p:nvSpPr>
          <p:cNvPr id="66567"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41988"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1989"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1990"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184609CC-CF6B-4561-99C9-6D78B27FE7CB}" type="slidenum">
              <a:rPr lang="en-US" sz="1200" b="0">
                <a:solidFill>
                  <a:schemeClr val="tx1"/>
                </a:solidFill>
              </a:rPr>
              <a:pPr/>
              <a:t>5</a:t>
            </a:fld>
            <a:endParaRPr lang="en-US" sz="1200" b="0">
              <a:solidFill>
                <a:schemeClr val="tx1"/>
              </a:solidFill>
            </a:endParaRPr>
          </a:p>
        </p:txBody>
      </p:sp>
      <p:sp>
        <p:nvSpPr>
          <p:cNvPr id="41991"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43012"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3013"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3014"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7A20766-1396-4812-BA70-14F6664442BA}" type="slidenum">
              <a:rPr lang="en-US" sz="1200" b="0">
                <a:solidFill>
                  <a:schemeClr val="tx1"/>
                </a:solidFill>
              </a:rPr>
              <a:pPr/>
              <a:t>6</a:t>
            </a:fld>
            <a:endParaRPr lang="en-US" sz="1200" b="0">
              <a:solidFill>
                <a:schemeClr val="tx1"/>
              </a:solidFill>
            </a:endParaRPr>
          </a:p>
        </p:txBody>
      </p:sp>
      <p:sp>
        <p:nvSpPr>
          <p:cNvPr id="43015"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44036"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4037"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4038"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007DB024-B7E4-42F9-B9D9-961C9DFEE2DD}" type="slidenum">
              <a:rPr lang="en-US" sz="1200" b="0">
                <a:solidFill>
                  <a:schemeClr val="tx1"/>
                </a:solidFill>
              </a:rPr>
              <a:pPr/>
              <a:t>7</a:t>
            </a:fld>
            <a:endParaRPr lang="en-US" sz="1200" b="0">
              <a:solidFill>
                <a:schemeClr val="tx1"/>
              </a:solidFill>
            </a:endParaRPr>
          </a:p>
        </p:txBody>
      </p:sp>
      <p:sp>
        <p:nvSpPr>
          <p:cNvPr id="44039"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45060"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5061"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5062"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640B981C-07B2-4252-B1A0-F2B3B5399B37}" type="slidenum">
              <a:rPr lang="en-US" sz="1200" b="0">
                <a:solidFill>
                  <a:schemeClr val="tx1"/>
                </a:solidFill>
              </a:rPr>
              <a:pPr/>
              <a:t>8</a:t>
            </a:fld>
            <a:endParaRPr lang="en-US" sz="1200" b="0">
              <a:solidFill>
                <a:schemeClr val="tx1"/>
              </a:solidFill>
            </a:endParaRPr>
          </a:p>
        </p:txBody>
      </p:sp>
      <p:sp>
        <p:nvSpPr>
          <p:cNvPr id="45063"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46084"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6085"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6086"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ACA96EC3-8D45-4894-8A83-04CA388475B9}" type="slidenum">
              <a:rPr lang="en-US" sz="1200" b="0">
                <a:solidFill>
                  <a:schemeClr val="tx1"/>
                </a:solidFill>
              </a:rPr>
              <a:pPr/>
              <a:t>9</a:t>
            </a:fld>
            <a:endParaRPr lang="en-US" sz="1200" b="0">
              <a:solidFill>
                <a:schemeClr val="tx1"/>
              </a:solidFill>
            </a:endParaRPr>
          </a:p>
        </p:txBody>
      </p:sp>
      <p:sp>
        <p:nvSpPr>
          <p:cNvPr id="46087"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47108"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7109"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7110"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AED89A30-DD25-4191-BFCC-4DC10A3A83BA}" type="slidenum">
              <a:rPr lang="en-US" sz="1200" b="0">
                <a:solidFill>
                  <a:schemeClr val="tx1"/>
                </a:solidFill>
              </a:rPr>
              <a:pPr/>
              <a:t>10</a:t>
            </a:fld>
            <a:endParaRPr lang="en-US" sz="1200" b="0">
              <a:solidFill>
                <a:schemeClr val="tx1"/>
              </a:solidFill>
            </a:endParaRPr>
          </a:p>
        </p:txBody>
      </p:sp>
      <p:sp>
        <p:nvSpPr>
          <p:cNvPr id="47111"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
        <p:nvSpPr>
          <p:cNvPr id="49156" name="Header Placeholder 3"/>
          <p:cNvSpPr>
            <a:spLocks noGrp="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9157"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9158"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F51E3F9F-E892-4FFD-A73F-E48D8989B7DB}" type="slidenum">
              <a:rPr lang="en-US" sz="1200" b="0">
                <a:solidFill>
                  <a:schemeClr val="tx1"/>
                </a:solidFill>
              </a:rPr>
              <a:pPr/>
              <a:t>12</a:t>
            </a:fld>
            <a:endParaRPr lang="en-US" sz="1200" b="0">
              <a:solidFill>
                <a:schemeClr val="tx1"/>
              </a:solidFill>
            </a:endParaRPr>
          </a:p>
        </p:txBody>
      </p:sp>
      <p:sp>
        <p:nvSpPr>
          <p:cNvPr id="49159" name="Date Placeholder 6"/>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7" r:id="rId4"/>
    <p:sldLayoutId id="2147483668" r:id="rId5"/>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685800" y="3657601"/>
            <a:ext cx="7772400" cy="761999"/>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r>
              <a:rPr lang="en-US" dirty="0" smtClean="0"/>
              <a:t>Writing a Design Brief</a:t>
            </a:r>
            <a:endParaRPr lang="en-US" dirty="0"/>
          </a:p>
        </p:txBody>
      </p:sp>
      <p:sp>
        <p:nvSpPr>
          <p:cNvPr id="2051" name="Rectangle 3"/>
          <p:cNvSpPr>
            <a:spLocks noGrp="1" noChangeArrowheads="1"/>
          </p:cNvSpPr>
          <p:nvPr>
            <p:ph type="subTitle" idx="1"/>
          </p:nvPr>
        </p:nvSpPr>
        <p:spPr bwMode="auto">
          <a:xfrm>
            <a:off x="1371600" y="4876800"/>
            <a:ext cx="6400800" cy="8382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39"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14340" name="Rectangle 6"/>
          <p:cNvSpPr>
            <a:spLocks noChangeArrowheads="1"/>
          </p:cNvSpPr>
          <p:nvPr/>
        </p:nvSpPr>
        <p:spPr bwMode="auto">
          <a:xfrm rot="872869">
            <a:off x="3838575" y="1906588"/>
            <a:ext cx="1843088" cy="882650"/>
          </a:xfrm>
          <a:prstGeom prst="rect">
            <a:avLst/>
          </a:prstGeom>
          <a:noFill/>
          <a:ln w="76200">
            <a:solidFill>
              <a:srgbClr val="E6070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41" name="Line 7"/>
          <p:cNvSpPr>
            <a:spLocks noChangeShapeType="1"/>
          </p:cNvSpPr>
          <p:nvPr/>
        </p:nvSpPr>
        <p:spPr bwMode="auto">
          <a:xfrm flipH="1" flipV="1">
            <a:off x="5748338" y="2151063"/>
            <a:ext cx="722312" cy="554037"/>
          </a:xfrm>
          <a:prstGeom prst="line">
            <a:avLst/>
          </a:prstGeom>
          <a:noFill/>
          <a:ln w="57150">
            <a:solidFill>
              <a:srgbClr val="E60702"/>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42" name="Text Box 8"/>
          <p:cNvSpPr txBox="1">
            <a:spLocks noChangeArrowheads="1"/>
          </p:cNvSpPr>
          <p:nvPr/>
        </p:nvSpPr>
        <p:spPr bwMode="auto">
          <a:xfrm>
            <a:off x="6502400" y="2371725"/>
            <a:ext cx="2641600" cy="6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grab bar</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xmlns="" val="22879944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purpose does the product serve?</a:t>
            </a:r>
            <a:endParaRPr lang="en-US" dirty="0"/>
          </a:p>
        </p:txBody>
      </p:sp>
      <p:pic>
        <p:nvPicPr>
          <p:cNvPr id="4" name="Picture 103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32291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walkeropengray"/>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7"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635909" name="Text Box 5"/>
          <p:cNvSpPr txBox="1">
            <a:spLocks noChangeArrowheads="1"/>
          </p:cNvSpPr>
          <p:nvPr/>
        </p:nvSpPr>
        <p:spPr bwMode="auto">
          <a:xfrm>
            <a:off x="460375" y="2189163"/>
            <a:ext cx="8258175" cy="393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3600" b="0" dirty="0">
                <a:solidFill>
                  <a:schemeClr val="tx1"/>
                </a:solidFill>
              </a:rPr>
              <a:t>An infant might use the toy as a learning/play-center. The product also appears to convert into a walker, and might be used to help a toddler balance upright as he/she begins to walk. Therefore, the product may be a combination play-center/walker.</a:t>
            </a:r>
            <a:r>
              <a:rPr lang="en-US" sz="3600" dirty="0"/>
              <a:t> </a:t>
            </a:r>
          </a:p>
        </p:txBody>
      </p:sp>
      <p:sp>
        <p:nvSpPr>
          <p:cNvPr id="6" name="Title 1"/>
          <p:cNvSpPr>
            <a:spLocks noGrp="1"/>
          </p:cNvSpPr>
          <p:nvPr>
            <p:ph type="title"/>
          </p:nvPr>
        </p:nvSpPr>
        <p:spPr>
          <a:xfrm>
            <a:off x="457200" y="274638"/>
            <a:ext cx="8229600" cy="715962"/>
          </a:xfrm>
        </p:spPr>
        <p:txBody>
          <a:bodyPr/>
          <a:lstStyle/>
          <a:p>
            <a:r>
              <a:rPr lang="en-US" dirty="0" smtClean="0"/>
              <a:t>Question #2:</a:t>
            </a:r>
            <a:endParaRPr lang="en-US" dirty="0"/>
          </a:p>
        </p:txBody>
      </p:sp>
      <p:sp>
        <p:nvSpPr>
          <p:cNvPr id="7"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purpose does the product serve?</a:t>
            </a:r>
            <a:endParaRPr lang="en-US" dirty="0"/>
          </a:p>
        </p:txBody>
      </p:sp>
    </p:spTree>
    <p:extLst>
      <p:ext uri="{BB962C8B-B14F-4D97-AF65-F5344CB8AC3E}">
        <p14:creationId xmlns:p14="http://schemas.microsoft.com/office/powerpoint/2010/main" xmlns="" val="19526057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59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04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5625" y="1827213"/>
            <a:ext cx="5000625"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1" name="Rectangle 1029"/>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17413" name="Text Box 1030"/>
          <p:cNvSpPr txBox="1">
            <a:spLocks noChangeArrowheads="1"/>
          </p:cNvSpPr>
          <p:nvPr/>
        </p:nvSpPr>
        <p:spPr bwMode="auto">
          <a:xfrm>
            <a:off x="838200" y="2049463"/>
            <a:ext cx="8120063" cy="4491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31775" indent="-231775">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spcAft>
                <a:spcPct val="50000"/>
              </a:spcAft>
              <a:buClr>
                <a:srgbClr val="A50021"/>
              </a:buClr>
              <a:buFontTx/>
              <a:buChar char="•"/>
            </a:pPr>
            <a:r>
              <a:rPr lang="en-US" sz="3400" b="0" dirty="0">
                <a:solidFill>
                  <a:schemeClr val="tx1"/>
                </a:solidFill>
              </a:rPr>
              <a:t>Children need to prepare for school.</a:t>
            </a:r>
            <a:endParaRPr lang="en-US" sz="2400" b="0" dirty="0">
              <a:solidFill>
                <a:schemeClr val="tx1"/>
              </a:solidFill>
            </a:endParaRPr>
          </a:p>
          <a:p>
            <a:pPr eaLnBrk="1" hangingPunct="1">
              <a:spcAft>
                <a:spcPct val="50000"/>
              </a:spcAft>
              <a:buClr>
                <a:srgbClr val="A50021"/>
              </a:buClr>
              <a:buFontTx/>
              <a:buChar char="•"/>
            </a:pPr>
            <a:r>
              <a:rPr lang="en-US" sz="3400" b="0" dirty="0">
                <a:solidFill>
                  <a:schemeClr val="tx1"/>
                </a:solidFill>
              </a:rPr>
              <a:t>Parents need toys to keep their children occupied.</a:t>
            </a:r>
          </a:p>
          <a:p>
            <a:pPr eaLnBrk="1" hangingPunct="1">
              <a:spcAft>
                <a:spcPct val="50000"/>
              </a:spcAft>
              <a:buClr>
                <a:srgbClr val="A50021"/>
              </a:buClr>
              <a:buFontTx/>
              <a:buChar char="•"/>
            </a:pPr>
            <a:r>
              <a:rPr lang="en-US" sz="3400" b="0" dirty="0">
                <a:solidFill>
                  <a:schemeClr val="tx1"/>
                </a:solidFill>
              </a:rPr>
              <a:t>Children quickly outgrow their toys.</a:t>
            </a:r>
          </a:p>
          <a:p>
            <a:pPr eaLnBrk="1" hangingPunct="1">
              <a:spcAft>
                <a:spcPct val="50000"/>
              </a:spcAft>
              <a:buClr>
                <a:srgbClr val="A50021"/>
              </a:buClr>
              <a:buFontTx/>
              <a:buChar char="•"/>
            </a:pPr>
            <a:r>
              <a:rPr lang="en-US" sz="3400" b="0" dirty="0">
                <a:solidFill>
                  <a:schemeClr val="tx1"/>
                </a:solidFill>
              </a:rPr>
              <a:t>Children need toys to help them develop their cognitive abilities and fine motor skills.</a:t>
            </a:r>
          </a:p>
        </p:txBody>
      </p:sp>
      <p:sp>
        <p:nvSpPr>
          <p:cNvPr id="6" name="Title 1"/>
          <p:cNvSpPr>
            <a:spLocks noGrp="1"/>
          </p:cNvSpPr>
          <p:nvPr>
            <p:ph type="title"/>
          </p:nvPr>
        </p:nvSpPr>
        <p:spPr>
          <a:xfrm>
            <a:off x="457200" y="274638"/>
            <a:ext cx="8229600" cy="715962"/>
          </a:xfrm>
        </p:spPr>
        <p:txBody>
          <a:bodyPr/>
          <a:lstStyle/>
          <a:p>
            <a:r>
              <a:rPr lang="en-US" dirty="0" smtClean="0"/>
              <a:t>Question #3:</a:t>
            </a:r>
            <a:endParaRPr lang="en-US" dirty="0"/>
          </a:p>
        </p:txBody>
      </p:sp>
      <p:sp>
        <p:nvSpPr>
          <p:cNvPr id="7"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issues might the product address?</a:t>
            </a:r>
            <a:endParaRPr lang="en-US" dirty="0"/>
          </a:p>
        </p:txBody>
      </p:sp>
    </p:spTree>
    <p:extLst>
      <p:ext uri="{BB962C8B-B14F-4D97-AF65-F5344CB8AC3E}">
        <p14:creationId xmlns:p14="http://schemas.microsoft.com/office/powerpoint/2010/main" xmlns="" val="4389742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5"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5"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6"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xmlns="" val="26313236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59"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grpSp>
        <p:nvGrpSpPr>
          <p:cNvPr id="2" name="Group 25"/>
          <p:cNvGrpSpPr>
            <a:grpSpLocks/>
          </p:cNvGrpSpPr>
          <p:nvPr/>
        </p:nvGrpSpPr>
        <p:grpSpPr bwMode="auto">
          <a:xfrm>
            <a:off x="215900" y="1919288"/>
            <a:ext cx="8699500" cy="3108324"/>
            <a:chOff x="192" y="1551"/>
            <a:chExt cx="5480" cy="1958"/>
          </a:xfrm>
        </p:grpSpPr>
        <p:sp>
          <p:nvSpPr>
            <p:cNvPr id="19462" name="Text Box 20"/>
            <p:cNvSpPr txBox="1">
              <a:spLocks noChangeArrowheads="1"/>
            </p:cNvSpPr>
            <p:nvPr/>
          </p:nvSpPr>
          <p:spPr bwMode="auto">
            <a:xfrm>
              <a:off x="336" y="1551"/>
              <a:ext cx="5336" cy="19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a:solidFill>
                    <a:schemeClr val="tx1"/>
                  </a:solidFill>
                </a:rPr>
                <a:t>Constraints</a:t>
              </a:r>
            </a:p>
          </p:txBody>
        </p:sp>
        <p:sp>
          <p:nvSpPr>
            <p:cNvPr id="19463" name="Oval 21"/>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19464" name="Oval 22"/>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19465" name="Oval 23"/>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19466" name="Oval 24"/>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grpSp>
      <p:sp>
        <p:nvSpPr>
          <p:cNvPr id="14" name="Title 1"/>
          <p:cNvSpPr txBox="1">
            <a:spLocks/>
          </p:cNvSpPr>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mtClean="0"/>
              <a:t>Question #4:</a:t>
            </a:r>
            <a:endParaRPr lang="en-US" dirty="0"/>
          </a:p>
        </p:txBody>
      </p:sp>
      <p:sp>
        <p:nvSpPr>
          <p:cNvPr id="15"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xmlns="" val="1607622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3"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grpSp>
        <p:nvGrpSpPr>
          <p:cNvPr id="20484" name="Group 4"/>
          <p:cNvGrpSpPr>
            <a:grpSpLocks/>
          </p:cNvGrpSpPr>
          <p:nvPr/>
        </p:nvGrpSpPr>
        <p:grpSpPr bwMode="auto">
          <a:xfrm>
            <a:off x="231775" y="1916113"/>
            <a:ext cx="8912225" cy="3108324"/>
            <a:chOff x="192" y="1551"/>
            <a:chExt cx="5614" cy="1958"/>
          </a:xfrm>
        </p:grpSpPr>
        <p:sp>
          <p:nvSpPr>
            <p:cNvPr id="20486" name="Text Box 5"/>
            <p:cNvSpPr txBox="1">
              <a:spLocks noChangeArrowheads="1"/>
            </p:cNvSpPr>
            <p:nvPr/>
          </p:nvSpPr>
          <p:spPr bwMode="auto">
            <a:xfrm>
              <a:off x="336" y="1551"/>
              <a:ext cx="5470" cy="19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rgbClr val="E60702"/>
                  </a:solidFill>
                </a:rPr>
                <a:t>Client / End User / Target </a:t>
              </a:r>
              <a:r>
                <a:rPr lang="en-US" sz="4000" b="0" dirty="0">
                  <a:solidFill>
                    <a:srgbClr val="E60702"/>
                  </a:solidFill>
                </a:rPr>
                <a:t>Consumer</a:t>
              </a:r>
            </a:p>
            <a:p>
              <a:pPr eaLnBrk="1" hangingPunct="1"/>
              <a:endParaRPr lang="en-US" sz="1200" b="0" dirty="0">
                <a:solidFill>
                  <a:srgbClr val="E60702"/>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a:solidFill>
                    <a:schemeClr val="tx1"/>
                  </a:solidFill>
                </a:rPr>
                <a:t>Constraints</a:t>
              </a:r>
            </a:p>
          </p:txBody>
        </p:sp>
        <p:sp>
          <p:nvSpPr>
            <p:cNvPr id="20487" name="Oval 6"/>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0488" name="Oval 7"/>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0489" name="Oval 8"/>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0490" name="Oval 9"/>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xmlns="" val="29822062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07" name="Rectangle 3"/>
          <p:cNvSpPr>
            <a:spLocks noChangeArrowheads="1"/>
          </p:cNvSpPr>
          <p:nvPr/>
        </p:nvSpPr>
        <p:spPr bwMode="auto">
          <a:xfrm>
            <a:off x="0" y="323691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648196" name="Rectangle 4"/>
          <p:cNvSpPr>
            <a:spLocks noChangeArrowheads="1"/>
          </p:cNvSpPr>
          <p:nvPr/>
        </p:nvSpPr>
        <p:spPr bwMode="auto">
          <a:xfrm>
            <a:off x="344488" y="762000"/>
            <a:ext cx="82296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eaLnBrk="1" hangingPunct="1"/>
            <a:r>
              <a:rPr lang="en-US" sz="3200" b="0">
                <a:solidFill>
                  <a:schemeClr val="tx2"/>
                </a:solidFill>
              </a:rPr>
              <a:t>A large toy manufacturer, such as Playskool™, Fisher Price™, Leap Frog™, etc.</a:t>
            </a:r>
          </a:p>
        </p:txBody>
      </p:sp>
      <p:sp>
        <p:nvSpPr>
          <p:cNvPr id="648197" name="Rectangle 5"/>
          <p:cNvSpPr>
            <a:spLocks noChangeArrowheads="1"/>
          </p:cNvSpPr>
          <p:nvPr/>
        </p:nvSpPr>
        <p:spPr bwMode="auto">
          <a:xfrm>
            <a:off x="417513" y="3716338"/>
            <a:ext cx="8726487" cy="2528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200" b="0">
                <a:solidFill>
                  <a:schemeClr val="tx2"/>
                </a:solidFill>
              </a:rPr>
              <a:t>Obviously, a child is the end user, but a person (parent, family member, or family friend) considering the purchase of an educational toy for an infant or toddler would be the target consumer.</a:t>
            </a:r>
          </a:p>
        </p:txBody>
      </p:sp>
      <p:sp>
        <p:nvSpPr>
          <p:cNvPr id="648198" name="Text Box 6"/>
          <p:cNvSpPr txBox="1">
            <a:spLocks noChangeArrowheads="1"/>
          </p:cNvSpPr>
          <p:nvPr/>
        </p:nvSpPr>
        <p:spPr bwMode="auto">
          <a:xfrm>
            <a:off x="228600" y="152400"/>
            <a:ext cx="7027863"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4400" i="1">
                <a:solidFill>
                  <a:srgbClr val="E60702"/>
                </a:solidFill>
              </a:rPr>
              <a:t>Who might the Client be?</a:t>
            </a:r>
          </a:p>
        </p:txBody>
      </p:sp>
      <p:sp>
        <p:nvSpPr>
          <p:cNvPr id="648199" name="Text Box 7"/>
          <p:cNvSpPr txBox="1">
            <a:spLocks noChangeArrowheads="1"/>
          </p:cNvSpPr>
          <p:nvPr/>
        </p:nvSpPr>
        <p:spPr bwMode="auto">
          <a:xfrm>
            <a:off x="271462" y="2768600"/>
            <a:ext cx="8872538"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4400" i="1" dirty="0">
                <a:solidFill>
                  <a:srgbClr val="E60702"/>
                </a:solidFill>
              </a:rPr>
              <a:t>Who </a:t>
            </a:r>
            <a:r>
              <a:rPr lang="en-US" sz="4400" i="1" dirty="0" smtClean="0">
                <a:solidFill>
                  <a:srgbClr val="E60702"/>
                </a:solidFill>
              </a:rPr>
              <a:t>was the </a:t>
            </a:r>
            <a:r>
              <a:rPr lang="en-US" sz="4400" i="1" dirty="0">
                <a:solidFill>
                  <a:srgbClr val="E60702"/>
                </a:solidFill>
              </a:rPr>
              <a:t>Target Consumer?</a:t>
            </a:r>
          </a:p>
        </p:txBody>
      </p:sp>
    </p:spTree>
    <p:extLst>
      <p:ext uri="{BB962C8B-B14F-4D97-AF65-F5344CB8AC3E}">
        <p14:creationId xmlns:p14="http://schemas.microsoft.com/office/powerpoint/2010/main" xmlns="" val="14001964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8198"/>
                                        </p:tgtEl>
                                        <p:attrNameLst>
                                          <p:attrName>style.visibility</p:attrName>
                                        </p:attrNameLst>
                                      </p:cBhvr>
                                      <p:to>
                                        <p:strVal val="visible"/>
                                      </p:to>
                                    </p:set>
                                    <p:animEffect transition="in" filter="wipe(left)">
                                      <p:cBhvr>
                                        <p:cTn id="7" dur="500"/>
                                        <p:tgtEl>
                                          <p:spTgt spid="648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48196"/>
                                        </p:tgtEl>
                                        <p:attrNameLst>
                                          <p:attrName>style.visibility</p:attrName>
                                        </p:attrNameLst>
                                      </p:cBhvr>
                                      <p:to>
                                        <p:strVal val="visible"/>
                                      </p:to>
                                    </p:set>
                                    <p:animEffect transition="in" filter="wipe(up)">
                                      <p:cBhvr>
                                        <p:cTn id="12" dur="500"/>
                                        <p:tgtEl>
                                          <p:spTgt spid="64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8199"/>
                                        </p:tgtEl>
                                        <p:attrNameLst>
                                          <p:attrName>style.visibility</p:attrName>
                                        </p:attrNameLst>
                                      </p:cBhvr>
                                      <p:to>
                                        <p:strVal val="visible"/>
                                      </p:to>
                                    </p:set>
                                    <p:animEffect transition="in" filter="wipe(left)">
                                      <p:cBhvr>
                                        <p:cTn id="17" dur="500"/>
                                        <p:tgtEl>
                                          <p:spTgt spid="6481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48197"/>
                                        </p:tgtEl>
                                        <p:attrNameLst>
                                          <p:attrName>style.visibility</p:attrName>
                                        </p:attrNameLst>
                                      </p:cBhvr>
                                      <p:to>
                                        <p:strVal val="visible"/>
                                      </p:to>
                                    </p:set>
                                    <p:animEffect transition="in" filter="wipe(up)">
                                      <p:cBhvr>
                                        <p:cTn id="22" dur="500"/>
                                        <p:tgtEl>
                                          <p:spTgt spid="64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196" grpId="0" autoUpdateAnimBg="0"/>
      <p:bldP spid="648197" grpId="0" autoUpdateAnimBg="0"/>
      <p:bldP spid="648198" grpId="0" autoUpdateAnimBg="0"/>
      <p:bldP spid="64819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76072"/>
          <a:stretch/>
        </p:blipFill>
        <p:spPr bwMode="auto">
          <a:xfrm>
            <a:off x="3962400" y="341315"/>
            <a:ext cx="5018492" cy="13731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2533" name="Text Box 4"/>
          <p:cNvSpPr txBox="1">
            <a:spLocks noChangeArrowheads="1"/>
          </p:cNvSpPr>
          <p:nvPr/>
        </p:nvSpPr>
        <p:spPr bwMode="auto">
          <a:xfrm>
            <a:off x="247650" y="1663700"/>
            <a:ext cx="25146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The Client</a:t>
            </a:r>
          </a:p>
        </p:txBody>
      </p:sp>
      <p:sp>
        <p:nvSpPr>
          <p:cNvPr id="22535" name="Line 6"/>
          <p:cNvSpPr>
            <a:spLocks noChangeShapeType="1"/>
          </p:cNvSpPr>
          <p:nvPr/>
        </p:nvSpPr>
        <p:spPr bwMode="auto">
          <a:xfrm flipH="1">
            <a:off x="2895600" y="1447800"/>
            <a:ext cx="1143000" cy="533400"/>
          </a:xfrm>
          <a:prstGeom prst="line">
            <a:avLst/>
          </a:prstGeom>
          <a:noFill/>
          <a:ln w="571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2536" name="Rectangle 7"/>
          <p:cNvSpPr>
            <a:spLocks noChangeArrowheads="1"/>
          </p:cNvSpPr>
          <p:nvPr/>
        </p:nvSpPr>
        <p:spPr bwMode="auto">
          <a:xfrm>
            <a:off x="4038600" y="1295400"/>
            <a:ext cx="4114800" cy="304800"/>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xmlns="" val="25535341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69433"/>
          <a:stretch/>
        </p:blipFill>
        <p:spPr bwMode="auto">
          <a:xfrm>
            <a:off x="3962400" y="341315"/>
            <a:ext cx="5018492" cy="17541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 name="Group 17"/>
          <p:cNvGrpSpPr>
            <a:grpSpLocks/>
          </p:cNvGrpSpPr>
          <p:nvPr/>
        </p:nvGrpSpPr>
        <p:grpSpPr bwMode="auto">
          <a:xfrm>
            <a:off x="250825" y="1833563"/>
            <a:ext cx="3336925" cy="4792662"/>
            <a:chOff x="158" y="993"/>
            <a:chExt cx="2102" cy="3019"/>
          </a:xfrm>
        </p:grpSpPr>
        <p:sp>
          <p:nvSpPr>
            <p:cNvPr id="23561" name="Text Box 12"/>
            <p:cNvSpPr txBox="1">
              <a:spLocks noChangeArrowheads="1"/>
            </p:cNvSpPr>
            <p:nvPr/>
          </p:nvSpPr>
          <p:spPr bwMode="auto">
            <a:xfrm>
              <a:off x="158" y="1264"/>
              <a:ext cx="2102" cy="27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2800" b="0" i="1">
                  <a:solidFill>
                    <a:schemeClr val="tx1"/>
                  </a:solidFill>
                </a:rPr>
                <a:t>Often the target consumer and the client are one in the same. Since it is very difficult to know who the actual designer was, that portion has been omitted for this example.</a:t>
              </a:r>
            </a:p>
          </p:txBody>
        </p:sp>
        <p:sp>
          <p:nvSpPr>
            <p:cNvPr id="23562" name="Text Box 13"/>
            <p:cNvSpPr txBox="1">
              <a:spLocks noChangeArrowheads="1"/>
            </p:cNvSpPr>
            <p:nvPr/>
          </p:nvSpPr>
          <p:spPr bwMode="auto">
            <a:xfrm>
              <a:off x="162" y="993"/>
              <a:ext cx="659"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2800" b="0" i="1">
                  <a:solidFill>
                    <a:schemeClr val="tx1"/>
                  </a:solidFill>
                </a:rPr>
                <a:t>Note:</a:t>
              </a:r>
            </a:p>
          </p:txBody>
        </p:sp>
      </p:grpSp>
      <p:sp>
        <p:nvSpPr>
          <p:cNvPr id="23558" name="Text Box 9"/>
          <p:cNvSpPr txBox="1">
            <a:spLocks noChangeArrowheads="1"/>
          </p:cNvSpPr>
          <p:nvPr/>
        </p:nvSpPr>
        <p:spPr bwMode="auto">
          <a:xfrm>
            <a:off x="76200" y="277813"/>
            <a:ext cx="3276600"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Target Consumer</a:t>
            </a:r>
          </a:p>
        </p:txBody>
      </p:sp>
      <p:sp>
        <p:nvSpPr>
          <p:cNvPr id="23559" name="Line 10"/>
          <p:cNvSpPr>
            <a:spLocks noChangeShapeType="1"/>
          </p:cNvSpPr>
          <p:nvPr/>
        </p:nvSpPr>
        <p:spPr bwMode="auto">
          <a:xfrm flipH="1" flipV="1">
            <a:off x="3370262" y="904873"/>
            <a:ext cx="668337" cy="955675"/>
          </a:xfrm>
          <a:prstGeom prst="line">
            <a:avLst/>
          </a:prstGeom>
          <a:noFill/>
          <a:ln w="571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3560" name="Rectangle 11"/>
          <p:cNvSpPr>
            <a:spLocks noChangeArrowheads="1"/>
          </p:cNvSpPr>
          <p:nvPr/>
        </p:nvSpPr>
        <p:spPr bwMode="auto">
          <a:xfrm>
            <a:off x="4038600" y="1663700"/>
            <a:ext cx="4572000" cy="431800"/>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xmlns="" val="42895572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4"/>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artisticLineDrawing/>
                    </a14:imgEffect>
                  </a14:imgLayer>
                </a14:imgProps>
              </a:ext>
              <a:ext uri="{28A0092B-C50C-407E-A947-70E740481C1C}">
                <a14:useLocalDpi xmlns:a14="http://schemas.microsoft.com/office/drawing/2010/main" xmlns="" val="0"/>
              </a:ext>
            </a:extLst>
          </a:blip>
          <a:srcRect/>
          <a:stretch>
            <a:fillRect/>
          </a:stretch>
        </p:blipFill>
        <p:spPr bwMode="auto">
          <a:xfrm>
            <a:off x="1828801" y="150813"/>
            <a:ext cx="7315200" cy="731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itle 10"/>
          <p:cNvSpPr>
            <a:spLocks noGrp="1"/>
          </p:cNvSpPr>
          <p:nvPr>
            <p:ph type="title"/>
          </p:nvPr>
        </p:nvSpPr>
        <p:spPr/>
        <p:txBody>
          <a:bodyPr/>
          <a:lstStyle/>
          <a:p>
            <a:r>
              <a:rPr lang="en-US" dirty="0" smtClean="0"/>
              <a:t>Writing a Design Brief</a:t>
            </a:r>
            <a:endParaRPr lang="en-US" dirty="0"/>
          </a:p>
        </p:txBody>
      </p:sp>
      <p:sp>
        <p:nvSpPr>
          <p:cNvPr id="12" name="Content Placeholder 11"/>
          <p:cNvSpPr>
            <a:spLocks noGrp="1"/>
          </p:cNvSpPr>
          <p:nvPr>
            <p:ph idx="1"/>
          </p:nvPr>
        </p:nvSpPr>
        <p:spPr/>
        <p:txBody>
          <a:bodyPr/>
          <a:lstStyle/>
          <a:p>
            <a:pPr marL="0" indent="0">
              <a:spcBef>
                <a:spcPct val="50000"/>
              </a:spcBef>
              <a:buNone/>
            </a:pPr>
            <a:r>
              <a:rPr lang="en-US" sz="3600" dirty="0">
                <a:solidFill>
                  <a:srgbClr val="A50021"/>
                </a:solidFill>
              </a:rPr>
              <a:t>People are constantly surrounded by objects that compete for their attention.</a:t>
            </a:r>
          </a:p>
          <a:p>
            <a:pPr marL="0" indent="0">
              <a:spcBef>
                <a:spcPct val="50000"/>
              </a:spcBef>
              <a:buNone/>
            </a:pPr>
            <a:r>
              <a:rPr lang="en-US" sz="3600" dirty="0">
                <a:solidFill>
                  <a:srgbClr val="A50021"/>
                </a:solidFill>
              </a:rPr>
              <a:t>What were the designers thinking when they created these objects? What purposes do their creations serve, and what problems do they address? </a:t>
            </a:r>
          </a:p>
          <a:p>
            <a:endParaRPr lang="en-US" sz="2800" dirty="0"/>
          </a:p>
        </p:txBody>
      </p:sp>
    </p:spTree>
    <p:extLst>
      <p:ext uri="{BB962C8B-B14F-4D97-AF65-F5344CB8AC3E}">
        <p14:creationId xmlns:p14="http://schemas.microsoft.com/office/powerpoint/2010/main" xmlns="" val="360421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walkeropengray"/>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79"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grpSp>
        <p:nvGrpSpPr>
          <p:cNvPr id="24580" name="Group 4"/>
          <p:cNvGrpSpPr>
            <a:grpSpLocks/>
          </p:cNvGrpSpPr>
          <p:nvPr/>
        </p:nvGrpSpPr>
        <p:grpSpPr bwMode="auto">
          <a:xfrm>
            <a:off x="476250" y="1976438"/>
            <a:ext cx="8667750" cy="3108324"/>
            <a:chOff x="192" y="1551"/>
            <a:chExt cx="5460" cy="1958"/>
          </a:xfrm>
        </p:grpSpPr>
        <p:sp>
          <p:nvSpPr>
            <p:cNvPr id="24582" name="Text Box 5"/>
            <p:cNvSpPr txBox="1">
              <a:spLocks noChangeArrowheads="1"/>
            </p:cNvSpPr>
            <p:nvPr/>
          </p:nvSpPr>
          <p:spPr bwMode="auto">
            <a:xfrm>
              <a:off x="336" y="1551"/>
              <a:ext cx="5316" cy="19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rgbClr val="E60702"/>
                  </a:solidFill>
                </a:rPr>
                <a:t>Problem Statement</a:t>
              </a:r>
            </a:p>
            <a:p>
              <a:pPr eaLnBrk="1" hangingPunct="1"/>
              <a:endParaRPr lang="en-US" sz="1200" b="0" dirty="0">
                <a:solidFill>
                  <a:srgbClr val="E60702"/>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a:solidFill>
                    <a:schemeClr val="tx1"/>
                  </a:solidFill>
                </a:rPr>
                <a:t>Constraints</a:t>
              </a:r>
            </a:p>
          </p:txBody>
        </p:sp>
        <p:sp>
          <p:nvSpPr>
            <p:cNvPr id="24583" name="Oval 6"/>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4584" name="Oval 7"/>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4585" name="Oval 8"/>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4586" name="Oval 9"/>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xmlns="" val="9322306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walkeropengray"/>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603"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637960" name="Text Box 8"/>
          <p:cNvSpPr txBox="1">
            <a:spLocks noChangeArrowheads="1"/>
          </p:cNvSpPr>
          <p:nvPr/>
        </p:nvSpPr>
        <p:spPr bwMode="auto">
          <a:xfrm>
            <a:off x="381000" y="2055813"/>
            <a:ext cx="8763000"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3200" b="0" dirty="0">
                <a:solidFill>
                  <a:schemeClr val="tx2"/>
                </a:solidFill>
              </a:rPr>
              <a:t>Most parents expect their children to be able to walk, talk, sing, count and recite the alphabet before entering elementary school. A growing expectation is that infants and toddlers will develop cognitive abilities and fine motor skills during the first three years of </a:t>
            </a:r>
            <a:r>
              <a:rPr lang="en-US" sz="3200" b="0" dirty="0" smtClean="0">
                <a:solidFill>
                  <a:schemeClr val="tx2"/>
                </a:solidFill>
              </a:rPr>
              <a:t>life.</a:t>
            </a:r>
            <a:endParaRPr lang="en-US" sz="3200" b="0" dirty="0">
              <a:solidFill>
                <a:schemeClr val="tx2"/>
              </a:solidFill>
            </a:endParaRPr>
          </a:p>
        </p:txBody>
      </p:sp>
      <p:sp>
        <p:nvSpPr>
          <p:cNvPr id="25605" name="Text Box 9"/>
          <p:cNvSpPr txBox="1">
            <a:spLocks noChangeArrowheads="1"/>
          </p:cNvSpPr>
          <p:nvPr/>
        </p:nvSpPr>
        <p:spPr bwMode="auto">
          <a:xfrm>
            <a:off x="307975" y="231775"/>
            <a:ext cx="8382000" cy="1431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a:solidFill>
                  <a:srgbClr val="E60702"/>
                </a:solidFill>
              </a:rPr>
              <a:t>What could the Problem Statement have looked like?</a:t>
            </a:r>
          </a:p>
        </p:txBody>
      </p:sp>
    </p:spTree>
    <p:extLst>
      <p:ext uri="{BB962C8B-B14F-4D97-AF65-F5344CB8AC3E}">
        <p14:creationId xmlns:p14="http://schemas.microsoft.com/office/powerpoint/2010/main" xmlns="" val="25452550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37960"/>
                                        </p:tgtEl>
                                        <p:attrNameLst>
                                          <p:attrName>style.visibility</p:attrName>
                                        </p:attrNameLst>
                                      </p:cBhvr>
                                      <p:to>
                                        <p:strVal val="visible"/>
                                      </p:to>
                                    </p:set>
                                    <p:animEffect transition="in" filter="wipe(up)">
                                      <p:cBhvr>
                                        <p:cTn id="7" dur="500"/>
                                        <p:tgtEl>
                                          <p:spTgt spid="637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6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48354"/>
          <a:stretch/>
        </p:blipFill>
        <p:spPr bwMode="auto">
          <a:xfrm>
            <a:off x="3962400" y="341314"/>
            <a:ext cx="5018492" cy="29638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6629" name="Text Box 13"/>
          <p:cNvSpPr txBox="1">
            <a:spLocks noChangeArrowheads="1"/>
          </p:cNvSpPr>
          <p:nvPr/>
        </p:nvSpPr>
        <p:spPr bwMode="auto">
          <a:xfrm>
            <a:off x="457200" y="1724025"/>
            <a:ext cx="2514600"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Problem Statement</a:t>
            </a:r>
          </a:p>
        </p:txBody>
      </p:sp>
      <p:sp>
        <p:nvSpPr>
          <p:cNvPr id="26630" name="Line 14"/>
          <p:cNvSpPr>
            <a:spLocks noChangeShapeType="1"/>
          </p:cNvSpPr>
          <p:nvPr/>
        </p:nvSpPr>
        <p:spPr bwMode="auto">
          <a:xfrm flipH="1" flipV="1">
            <a:off x="3048000" y="2120900"/>
            <a:ext cx="914400" cy="792956"/>
          </a:xfrm>
          <a:prstGeom prst="line">
            <a:avLst/>
          </a:prstGeom>
          <a:noFill/>
          <a:ln w="571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6631" name="Rectangle 15"/>
          <p:cNvSpPr>
            <a:spLocks noChangeArrowheads="1"/>
          </p:cNvSpPr>
          <p:nvPr/>
        </p:nvSpPr>
        <p:spPr bwMode="auto">
          <a:xfrm>
            <a:off x="3962400" y="2438400"/>
            <a:ext cx="4953000" cy="950913"/>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xmlns="" val="39671976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026" descr="walkeropengray"/>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651" name="Rectangle 1027"/>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grpSp>
        <p:nvGrpSpPr>
          <p:cNvPr id="27652" name="Group 1028"/>
          <p:cNvGrpSpPr>
            <a:grpSpLocks/>
          </p:cNvGrpSpPr>
          <p:nvPr/>
        </p:nvGrpSpPr>
        <p:grpSpPr bwMode="auto">
          <a:xfrm>
            <a:off x="476250" y="1976438"/>
            <a:ext cx="8667750" cy="3108324"/>
            <a:chOff x="192" y="1551"/>
            <a:chExt cx="5460" cy="1958"/>
          </a:xfrm>
        </p:grpSpPr>
        <p:sp>
          <p:nvSpPr>
            <p:cNvPr id="27654" name="Text Box 1029"/>
            <p:cNvSpPr txBox="1">
              <a:spLocks noChangeArrowheads="1"/>
            </p:cNvSpPr>
            <p:nvPr/>
          </p:nvSpPr>
          <p:spPr bwMode="auto">
            <a:xfrm>
              <a:off x="336" y="1551"/>
              <a:ext cx="5316" cy="19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rgbClr val="E60702"/>
                  </a:solidFill>
                </a:rPr>
                <a:t>Design Statement</a:t>
              </a:r>
              <a:endParaRPr lang="en-US" sz="1000" b="0" dirty="0">
                <a:solidFill>
                  <a:srgbClr val="E60702"/>
                </a:solidFill>
              </a:endParaRPr>
            </a:p>
            <a:p>
              <a:pPr eaLnBrk="1" hangingPunct="1"/>
              <a:endParaRPr lang="en-US" sz="1200" b="0" dirty="0">
                <a:solidFill>
                  <a:srgbClr val="E60702"/>
                </a:solidFill>
              </a:endParaRPr>
            </a:p>
            <a:p>
              <a:pPr eaLnBrk="1" hangingPunct="1"/>
              <a:r>
                <a:rPr lang="en-US" sz="4000" b="0" dirty="0">
                  <a:solidFill>
                    <a:schemeClr val="tx1"/>
                  </a:solidFill>
                </a:rPr>
                <a:t>Constraints</a:t>
              </a:r>
            </a:p>
          </p:txBody>
        </p:sp>
        <p:sp>
          <p:nvSpPr>
            <p:cNvPr id="27655" name="Oval 1030"/>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7656" name="Oval 1031"/>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7657" name="Oval 1032"/>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27658" name="Oval 1033"/>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xmlns="" val="32079373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675"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653318" name="Rectangle 6"/>
          <p:cNvSpPr>
            <a:spLocks noChangeArrowheads="1"/>
          </p:cNvSpPr>
          <p:nvPr/>
        </p:nvSpPr>
        <p:spPr bwMode="auto">
          <a:xfrm>
            <a:off x="620713" y="2289175"/>
            <a:ext cx="8027987" cy="234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600" dirty="0">
                <a:solidFill>
                  <a:schemeClr val="tx2"/>
                </a:solidFill>
              </a:rPr>
              <a:t>Design, market, test, and mass produce a multi-function educational toy that is an infant activity center and a toddler walking </a:t>
            </a:r>
            <a:r>
              <a:rPr lang="en-US" sz="3600" dirty="0" smtClean="0">
                <a:solidFill>
                  <a:schemeClr val="tx2"/>
                </a:solidFill>
              </a:rPr>
              <a:t>aid.</a:t>
            </a:r>
            <a:r>
              <a:rPr lang="en-US" sz="4000" b="0" dirty="0" smtClean="0">
                <a:solidFill>
                  <a:schemeClr val="tx2"/>
                </a:solidFill>
              </a:rPr>
              <a:t> </a:t>
            </a:r>
            <a:endParaRPr lang="en-US" sz="4000" b="0" dirty="0">
              <a:solidFill>
                <a:schemeClr val="tx2"/>
              </a:solidFill>
            </a:endParaRPr>
          </a:p>
        </p:txBody>
      </p:sp>
      <p:sp>
        <p:nvSpPr>
          <p:cNvPr id="653319" name="Text Box 7"/>
          <p:cNvSpPr txBox="1">
            <a:spLocks noChangeArrowheads="1"/>
          </p:cNvSpPr>
          <p:nvPr/>
        </p:nvSpPr>
        <p:spPr bwMode="auto">
          <a:xfrm>
            <a:off x="381000" y="304800"/>
            <a:ext cx="8382000" cy="1431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a:solidFill>
                  <a:srgbClr val="E60702"/>
                </a:solidFill>
              </a:rPr>
              <a:t>What could the Design Statement have looked like?</a:t>
            </a:r>
          </a:p>
        </p:txBody>
      </p:sp>
    </p:spTree>
    <p:extLst>
      <p:ext uri="{BB962C8B-B14F-4D97-AF65-F5344CB8AC3E}">
        <p14:creationId xmlns:p14="http://schemas.microsoft.com/office/powerpoint/2010/main" xmlns="" val="6909180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533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53318"/>
                                        </p:tgtEl>
                                        <p:attrNameLst>
                                          <p:attrName>style.visibility</p:attrName>
                                        </p:attrNameLst>
                                      </p:cBhvr>
                                      <p:to>
                                        <p:strVal val="visible"/>
                                      </p:to>
                                    </p:set>
                                    <p:animEffect transition="in" filter="wipe(up)">
                                      <p:cBhvr>
                                        <p:cTn id="11" dur="500"/>
                                        <p:tgtEl>
                                          <p:spTgt spid="65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8" grpId="0" autoUpdateAnimBg="0"/>
      <p:bldP spid="65331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38496"/>
          <a:stretch/>
        </p:blipFill>
        <p:spPr bwMode="auto">
          <a:xfrm>
            <a:off x="3722324" y="312739"/>
            <a:ext cx="5344321" cy="3649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9701" name="Text Box 8"/>
          <p:cNvSpPr txBox="1">
            <a:spLocks noChangeArrowheads="1"/>
          </p:cNvSpPr>
          <p:nvPr/>
        </p:nvSpPr>
        <p:spPr bwMode="auto">
          <a:xfrm>
            <a:off x="457200" y="2338388"/>
            <a:ext cx="2514600"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a:solidFill>
                  <a:schemeClr val="tx1"/>
                </a:solidFill>
              </a:rPr>
              <a:t>Design Statement</a:t>
            </a:r>
          </a:p>
        </p:txBody>
      </p:sp>
      <p:sp>
        <p:nvSpPr>
          <p:cNvPr id="29702" name="Line 9"/>
          <p:cNvSpPr>
            <a:spLocks noChangeShapeType="1"/>
          </p:cNvSpPr>
          <p:nvPr/>
        </p:nvSpPr>
        <p:spPr bwMode="auto">
          <a:xfrm flipH="1" flipV="1">
            <a:off x="3048000" y="2719388"/>
            <a:ext cx="914400" cy="930275"/>
          </a:xfrm>
          <a:prstGeom prst="line">
            <a:avLst/>
          </a:prstGeom>
          <a:noFill/>
          <a:ln w="571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03" name="Rectangle 10"/>
          <p:cNvSpPr>
            <a:spLocks noChangeArrowheads="1"/>
          </p:cNvSpPr>
          <p:nvPr/>
        </p:nvSpPr>
        <p:spPr bwMode="auto">
          <a:xfrm>
            <a:off x="3962400" y="3367088"/>
            <a:ext cx="4953000" cy="595312"/>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xmlns="" val="15019111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03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23" name="Rectangle 1027"/>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grpSp>
        <p:nvGrpSpPr>
          <p:cNvPr id="30724" name="Group 1028"/>
          <p:cNvGrpSpPr>
            <a:grpSpLocks/>
          </p:cNvGrpSpPr>
          <p:nvPr/>
        </p:nvGrpSpPr>
        <p:grpSpPr bwMode="auto">
          <a:xfrm>
            <a:off x="374650" y="1889125"/>
            <a:ext cx="8769350" cy="3108326"/>
            <a:chOff x="192" y="1551"/>
            <a:chExt cx="5524" cy="1958"/>
          </a:xfrm>
        </p:grpSpPr>
        <p:sp>
          <p:nvSpPr>
            <p:cNvPr id="30726" name="Text Box 1029"/>
            <p:cNvSpPr txBox="1">
              <a:spLocks noChangeArrowheads="1"/>
            </p:cNvSpPr>
            <p:nvPr/>
          </p:nvSpPr>
          <p:spPr bwMode="auto">
            <a:xfrm>
              <a:off x="336" y="1551"/>
              <a:ext cx="5380" cy="19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a:solidFill>
                    <a:srgbClr val="E60702"/>
                  </a:solidFill>
                </a:rPr>
                <a:t>Constraints</a:t>
              </a:r>
            </a:p>
          </p:txBody>
        </p:sp>
        <p:sp>
          <p:nvSpPr>
            <p:cNvPr id="30727" name="Oval 1030"/>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30728" name="Oval 1031"/>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30729" name="Oval 1032"/>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30730" name="Oval 1033"/>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xmlns="" val="34446940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47"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grpSp>
        <p:nvGrpSpPr>
          <p:cNvPr id="2" name="Group 18"/>
          <p:cNvGrpSpPr>
            <a:grpSpLocks/>
          </p:cNvGrpSpPr>
          <p:nvPr/>
        </p:nvGrpSpPr>
        <p:grpSpPr bwMode="auto">
          <a:xfrm>
            <a:off x="482600" y="1622425"/>
            <a:ext cx="8189913" cy="5016500"/>
            <a:chOff x="432" y="1149"/>
            <a:chExt cx="5159" cy="3160"/>
          </a:xfrm>
        </p:grpSpPr>
        <p:sp>
          <p:nvSpPr>
            <p:cNvPr id="31750" name="Rectangle 7"/>
            <p:cNvSpPr>
              <a:spLocks noChangeArrowheads="1"/>
            </p:cNvSpPr>
            <p:nvPr/>
          </p:nvSpPr>
          <p:spPr bwMode="auto">
            <a:xfrm>
              <a:off x="624" y="1149"/>
              <a:ext cx="4967" cy="3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4000" dirty="0" smtClean="0">
                  <a:solidFill>
                    <a:schemeClr val="tx2"/>
                  </a:solidFill>
                </a:rPr>
                <a:t>Easy </a:t>
              </a:r>
              <a:r>
                <a:rPr lang="en-US" sz="4000" dirty="0">
                  <a:solidFill>
                    <a:schemeClr val="tx2"/>
                  </a:solidFill>
                </a:rPr>
                <a:t>to </a:t>
              </a:r>
              <a:r>
                <a:rPr lang="en-US" sz="4000" dirty="0" smtClean="0">
                  <a:solidFill>
                    <a:schemeClr val="tx2"/>
                  </a:solidFill>
                </a:rPr>
                <a:t>assemble</a:t>
              </a:r>
            </a:p>
            <a:p>
              <a:r>
                <a:rPr lang="en-US" sz="4000" dirty="0" smtClean="0">
                  <a:solidFill>
                    <a:schemeClr val="tx2"/>
                  </a:solidFill>
                </a:rPr>
                <a:t>Visually </a:t>
              </a:r>
              <a:r>
                <a:rPr lang="en-US" sz="4000" dirty="0">
                  <a:solidFill>
                    <a:schemeClr val="tx2"/>
                  </a:solidFill>
                </a:rPr>
                <a:t>stimulating to a child</a:t>
              </a:r>
            </a:p>
            <a:p>
              <a:r>
                <a:rPr lang="en-US" sz="4000" dirty="0" smtClean="0">
                  <a:solidFill>
                    <a:schemeClr val="tx2"/>
                  </a:solidFill>
                </a:rPr>
                <a:t>Contains </a:t>
              </a:r>
              <a:r>
                <a:rPr lang="en-US" sz="4000" dirty="0">
                  <a:solidFill>
                    <a:schemeClr val="tx2"/>
                  </a:solidFill>
                </a:rPr>
                <a:t>multiple shapes, numbers and letters</a:t>
              </a:r>
            </a:p>
            <a:p>
              <a:r>
                <a:rPr lang="en-US" sz="4000" dirty="0" smtClean="0">
                  <a:solidFill>
                    <a:schemeClr val="tx2"/>
                  </a:solidFill>
                </a:rPr>
                <a:t>Plays </a:t>
              </a:r>
              <a:r>
                <a:rPr lang="en-US" sz="4000" dirty="0">
                  <a:solidFill>
                    <a:schemeClr val="tx2"/>
                  </a:solidFill>
                </a:rPr>
                <a:t>music</a:t>
              </a:r>
            </a:p>
            <a:p>
              <a:r>
                <a:rPr lang="en-US" sz="4000" dirty="0" smtClean="0">
                  <a:solidFill>
                    <a:schemeClr val="tx2"/>
                  </a:solidFill>
                </a:rPr>
                <a:t>Complies </a:t>
              </a:r>
              <a:r>
                <a:rPr lang="en-US" sz="4000" dirty="0">
                  <a:solidFill>
                    <a:schemeClr val="tx2"/>
                  </a:solidFill>
                </a:rPr>
                <a:t>with all applicable health and safety codes</a:t>
              </a:r>
            </a:p>
            <a:p>
              <a:r>
                <a:rPr lang="en-US" sz="4000" dirty="0" smtClean="0">
                  <a:solidFill>
                    <a:schemeClr val="tx2"/>
                  </a:solidFill>
                </a:rPr>
                <a:t>Easy </a:t>
              </a:r>
              <a:r>
                <a:rPr lang="en-US" sz="4000" dirty="0">
                  <a:solidFill>
                    <a:schemeClr val="tx2"/>
                  </a:solidFill>
                </a:rPr>
                <a:t>to clean</a:t>
              </a:r>
            </a:p>
          </p:txBody>
        </p:sp>
        <p:sp>
          <p:nvSpPr>
            <p:cNvPr id="31751" name="Oval 8"/>
            <p:cNvSpPr>
              <a:spLocks noChangeArrowheads="1"/>
            </p:cNvSpPr>
            <p:nvPr/>
          </p:nvSpPr>
          <p:spPr bwMode="auto">
            <a:xfrm>
              <a:off x="432" y="1341"/>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2" name="Oval 9"/>
            <p:cNvSpPr>
              <a:spLocks noChangeArrowheads="1"/>
            </p:cNvSpPr>
            <p:nvPr/>
          </p:nvSpPr>
          <p:spPr bwMode="auto">
            <a:xfrm>
              <a:off x="432" y="1725"/>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3" name="Oval 10"/>
            <p:cNvSpPr>
              <a:spLocks noChangeArrowheads="1"/>
            </p:cNvSpPr>
            <p:nvPr/>
          </p:nvSpPr>
          <p:spPr bwMode="auto">
            <a:xfrm>
              <a:off x="432" y="2109"/>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4" name="Oval 11"/>
            <p:cNvSpPr>
              <a:spLocks noChangeArrowheads="1"/>
            </p:cNvSpPr>
            <p:nvPr/>
          </p:nvSpPr>
          <p:spPr bwMode="auto">
            <a:xfrm>
              <a:off x="432" y="2853"/>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5" name="Oval 12"/>
            <p:cNvSpPr>
              <a:spLocks noChangeArrowheads="1"/>
            </p:cNvSpPr>
            <p:nvPr/>
          </p:nvSpPr>
          <p:spPr bwMode="auto">
            <a:xfrm>
              <a:off x="432" y="3261"/>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6" name="Oval 13"/>
            <p:cNvSpPr>
              <a:spLocks noChangeArrowheads="1"/>
            </p:cNvSpPr>
            <p:nvPr/>
          </p:nvSpPr>
          <p:spPr bwMode="auto">
            <a:xfrm>
              <a:off x="432" y="4015"/>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654351" name="Text Box 15"/>
          <p:cNvSpPr txBox="1">
            <a:spLocks noChangeArrowheads="1"/>
          </p:cNvSpPr>
          <p:nvPr/>
        </p:nvSpPr>
        <p:spPr bwMode="auto">
          <a:xfrm>
            <a:off x="381000" y="176213"/>
            <a:ext cx="8382000" cy="1431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a:solidFill>
                  <a:srgbClr val="E60702"/>
                </a:solidFill>
              </a:rPr>
              <a:t>What might the Constraints have been?</a:t>
            </a:r>
          </a:p>
        </p:txBody>
      </p:sp>
    </p:spTree>
    <p:extLst>
      <p:ext uri="{BB962C8B-B14F-4D97-AF65-F5344CB8AC3E}">
        <p14:creationId xmlns:p14="http://schemas.microsoft.com/office/powerpoint/2010/main" xmlns="" val="10472429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543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5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71"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grpSp>
        <p:nvGrpSpPr>
          <p:cNvPr id="2" name="Group 32"/>
          <p:cNvGrpSpPr>
            <a:grpSpLocks/>
          </p:cNvGrpSpPr>
          <p:nvPr/>
        </p:nvGrpSpPr>
        <p:grpSpPr bwMode="auto">
          <a:xfrm>
            <a:off x="685800" y="1971675"/>
            <a:ext cx="7739063" cy="3749675"/>
            <a:chOff x="432" y="1008"/>
            <a:chExt cx="4875" cy="2362"/>
          </a:xfrm>
        </p:grpSpPr>
        <p:sp>
          <p:nvSpPr>
            <p:cNvPr id="32774" name="Rectangle 24"/>
            <p:cNvSpPr>
              <a:spLocks noChangeArrowheads="1"/>
            </p:cNvSpPr>
            <p:nvPr/>
          </p:nvSpPr>
          <p:spPr bwMode="auto">
            <a:xfrm>
              <a:off x="624" y="1008"/>
              <a:ext cx="4683" cy="2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4000" dirty="0" smtClean="0">
                  <a:solidFill>
                    <a:schemeClr val="tx2"/>
                  </a:solidFill>
                </a:rPr>
                <a:t>Easy </a:t>
              </a:r>
              <a:r>
                <a:rPr lang="en-US" sz="4000" dirty="0">
                  <a:solidFill>
                    <a:schemeClr val="tx2"/>
                  </a:solidFill>
                </a:rPr>
                <a:t>to configure to infant or toddler mode</a:t>
              </a:r>
            </a:p>
            <a:p>
              <a:r>
                <a:rPr lang="en-US" sz="4000" dirty="0" smtClean="0">
                  <a:solidFill>
                    <a:schemeClr val="tx2"/>
                  </a:solidFill>
                </a:rPr>
                <a:t>Weighs </a:t>
              </a:r>
              <a:r>
                <a:rPr lang="en-US" sz="4000" dirty="0">
                  <a:solidFill>
                    <a:schemeClr val="tx2"/>
                  </a:solidFill>
                </a:rPr>
                <a:t>less than 4 </a:t>
              </a:r>
              <a:r>
                <a:rPr lang="en-US" sz="4000" dirty="0" err="1">
                  <a:solidFill>
                    <a:schemeClr val="tx2"/>
                  </a:solidFill>
                </a:rPr>
                <a:t>lb</a:t>
              </a:r>
              <a:endParaRPr lang="en-US" sz="4000" dirty="0">
                <a:solidFill>
                  <a:schemeClr val="tx2"/>
                </a:solidFill>
              </a:endParaRPr>
            </a:p>
            <a:p>
              <a:r>
                <a:rPr lang="en-US" sz="4000" dirty="0" smtClean="0">
                  <a:solidFill>
                    <a:schemeClr val="tx2"/>
                  </a:solidFill>
                </a:rPr>
                <a:t>Retail </a:t>
              </a:r>
              <a:r>
                <a:rPr lang="en-US" sz="4000" dirty="0">
                  <a:solidFill>
                    <a:schemeClr val="tx2"/>
                  </a:solidFill>
                </a:rPr>
                <a:t>price less than $20</a:t>
              </a:r>
            </a:p>
            <a:p>
              <a:r>
                <a:rPr lang="en-US" sz="4000" dirty="0" smtClean="0">
                  <a:solidFill>
                    <a:schemeClr val="tx2"/>
                  </a:solidFill>
                </a:rPr>
                <a:t>Parts </a:t>
              </a:r>
              <a:r>
                <a:rPr lang="en-US" sz="4000" dirty="0">
                  <a:solidFill>
                    <a:schemeClr val="tx2"/>
                  </a:solidFill>
                </a:rPr>
                <a:t>are primarily injection moldings</a:t>
              </a:r>
            </a:p>
          </p:txBody>
        </p:sp>
        <p:sp>
          <p:nvSpPr>
            <p:cNvPr id="32775" name="Oval 25"/>
            <p:cNvSpPr>
              <a:spLocks noChangeArrowheads="1"/>
            </p:cNvSpPr>
            <p:nvPr/>
          </p:nvSpPr>
          <p:spPr bwMode="auto">
            <a:xfrm>
              <a:off x="432" y="1944"/>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2776" name="Oval 26"/>
            <p:cNvSpPr>
              <a:spLocks noChangeArrowheads="1"/>
            </p:cNvSpPr>
            <p:nvPr/>
          </p:nvSpPr>
          <p:spPr bwMode="auto">
            <a:xfrm>
              <a:off x="432" y="2331"/>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2777" name="Oval 27"/>
            <p:cNvSpPr>
              <a:spLocks noChangeArrowheads="1"/>
            </p:cNvSpPr>
            <p:nvPr/>
          </p:nvSpPr>
          <p:spPr bwMode="auto">
            <a:xfrm>
              <a:off x="432" y="2715"/>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2778" name="Oval 30"/>
            <p:cNvSpPr>
              <a:spLocks noChangeArrowheads="1"/>
            </p:cNvSpPr>
            <p:nvPr/>
          </p:nvSpPr>
          <p:spPr bwMode="auto">
            <a:xfrm>
              <a:off x="438" y="1194"/>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32773" name="Text Box 31"/>
          <p:cNvSpPr txBox="1">
            <a:spLocks noChangeArrowheads="1"/>
          </p:cNvSpPr>
          <p:nvPr/>
        </p:nvSpPr>
        <p:spPr bwMode="auto">
          <a:xfrm>
            <a:off x="381000" y="176213"/>
            <a:ext cx="8382000" cy="1431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a:solidFill>
                  <a:srgbClr val="E60702"/>
                </a:solidFill>
              </a:rPr>
              <a:t>What might the Constraints have been?</a:t>
            </a:r>
          </a:p>
        </p:txBody>
      </p:sp>
    </p:spTree>
    <p:extLst>
      <p:ext uri="{BB962C8B-B14F-4D97-AF65-F5344CB8AC3E}">
        <p14:creationId xmlns:p14="http://schemas.microsoft.com/office/powerpoint/2010/main" xmlns="" val="27082392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62400" y="341314"/>
            <a:ext cx="5018492" cy="57388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3796" name="Text Box 9"/>
          <p:cNvSpPr txBox="1">
            <a:spLocks noChangeArrowheads="1"/>
          </p:cNvSpPr>
          <p:nvPr/>
        </p:nvSpPr>
        <p:spPr bwMode="auto">
          <a:xfrm>
            <a:off x="-152400" y="3124200"/>
            <a:ext cx="3000462"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a:solidFill>
                  <a:schemeClr val="tx1"/>
                </a:solidFill>
              </a:rPr>
              <a:t>Constraints</a:t>
            </a:r>
          </a:p>
        </p:txBody>
      </p:sp>
      <p:sp>
        <p:nvSpPr>
          <p:cNvPr id="33797" name="Line 10"/>
          <p:cNvSpPr>
            <a:spLocks noChangeShapeType="1"/>
          </p:cNvSpPr>
          <p:nvPr/>
        </p:nvSpPr>
        <p:spPr bwMode="auto">
          <a:xfrm flipH="1" flipV="1">
            <a:off x="2929156" y="3505200"/>
            <a:ext cx="1033244" cy="1219200"/>
          </a:xfrm>
          <a:prstGeom prst="line">
            <a:avLst/>
          </a:prstGeom>
          <a:noFill/>
          <a:ln w="571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798" name="Rectangle 11"/>
          <p:cNvSpPr>
            <a:spLocks noChangeArrowheads="1"/>
          </p:cNvSpPr>
          <p:nvPr/>
        </p:nvSpPr>
        <p:spPr bwMode="auto">
          <a:xfrm>
            <a:off x="3962400" y="3914775"/>
            <a:ext cx="4952999" cy="2332038"/>
          </a:xfrm>
          <a:prstGeom prst="rect">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xmlns="" val="1432229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pic>
        <p:nvPicPr>
          <p:cNvPr id="7171" name="Picture 3" descr="walkeropengray"/>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5000" y="1778000"/>
            <a:ext cx="5003800" cy="500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2" name="Picture 4" descr="walkeropen"/>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7176" name="Text Box 8"/>
          <p:cNvSpPr txBox="1">
            <a:spLocks noChangeArrowheads="1"/>
          </p:cNvSpPr>
          <p:nvPr/>
        </p:nvSpPr>
        <p:spPr bwMode="auto">
          <a:xfrm>
            <a:off x="5010150" y="5233988"/>
            <a:ext cx="3917950" cy="671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multi-colored</a:t>
            </a:r>
          </a:p>
        </p:txBody>
      </p:sp>
      <p:sp>
        <p:nvSpPr>
          <p:cNvPr id="647177" name="Text Box 9"/>
          <p:cNvSpPr txBox="1">
            <a:spLocks noChangeArrowheads="1"/>
          </p:cNvSpPr>
          <p:nvPr/>
        </p:nvSpPr>
        <p:spPr bwMode="auto">
          <a:xfrm>
            <a:off x="6213475" y="1971675"/>
            <a:ext cx="2581275" cy="1830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a:solidFill>
                  <a:srgbClr val="E60702"/>
                </a:solidFill>
              </a:rPr>
              <a:t>contains cartoon images</a:t>
            </a:r>
          </a:p>
        </p:txBody>
      </p:sp>
      <p:sp>
        <p:nvSpPr>
          <p:cNvPr id="647178" name="Text Box 10"/>
          <p:cNvSpPr txBox="1">
            <a:spLocks noChangeArrowheads="1"/>
          </p:cNvSpPr>
          <p:nvPr/>
        </p:nvSpPr>
        <p:spPr bwMode="auto">
          <a:xfrm>
            <a:off x="125413" y="3871913"/>
            <a:ext cx="2554287" cy="671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movable</a:t>
            </a:r>
          </a:p>
        </p:txBody>
      </p:sp>
      <p:sp>
        <p:nvSpPr>
          <p:cNvPr id="647179" name="Text Box 11"/>
          <p:cNvSpPr txBox="1">
            <a:spLocks noChangeArrowheads="1"/>
          </p:cNvSpPr>
          <p:nvPr/>
        </p:nvSpPr>
        <p:spPr bwMode="auto">
          <a:xfrm>
            <a:off x="257175" y="1927225"/>
            <a:ext cx="3206750" cy="1250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a:solidFill>
                  <a:srgbClr val="E60702"/>
                </a:solidFill>
              </a:rPr>
              <a:t>made from plastic</a:t>
            </a:r>
          </a:p>
        </p:txBody>
      </p:sp>
      <p:sp>
        <p:nvSpPr>
          <p:cNvPr id="7177" name="Text Box 13"/>
          <p:cNvSpPr txBox="1">
            <a:spLocks noChangeArrowheads="1"/>
          </p:cNvSpPr>
          <p:nvPr/>
        </p:nvSpPr>
        <p:spPr bwMode="auto">
          <a:xfrm>
            <a:off x="152400" y="95250"/>
            <a:ext cx="883920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endParaRPr lang="en-US" sz="5400" b="0" dirty="0">
              <a:solidFill>
                <a:schemeClr val="accent2"/>
              </a:solidFill>
            </a:endParaRPr>
          </a:p>
        </p:txBody>
      </p:sp>
      <p:sp>
        <p:nvSpPr>
          <p:cNvPr id="10"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11" name="Content Placeholder 2"/>
          <p:cNvSpPr txBox="1">
            <a:spLocks/>
          </p:cNvSpPr>
          <p:nvPr/>
        </p:nvSpPr>
        <p:spPr>
          <a:xfrm>
            <a:off x="457200" y="1295400"/>
            <a:ext cx="8229600" cy="4830763"/>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spTree>
    <p:extLst>
      <p:ext uri="{BB962C8B-B14F-4D97-AF65-F5344CB8AC3E}">
        <p14:creationId xmlns:p14="http://schemas.microsoft.com/office/powerpoint/2010/main" xmlns="" val="21259908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47179"/>
                                        </p:tgtEl>
                                        <p:attrNameLst>
                                          <p:attrName>style.visibility</p:attrName>
                                        </p:attrNameLst>
                                      </p:cBhvr>
                                      <p:to>
                                        <p:strVal val="visible"/>
                                      </p:to>
                                    </p:set>
                                    <p:animEffect transition="in" filter="wipe(up)">
                                      <p:cBhvr>
                                        <p:cTn id="7" dur="500"/>
                                        <p:tgtEl>
                                          <p:spTgt spid="647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7176"/>
                                        </p:tgtEl>
                                        <p:attrNameLst>
                                          <p:attrName>style.visibility</p:attrName>
                                        </p:attrNameLst>
                                      </p:cBhvr>
                                      <p:to>
                                        <p:strVal val="visible"/>
                                      </p:to>
                                    </p:set>
                                    <p:animEffect transition="in" filter="wipe(left)">
                                      <p:cBhvr>
                                        <p:cTn id="12" dur="500"/>
                                        <p:tgtEl>
                                          <p:spTgt spid="6471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7178"/>
                                        </p:tgtEl>
                                        <p:attrNameLst>
                                          <p:attrName>style.visibility</p:attrName>
                                        </p:attrNameLst>
                                      </p:cBhvr>
                                      <p:to>
                                        <p:strVal val="visible"/>
                                      </p:to>
                                    </p:set>
                                    <p:animEffect transition="in" filter="wipe(left)">
                                      <p:cBhvr>
                                        <p:cTn id="17" dur="500"/>
                                        <p:tgtEl>
                                          <p:spTgt spid="6471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47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6" grpId="0" autoUpdateAnimBg="0"/>
      <p:bldP spid="647177" grpId="0"/>
      <p:bldP spid="647178" grpId="0" autoUpdateAnimBg="0"/>
      <p:bldP spid="64717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5625" y="1828800"/>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grpSp>
        <p:nvGrpSpPr>
          <p:cNvPr id="2" name="Group 11"/>
          <p:cNvGrpSpPr>
            <a:grpSpLocks/>
          </p:cNvGrpSpPr>
          <p:nvPr/>
        </p:nvGrpSpPr>
        <p:grpSpPr bwMode="auto">
          <a:xfrm>
            <a:off x="3919538" y="2211388"/>
            <a:ext cx="4848225" cy="2817812"/>
            <a:chOff x="2469" y="1393"/>
            <a:chExt cx="3054" cy="1775"/>
          </a:xfrm>
        </p:grpSpPr>
        <p:grpSp>
          <p:nvGrpSpPr>
            <p:cNvPr id="8198" name="Group 10"/>
            <p:cNvGrpSpPr>
              <a:grpSpLocks/>
            </p:cNvGrpSpPr>
            <p:nvPr/>
          </p:nvGrpSpPr>
          <p:grpSpPr bwMode="auto">
            <a:xfrm>
              <a:off x="2469" y="1776"/>
              <a:ext cx="1611" cy="1392"/>
              <a:chOff x="2469" y="1776"/>
              <a:chExt cx="1611" cy="1392"/>
            </a:xfrm>
          </p:grpSpPr>
          <p:sp>
            <p:nvSpPr>
              <p:cNvPr id="8200" name="Rectangle 7"/>
              <p:cNvSpPr>
                <a:spLocks noChangeArrowheads="1"/>
              </p:cNvSpPr>
              <p:nvPr/>
            </p:nvSpPr>
            <p:spPr bwMode="auto">
              <a:xfrm rot="1829261">
                <a:off x="2469" y="2160"/>
                <a:ext cx="363" cy="1008"/>
              </a:xfrm>
              <a:prstGeom prst="rect">
                <a:avLst/>
              </a:prstGeom>
              <a:noFill/>
              <a:ln w="76200">
                <a:solidFill>
                  <a:srgbClr val="E6070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01" name="Line 8"/>
              <p:cNvSpPr>
                <a:spLocks noChangeShapeType="1"/>
              </p:cNvSpPr>
              <p:nvPr/>
            </p:nvSpPr>
            <p:spPr bwMode="auto">
              <a:xfrm flipV="1">
                <a:off x="3054" y="1776"/>
                <a:ext cx="1026" cy="548"/>
              </a:xfrm>
              <a:prstGeom prst="line">
                <a:avLst/>
              </a:prstGeom>
              <a:noFill/>
              <a:ln w="57150">
                <a:solidFill>
                  <a:srgbClr val="E60702"/>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8199" name="Text Box 9"/>
            <p:cNvSpPr txBox="1">
              <a:spLocks noChangeArrowheads="1"/>
            </p:cNvSpPr>
            <p:nvPr/>
          </p:nvSpPr>
          <p:spPr bwMode="auto">
            <a:xfrm>
              <a:off x="4097" y="1393"/>
              <a:ext cx="1426" cy="9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Musical</a:t>
              </a:r>
            </a:p>
            <a:p>
              <a:pPr>
                <a:spcBef>
                  <a:spcPct val="50000"/>
                </a:spcBef>
              </a:pPr>
              <a:r>
                <a:rPr lang="en-US">
                  <a:solidFill>
                    <a:srgbClr val="E60702"/>
                  </a:solidFill>
                </a:rPr>
                <a:t>tones</a:t>
              </a:r>
            </a:p>
          </p:txBody>
        </p:sp>
      </p:grpSp>
      <p:sp>
        <p:nvSpPr>
          <p:cNvPr id="10"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11"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xmlns="" val="16936630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4038" y="1828800"/>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19"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9220" name="Rectangle 6"/>
          <p:cNvSpPr>
            <a:spLocks noChangeArrowheads="1"/>
          </p:cNvSpPr>
          <p:nvPr/>
        </p:nvSpPr>
        <p:spPr bwMode="auto">
          <a:xfrm rot="1829261">
            <a:off x="2979738" y="3322638"/>
            <a:ext cx="963612" cy="1600200"/>
          </a:xfrm>
          <a:prstGeom prst="rect">
            <a:avLst/>
          </a:prstGeom>
          <a:noFill/>
          <a:ln w="76200">
            <a:solidFill>
              <a:srgbClr val="E6070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21" name="Line 7"/>
          <p:cNvSpPr>
            <a:spLocks noChangeShapeType="1"/>
          </p:cNvSpPr>
          <p:nvPr/>
        </p:nvSpPr>
        <p:spPr bwMode="auto">
          <a:xfrm flipH="1">
            <a:off x="4256088" y="2687638"/>
            <a:ext cx="1490662" cy="1001712"/>
          </a:xfrm>
          <a:prstGeom prst="line">
            <a:avLst/>
          </a:prstGeom>
          <a:noFill/>
          <a:ln w="57150">
            <a:solidFill>
              <a:srgbClr val="E60702"/>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2" name="Text Box 8"/>
          <p:cNvSpPr txBox="1">
            <a:spLocks noChangeArrowheads="1"/>
          </p:cNvSpPr>
          <p:nvPr/>
        </p:nvSpPr>
        <p:spPr bwMode="auto">
          <a:xfrm>
            <a:off x="5819775" y="1781175"/>
            <a:ext cx="3090863" cy="1830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a:solidFill>
                  <a:srgbClr val="E60702"/>
                </a:solidFill>
              </a:rPr>
              <a:t>sequential alphabet wheel</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xmlns="" val="41375786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10244" name="Rectangle 6"/>
          <p:cNvSpPr>
            <a:spLocks noChangeArrowheads="1"/>
          </p:cNvSpPr>
          <p:nvPr/>
        </p:nvSpPr>
        <p:spPr bwMode="auto">
          <a:xfrm rot="1829261">
            <a:off x="2854325" y="3216275"/>
            <a:ext cx="530225" cy="893763"/>
          </a:xfrm>
          <a:prstGeom prst="rect">
            <a:avLst/>
          </a:prstGeom>
          <a:noFill/>
          <a:ln w="76200">
            <a:solidFill>
              <a:srgbClr val="E6070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245" name="Line 7"/>
          <p:cNvSpPr>
            <a:spLocks noChangeShapeType="1"/>
          </p:cNvSpPr>
          <p:nvPr/>
        </p:nvSpPr>
        <p:spPr bwMode="auto">
          <a:xfrm flipH="1">
            <a:off x="3559175" y="3313113"/>
            <a:ext cx="3144838" cy="85725"/>
          </a:xfrm>
          <a:prstGeom prst="line">
            <a:avLst/>
          </a:prstGeom>
          <a:noFill/>
          <a:ln w="57150">
            <a:solidFill>
              <a:srgbClr val="E60702"/>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46" name="Text Box 8"/>
          <p:cNvSpPr txBox="1">
            <a:spLocks noChangeArrowheads="1"/>
          </p:cNvSpPr>
          <p:nvPr/>
        </p:nvSpPr>
        <p:spPr bwMode="auto">
          <a:xfrm>
            <a:off x="6764338" y="2403475"/>
            <a:ext cx="2176462" cy="1830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a:solidFill>
                  <a:srgbClr val="E60702"/>
                </a:solidFill>
              </a:rPr>
              <a:t>simple shapes wheel</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xmlns="" val="32652834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67"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11268" name="Rectangle 6"/>
          <p:cNvSpPr>
            <a:spLocks noChangeArrowheads="1"/>
          </p:cNvSpPr>
          <p:nvPr/>
        </p:nvSpPr>
        <p:spPr bwMode="auto">
          <a:xfrm rot="1829261">
            <a:off x="4265613" y="3733800"/>
            <a:ext cx="530225" cy="1393825"/>
          </a:xfrm>
          <a:prstGeom prst="rect">
            <a:avLst/>
          </a:prstGeom>
          <a:noFill/>
          <a:ln w="76200">
            <a:solidFill>
              <a:srgbClr val="E6070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269" name="Line 7"/>
          <p:cNvSpPr>
            <a:spLocks noChangeShapeType="1"/>
          </p:cNvSpPr>
          <p:nvPr/>
        </p:nvSpPr>
        <p:spPr bwMode="auto">
          <a:xfrm flipH="1">
            <a:off x="5111750" y="2660650"/>
            <a:ext cx="1025525" cy="1333500"/>
          </a:xfrm>
          <a:prstGeom prst="line">
            <a:avLst/>
          </a:prstGeom>
          <a:noFill/>
          <a:ln w="57150">
            <a:solidFill>
              <a:srgbClr val="E60702"/>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70" name="Text Box 8"/>
          <p:cNvSpPr txBox="1">
            <a:spLocks noChangeArrowheads="1"/>
          </p:cNvSpPr>
          <p:nvPr/>
        </p:nvSpPr>
        <p:spPr bwMode="auto">
          <a:xfrm>
            <a:off x="6199188" y="2239963"/>
            <a:ext cx="2641600" cy="671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numbers</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xmlns="" val="37889293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291"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12292" name="Rectangle 6"/>
          <p:cNvSpPr>
            <a:spLocks noChangeArrowheads="1"/>
          </p:cNvSpPr>
          <p:nvPr/>
        </p:nvSpPr>
        <p:spPr bwMode="auto">
          <a:xfrm rot="1829261">
            <a:off x="1854200" y="4724400"/>
            <a:ext cx="1001713" cy="1139825"/>
          </a:xfrm>
          <a:prstGeom prst="rect">
            <a:avLst/>
          </a:prstGeom>
          <a:noFill/>
          <a:ln w="76200">
            <a:solidFill>
              <a:srgbClr val="E6070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293" name="Line 7"/>
          <p:cNvSpPr>
            <a:spLocks noChangeShapeType="1"/>
          </p:cNvSpPr>
          <p:nvPr/>
        </p:nvSpPr>
        <p:spPr bwMode="auto">
          <a:xfrm flipH="1">
            <a:off x="6097588" y="2224088"/>
            <a:ext cx="315912" cy="1639887"/>
          </a:xfrm>
          <a:prstGeom prst="line">
            <a:avLst/>
          </a:prstGeom>
          <a:noFill/>
          <a:ln w="57150">
            <a:solidFill>
              <a:srgbClr val="E60702"/>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294" name="Text Box 8"/>
          <p:cNvSpPr txBox="1">
            <a:spLocks noChangeArrowheads="1"/>
          </p:cNvSpPr>
          <p:nvPr/>
        </p:nvSpPr>
        <p:spPr bwMode="auto">
          <a:xfrm>
            <a:off x="6473825" y="1885950"/>
            <a:ext cx="2293938" cy="6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castors</a:t>
            </a:r>
          </a:p>
        </p:txBody>
      </p:sp>
      <p:sp>
        <p:nvSpPr>
          <p:cNvPr id="12295" name="Rectangle 9"/>
          <p:cNvSpPr>
            <a:spLocks noChangeArrowheads="1"/>
          </p:cNvSpPr>
          <p:nvPr/>
        </p:nvSpPr>
        <p:spPr bwMode="auto">
          <a:xfrm rot="1829261">
            <a:off x="3648075" y="5492750"/>
            <a:ext cx="974725" cy="1139825"/>
          </a:xfrm>
          <a:prstGeom prst="rect">
            <a:avLst/>
          </a:prstGeom>
          <a:noFill/>
          <a:ln w="76200">
            <a:solidFill>
              <a:srgbClr val="E6070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296" name="Rectangle 10"/>
          <p:cNvSpPr>
            <a:spLocks noChangeArrowheads="1"/>
          </p:cNvSpPr>
          <p:nvPr/>
        </p:nvSpPr>
        <p:spPr bwMode="auto">
          <a:xfrm rot="1829261">
            <a:off x="5757863" y="4027488"/>
            <a:ext cx="1001712" cy="1139825"/>
          </a:xfrm>
          <a:prstGeom prst="rect">
            <a:avLst/>
          </a:prstGeom>
          <a:noFill/>
          <a:ln w="76200">
            <a:solidFill>
              <a:srgbClr val="E6070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297" name="Line 11"/>
          <p:cNvSpPr>
            <a:spLocks noChangeShapeType="1"/>
          </p:cNvSpPr>
          <p:nvPr/>
        </p:nvSpPr>
        <p:spPr bwMode="auto">
          <a:xfrm flipH="1">
            <a:off x="4000500" y="2232025"/>
            <a:ext cx="2419350" cy="3089275"/>
          </a:xfrm>
          <a:prstGeom prst="line">
            <a:avLst/>
          </a:prstGeom>
          <a:noFill/>
          <a:ln w="57150">
            <a:solidFill>
              <a:srgbClr val="E60702"/>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298" name="Line 12"/>
          <p:cNvSpPr>
            <a:spLocks noChangeShapeType="1"/>
          </p:cNvSpPr>
          <p:nvPr/>
        </p:nvSpPr>
        <p:spPr bwMode="auto">
          <a:xfrm flipH="1">
            <a:off x="2195513" y="2239963"/>
            <a:ext cx="4216400" cy="2309812"/>
          </a:xfrm>
          <a:prstGeom prst="line">
            <a:avLst/>
          </a:prstGeom>
          <a:noFill/>
          <a:ln w="57150">
            <a:solidFill>
              <a:srgbClr val="E60702"/>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13"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spTree>
    <p:extLst>
      <p:ext uri="{BB962C8B-B14F-4D97-AF65-F5344CB8AC3E}">
        <p14:creationId xmlns:p14="http://schemas.microsoft.com/office/powerpoint/2010/main" xmlns="" val="16516976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13316" name="Rectangle 6"/>
          <p:cNvSpPr>
            <a:spLocks noChangeArrowheads="1"/>
          </p:cNvSpPr>
          <p:nvPr/>
        </p:nvSpPr>
        <p:spPr bwMode="auto">
          <a:xfrm rot="3294576">
            <a:off x="4915694" y="3531394"/>
            <a:ext cx="2120900" cy="1125538"/>
          </a:xfrm>
          <a:prstGeom prst="rect">
            <a:avLst/>
          </a:prstGeom>
          <a:noFill/>
          <a:ln w="76200">
            <a:solidFill>
              <a:srgbClr val="E60702"/>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17" name="Line 7"/>
          <p:cNvSpPr>
            <a:spLocks noChangeShapeType="1"/>
          </p:cNvSpPr>
          <p:nvPr/>
        </p:nvSpPr>
        <p:spPr bwMode="auto">
          <a:xfrm flipH="1">
            <a:off x="5821363" y="2528888"/>
            <a:ext cx="606425" cy="360362"/>
          </a:xfrm>
          <a:prstGeom prst="line">
            <a:avLst/>
          </a:prstGeom>
          <a:noFill/>
          <a:ln w="57150">
            <a:solidFill>
              <a:srgbClr val="E60702"/>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318" name="Text Box 8"/>
          <p:cNvSpPr txBox="1">
            <a:spLocks noChangeArrowheads="1"/>
          </p:cNvSpPr>
          <p:nvPr/>
        </p:nvSpPr>
        <p:spPr bwMode="auto">
          <a:xfrm>
            <a:off x="6502400" y="1914525"/>
            <a:ext cx="2641600" cy="1250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foldable rear legs</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xmlns="" val="7027596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44&quot;&gt;&lt;/object&gt;&lt;object type=&quot;2&quot; unique_id=&quot;10045&quot;&gt;&lt;object type=&quot;3&quot; unique_id=&quot;10046&quot;&gt;&lt;property id=&quot;20148&quot; value=&quot;5&quot;/&gt;&lt;property id=&quot;20300&quot; value=&quot;Slide 1&quot;/&gt;&lt;property id=&quot;20307&quot; value=&quot;256&quot;/&gt;&lt;/object&gt;&lt;object type=&quot;3&quot; unique_id=&quot;10047&quot;&gt;&lt;property id=&quot;20148&quot; value=&quot;5&quot;/&gt;&lt;property id=&quot;20300&quot; value=&quot;Slide 2&quot;/&gt;&lt;property id=&quot;20307&quot; value=&quot;258&quot;/&gt;&lt;/object&gt;&lt;object type=&quot;3&quot; unique_id=&quot;10048&quot;&gt;&lt;property id=&quot;20148&quot; value=&quot;5&quot;/&gt;&lt;property id=&quot;20300&quot; value=&quot;Slide 3 - &amp;quot;References&amp;quot;&quot;/&gt;&lt;property id=&quot;20307&quot; value=&quot;259&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931</TotalTime>
  <Words>1364</Words>
  <Application>Microsoft Office PowerPoint</Application>
  <PresentationFormat>On-screen Show (4:3)</PresentationFormat>
  <Paragraphs>273</Paragraphs>
  <Slides>29</Slides>
  <Notes>26</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PowerPointTemplateAE_2009_1217_NEW NEW Template</vt:lpstr>
      <vt:lpstr>1_Custom Design</vt:lpstr>
      <vt:lpstr>Writing a Design Brief</vt:lpstr>
      <vt:lpstr>Writing a Design Brief</vt:lpstr>
      <vt:lpstr>Question #1:</vt:lpstr>
      <vt:lpstr>Question #1:</vt:lpstr>
      <vt:lpstr>Question #1:</vt:lpstr>
      <vt:lpstr>Question #1:</vt:lpstr>
      <vt:lpstr>Question #1:</vt:lpstr>
      <vt:lpstr>Question #1:</vt:lpstr>
      <vt:lpstr>Question #1:</vt:lpstr>
      <vt:lpstr>Question #1:</vt:lpstr>
      <vt:lpstr>Question #2:</vt:lpstr>
      <vt:lpstr>Question #2:</vt:lpstr>
      <vt:lpstr>Question #3:</vt:lpstr>
      <vt:lpstr>Question #4:</vt:lpstr>
      <vt:lpstr>Slide 15</vt:lpstr>
      <vt:lpstr>Question #4:</vt:lpstr>
      <vt:lpstr>Slide 17</vt:lpstr>
      <vt:lpstr>Slide 18</vt:lpstr>
      <vt:lpstr>Slide 19</vt:lpstr>
      <vt:lpstr>Question #4:</vt:lpstr>
      <vt:lpstr>Slide 21</vt:lpstr>
      <vt:lpstr>Slide 22</vt:lpstr>
      <vt:lpstr>Question #4:</vt:lpstr>
      <vt:lpstr>Slide 24</vt:lpstr>
      <vt:lpstr>Slide 25</vt:lpstr>
      <vt:lpstr>Question #4:</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U1 Writing a Design Brief</dc:title>
  <dc:subject>IED - Lesson x.y - Lesson title</dc:subject>
  <dc:creator>IED Curriculum Team</dc:creator>
  <cp:lastModifiedBy>TJ Beatty</cp:lastModifiedBy>
  <cp:revision>36</cp:revision>
  <dcterms:created xsi:type="dcterms:W3CDTF">2010-01-04T14:07:12Z</dcterms:created>
  <dcterms:modified xsi:type="dcterms:W3CDTF">2013-07-31T12:05:40Z</dcterms:modified>
</cp:coreProperties>
</file>