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650" r:id="rId2"/>
    <p:sldMasterId id="2147483673" r:id="rId3"/>
    <p:sldMasterId id="2147483700" r:id="rId4"/>
    <p:sldMasterId id="2147483703" r:id="rId5"/>
  </p:sldMasterIdLst>
  <p:notesMasterIdLst>
    <p:notesMasterId r:id="rId36"/>
  </p:notesMasterIdLst>
  <p:handoutMasterIdLst>
    <p:handoutMasterId r:id="rId37"/>
  </p:handoutMasterIdLst>
  <p:sldIdLst>
    <p:sldId id="269" r:id="rId6"/>
    <p:sldId id="257" r:id="rId7"/>
    <p:sldId id="262" r:id="rId8"/>
    <p:sldId id="261" r:id="rId9"/>
    <p:sldId id="258" r:id="rId10"/>
    <p:sldId id="270" r:id="rId11"/>
    <p:sldId id="271" r:id="rId12"/>
    <p:sldId id="272" r:id="rId13"/>
    <p:sldId id="273" r:id="rId14"/>
    <p:sldId id="274" r:id="rId15"/>
    <p:sldId id="275" r:id="rId16"/>
    <p:sldId id="277" r:id="rId17"/>
    <p:sldId id="276" r:id="rId18"/>
    <p:sldId id="278" r:id="rId19"/>
    <p:sldId id="279" r:id="rId20"/>
    <p:sldId id="280" r:id="rId21"/>
    <p:sldId id="281" r:id="rId22"/>
    <p:sldId id="282" r:id="rId23"/>
    <p:sldId id="285" r:id="rId24"/>
    <p:sldId id="283" r:id="rId25"/>
    <p:sldId id="284" r:id="rId26"/>
    <p:sldId id="286" r:id="rId27"/>
    <p:sldId id="287" r:id="rId28"/>
    <p:sldId id="288" r:id="rId29"/>
    <p:sldId id="289" r:id="rId30"/>
    <p:sldId id="290" r:id="rId31"/>
    <p:sldId id="291" r:id="rId32"/>
    <p:sldId id="292" r:id="rId33"/>
    <p:sldId id="294" r:id="rId34"/>
    <p:sldId id="293"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liot Mork" initials="EM"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86B"/>
    <a:srgbClr val="FF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482" autoAdjust="0"/>
  </p:normalViewPr>
  <p:slideViewPr>
    <p:cSldViewPr>
      <p:cViewPr varScale="1">
        <p:scale>
          <a:sx n="74" d="100"/>
          <a:sy n="74" d="100"/>
        </p:scale>
        <p:origin x="1662" y="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101" d="100"/>
          <a:sy n="101" d="100"/>
        </p:scale>
        <p:origin x="-720"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8" name="Rectangle 6"/>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r>
              <a:rPr lang="en-US"/>
              <a:t>Energy Sources</a:t>
            </a:r>
          </a:p>
        </p:txBody>
      </p:sp>
      <p:sp>
        <p:nvSpPr>
          <p:cNvPr id="3079" name="Rectangle 7"/>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cs typeface="+mn-cs"/>
              </a:defRPr>
            </a:lvl1pPr>
          </a:lstStyle>
          <a:p>
            <a:pPr>
              <a:defRPr/>
            </a:pPr>
            <a:r>
              <a:rPr lang="en-US"/>
              <a:t>Principles of Engineering</a:t>
            </a:r>
          </a:p>
          <a:p>
            <a:pPr>
              <a:defRPr/>
            </a:pPr>
            <a:r>
              <a:rPr lang="en-US"/>
              <a:t>Unit 1 – Lesson 1.2 – Energy Sources</a:t>
            </a:r>
          </a:p>
        </p:txBody>
      </p:sp>
      <p:sp>
        <p:nvSpPr>
          <p:cNvPr id="3080" name="Rectangle 8"/>
          <p:cNvSpPr>
            <a:spLocks noGrp="1" noChangeArrowheads="1"/>
          </p:cNvSpPr>
          <p:nvPr>
            <p:ph type="ftr" sz="quarter" idx="2"/>
          </p:nvPr>
        </p:nvSpPr>
        <p:spPr bwMode="auto">
          <a:xfrm>
            <a:off x="0" y="87630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ea typeface="+mn-ea"/>
                <a:cs typeface="Arial" charset="0"/>
              </a:defRPr>
            </a:lvl1pPr>
          </a:lstStyle>
          <a:p>
            <a:pPr>
              <a:defRPr/>
            </a:pPr>
            <a:endParaRPr lang="en-US"/>
          </a:p>
          <a:p>
            <a:pPr>
              <a:defRPr/>
            </a:pPr>
            <a:endParaRPr lang="en-US"/>
          </a:p>
          <a:p>
            <a:pPr>
              <a:defRPr/>
            </a:pPr>
            <a:endParaRPr lang="en-US"/>
          </a:p>
          <a:p>
            <a:pPr>
              <a:defRPr/>
            </a:pPr>
            <a:endParaRPr lang="en-US"/>
          </a:p>
          <a:p>
            <a:pPr>
              <a:defRPr/>
            </a:pPr>
            <a:endParaRPr lang="en-US"/>
          </a:p>
          <a:p>
            <a:pPr>
              <a:defRPr/>
            </a:pPr>
            <a:r>
              <a:rPr lang="en-US"/>
              <a:t>Project Lead The Way, Inc.</a:t>
            </a:r>
            <a:endParaRPr lang="en-US" baseline="30000"/>
          </a:p>
          <a:p>
            <a:pPr>
              <a:defRPr/>
            </a:pPr>
            <a:r>
              <a:rPr lang="en-US"/>
              <a:t>Copyright 2010</a:t>
            </a:r>
          </a:p>
          <a:p>
            <a:pPr>
              <a:defRPr/>
            </a:pPr>
            <a:endParaRPr lang="en-US"/>
          </a:p>
        </p:txBody>
      </p:sp>
      <p:sp>
        <p:nvSpPr>
          <p:cNvPr id="3081" name="Rectangle 9"/>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cs typeface="+mn-cs"/>
              </a:defRPr>
            </a:lvl1pPr>
          </a:lstStyle>
          <a:p>
            <a:pPr>
              <a:defRPr/>
            </a:pPr>
            <a:fld id="{40C60320-A6DF-9045-8EB3-AA6A66E68B36}" type="slidenum">
              <a:rPr lang="en-US"/>
              <a:pPr>
                <a:defRPr/>
              </a:pPr>
              <a:t>‹#›</a:t>
            </a:fld>
            <a:endParaRPr lang="en-US"/>
          </a:p>
        </p:txBody>
      </p:sp>
    </p:spTree>
    <p:extLst>
      <p:ext uri="{BB962C8B-B14F-4D97-AF65-F5344CB8AC3E}">
        <p14:creationId xmlns:p14="http://schemas.microsoft.com/office/powerpoint/2010/main" val="1896933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6" name="Rectangle 8"/>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ea typeface="+mn-ea"/>
                <a:cs typeface="+mn-cs"/>
              </a:defRPr>
            </a:lvl1pPr>
          </a:lstStyle>
          <a:p>
            <a:pPr>
              <a:defRPr/>
            </a:pPr>
            <a:r>
              <a:rPr lang="en-US"/>
              <a:t>Energy Sources</a:t>
            </a:r>
          </a:p>
        </p:txBody>
      </p:sp>
      <p:sp>
        <p:nvSpPr>
          <p:cNvPr id="22537" name="Rectangle 9"/>
          <p:cNvSpPr>
            <a:spLocks noGrp="1" noChangeArrowheads="1"/>
          </p:cNvSpPr>
          <p:nvPr>
            <p:ph type="dt" sz="quarter" idx="1"/>
          </p:nvPr>
        </p:nvSpPr>
        <p:spPr bwMode="auto">
          <a:xfrm>
            <a:off x="37338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cs typeface="+mn-cs"/>
              </a:defRPr>
            </a:lvl1pPr>
          </a:lstStyle>
          <a:p>
            <a:pPr>
              <a:defRPr/>
            </a:pPr>
            <a:r>
              <a:rPr lang="en-US"/>
              <a:t>Principles of Engineering</a:t>
            </a:r>
          </a:p>
          <a:p>
            <a:pPr>
              <a:defRPr/>
            </a:pPr>
            <a:r>
              <a:rPr lang="en-US"/>
              <a:t>Unit 1 – Lesson 1.2 – Energy Sources</a:t>
            </a:r>
          </a:p>
        </p:txBody>
      </p:sp>
      <p:sp>
        <p:nvSpPr>
          <p:cNvPr id="2" name="Rectangle 10"/>
          <p:cNvSpPr>
            <a:spLocks noChangeArrowheads="1"/>
          </p:cNvSpPr>
          <p:nvPr/>
        </p:nvSpPr>
        <p:spPr bwMode="auto">
          <a:xfrm>
            <a:off x="0" y="87630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eaLnBrk="0" hangingPunct="0"/>
            <a:endParaRPr lang="en-US" sz="1200"/>
          </a:p>
          <a:p>
            <a:pPr eaLnBrk="0" hangingPunct="0"/>
            <a:endParaRPr lang="en-US" sz="1200"/>
          </a:p>
          <a:p>
            <a:pPr eaLnBrk="0" hangingPunct="0"/>
            <a:endParaRPr lang="en-US" sz="1200"/>
          </a:p>
          <a:p>
            <a:endParaRPr lang="en-US" sz="1200"/>
          </a:p>
          <a:p>
            <a:endParaRPr lang="en-US" sz="1200"/>
          </a:p>
          <a:p>
            <a:pPr eaLnBrk="0" hangingPunct="0"/>
            <a:r>
              <a:rPr lang="en-US" sz="1200"/>
              <a:t>Project Lead The Way, Inc.</a:t>
            </a:r>
            <a:endParaRPr lang="en-US" sz="1200" baseline="30000">
              <a:cs typeface="Arial" charset="0"/>
            </a:endParaRPr>
          </a:p>
          <a:p>
            <a:pPr eaLnBrk="0" hangingPunct="0"/>
            <a:r>
              <a:rPr lang="en-US" sz="1200">
                <a:cs typeface="Arial" charset="0"/>
              </a:rPr>
              <a:t>Copyright 2010</a:t>
            </a:r>
          </a:p>
          <a:p>
            <a:endParaRPr lang="en-US" sz="1200"/>
          </a:p>
        </p:txBody>
      </p:sp>
      <p:sp>
        <p:nvSpPr>
          <p:cNvPr id="22534" name="Rectangle 11"/>
          <p:cNvSpPr>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p>
            <a:pPr algn="r"/>
            <a:fld id="{32FC96E6-DEB1-3049-BA81-862CF97DE10E}" type="slidenum">
              <a:rPr lang="en-US" sz="1200"/>
              <a:pPr algn="r"/>
              <a:t>‹#›</a:t>
            </a:fld>
            <a:endParaRPr lang="en-US" sz="1200"/>
          </a:p>
        </p:txBody>
      </p:sp>
    </p:spTree>
    <p:extLst>
      <p:ext uri="{BB962C8B-B14F-4D97-AF65-F5344CB8AC3E}">
        <p14:creationId xmlns:p14="http://schemas.microsoft.com/office/powerpoint/2010/main" val="1622020761"/>
      </p:ext>
    </p:extLst>
  </p:cSld>
  <p:clrMap bg1="lt1" tx1="dk1" bg2="lt2" tx2="dk2" accent1="accent1" accent2="accent2" accent3="accent3" accent4="accent4" accent5="accent5" accent6="accent6" hlink="hlink" folHlink="folHlink"/>
  <p:hf ftr="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xfrm>
            <a:off x="1143000" y="685800"/>
            <a:ext cx="4572000" cy="342900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66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6627"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Fuel Cell Technology</a:t>
            </a:r>
          </a:p>
        </p:txBody>
      </p:sp>
      <p:sp>
        <p:nvSpPr>
          <p:cNvPr id="26628"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Principles of Engineering</a:t>
            </a:r>
            <a:r>
              <a:rPr lang="en-US" sz="1200" baseline="30000"/>
              <a:t>TM</a:t>
            </a:r>
            <a:endParaRPr lang="en-US" sz="1200"/>
          </a:p>
          <a:p>
            <a:r>
              <a:rPr lang="en-US" sz="1200"/>
              <a:t>Unit 1 – Lesson 1.3 – Energy Sources</a:t>
            </a:r>
          </a:p>
        </p:txBody>
      </p:sp>
    </p:spTree>
    <p:extLst>
      <p:ext uri="{BB962C8B-B14F-4D97-AF65-F5344CB8AC3E}">
        <p14:creationId xmlns:p14="http://schemas.microsoft.com/office/powerpoint/2010/main" val="3626579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6A672C-27BF-2848-8A04-F6A69801BEB9}" type="slidenum">
              <a:rPr lang="en-US"/>
              <a:pPr eaLnBrk="1" hangingPunct="1"/>
              <a:t>11</a:t>
            </a:fld>
            <a:endParaRPr lang="en-US"/>
          </a:p>
        </p:txBody>
      </p:sp>
      <p:sp>
        <p:nvSpPr>
          <p:cNvPr id="77827" name="Rectangle 2"/>
          <p:cNvSpPr>
            <a:spLocks noGrp="1" noRot="1" noChangeAspect="1" noChangeArrowheads="1" noTextEdit="1"/>
          </p:cNvSpPr>
          <p:nvPr>
            <p:ph type="sldImg"/>
          </p:nvPr>
        </p:nvSpPr>
        <p:spPr>
          <a:xfrm>
            <a:off x="1143000" y="685800"/>
            <a:ext cx="4572000" cy="3429000"/>
          </a:xfrm>
          <a:prstGeom prst="rect">
            <a:avLst/>
          </a:prstGeo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positive and negative signs represent polarity and flow.</a:t>
            </a:r>
          </a:p>
          <a:p>
            <a:pPr eaLnBrk="1" hangingPunct="1"/>
            <a:endParaRPr lang="en-US" dirty="0"/>
          </a:p>
          <a:p>
            <a:pPr eaLnBrk="1" hangingPunct="1"/>
            <a:r>
              <a:rPr lang="en-US" dirty="0"/>
              <a:t>A digital </a:t>
            </a:r>
            <a:r>
              <a:rPr lang="en-US" dirty="0" err="1"/>
              <a:t>multimeter</a:t>
            </a:r>
            <a:r>
              <a:rPr lang="en-US" dirty="0"/>
              <a:t> will give a negative reading if the positive and negative terminals are reversed. </a:t>
            </a:r>
          </a:p>
          <a:p>
            <a:pPr eaLnBrk="1" hangingPunct="1"/>
            <a:endParaRPr lang="en-US" dirty="0"/>
          </a:p>
          <a:p>
            <a:pPr eaLnBrk="1" hangingPunct="1"/>
            <a:r>
              <a:rPr lang="en-US" dirty="0"/>
              <a:t>The voltage reading can be different between any measured component.</a:t>
            </a:r>
          </a:p>
        </p:txBody>
      </p:sp>
    </p:spTree>
    <p:extLst>
      <p:ext uri="{BB962C8B-B14F-4D97-AF65-F5344CB8AC3E}">
        <p14:creationId xmlns:p14="http://schemas.microsoft.com/office/powerpoint/2010/main" val="8414108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xfrm>
            <a:off x="1143000" y="685800"/>
            <a:ext cx="4572000" cy="3429000"/>
          </a:xfrm>
          <a:prstGeom prst="rect">
            <a:avLst/>
          </a:prstGeom>
          <a:ln/>
        </p:spPr>
      </p:sp>
      <p:sp>
        <p:nvSpPr>
          <p:cNvPr id="870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Overview of series and parallel component configuration.</a:t>
            </a:r>
          </a:p>
        </p:txBody>
      </p:sp>
      <p:sp>
        <p:nvSpPr>
          <p:cNvPr id="8704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8704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87046" name="Footer Placeholder 5"/>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87047" name="Slide Number Placeholder 6"/>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EB5B891-4CE3-7C4D-B9E5-5A976BED72FF}" type="slidenum">
              <a:rPr lang="en-US"/>
              <a:pPr eaLnBrk="1" hangingPunct="1"/>
              <a:t>12</a:t>
            </a:fld>
            <a:endParaRPr lang="en-US"/>
          </a:p>
        </p:txBody>
      </p:sp>
    </p:spTree>
    <p:extLst>
      <p:ext uri="{BB962C8B-B14F-4D97-AF65-F5344CB8AC3E}">
        <p14:creationId xmlns:p14="http://schemas.microsoft.com/office/powerpoint/2010/main" val="25907282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43000" y="685800"/>
            <a:ext cx="4572000" cy="3429000"/>
          </a:xfrm>
          <a:prstGeom prst="rect">
            <a:avLst/>
          </a:prstGeo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a:p>
        </p:txBody>
      </p:sp>
      <p:sp>
        <p:nvSpPr>
          <p:cNvPr id="81924"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83A2693-1DB3-B743-8FCE-7B6F803866FD}" type="slidenum">
              <a:rPr lang="en-US"/>
              <a:pPr eaLnBrk="1" hangingPunct="1"/>
              <a:t>13</a:t>
            </a:fld>
            <a:endParaRPr lang="en-US"/>
          </a:p>
        </p:txBody>
      </p:sp>
    </p:spTree>
    <p:extLst>
      <p:ext uri="{BB962C8B-B14F-4D97-AF65-F5344CB8AC3E}">
        <p14:creationId xmlns:p14="http://schemas.microsoft.com/office/powerpoint/2010/main" val="343622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xfrm>
            <a:off x="1143000" y="685800"/>
            <a:ext cx="4572000" cy="3429000"/>
          </a:xfrm>
          <a:prstGeom prst="rect">
            <a:avLst/>
          </a:prstGeom>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
        <p:nvSpPr>
          <p:cNvPr id="880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880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88070" name="Footer Placeholder 5"/>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88071" name="Slide Number Placeholder 6"/>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821AC852-A1B3-9D4F-BAC1-BA0A892ACB98}" type="slidenum">
              <a:rPr lang="en-US"/>
              <a:pPr eaLnBrk="1" hangingPunct="1"/>
              <a:t>14</a:t>
            </a:fld>
            <a:endParaRPr lang="en-US"/>
          </a:p>
        </p:txBody>
      </p:sp>
    </p:spTree>
    <p:extLst>
      <p:ext uri="{BB962C8B-B14F-4D97-AF65-F5344CB8AC3E}">
        <p14:creationId xmlns:p14="http://schemas.microsoft.com/office/powerpoint/2010/main" val="47491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xfrm>
            <a:off x="1143000" y="685800"/>
            <a:ext cx="4572000" cy="3429000"/>
          </a:xfrm>
          <a:prstGeom prst="rect">
            <a:avLst/>
          </a:prstGeom>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Characteristics of a parallel circuit.</a:t>
            </a:r>
          </a:p>
          <a:p>
            <a:endParaRPr lang="en-US"/>
          </a:p>
        </p:txBody>
      </p:sp>
      <p:sp>
        <p:nvSpPr>
          <p:cNvPr id="9626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Circuit Theory Laws</a:t>
            </a:r>
          </a:p>
        </p:txBody>
      </p:sp>
      <p:sp>
        <p:nvSpPr>
          <p:cNvPr id="9626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Digital Electronics </a:t>
            </a:r>
            <a:r>
              <a:rPr lang="en-US" baseline="30000"/>
              <a:t>TM</a:t>
            </a:r>
            <a:r>
              <a:rPr lang="en-US"/>
              <a:t> </a:t>
            </a:r>
          </a:p>
          <a:p>
            <a:pPr eaLnBrk="1" hangingPunct="1"/>
            <a:r>
              <a:rPr lang="en-US"/>
              <a:t>1.2  Introduction to Analog</a:t>
            </a:r>
          </a:p>
        </p:txBody>
      </p:sp>
      <p:sp>
        <p:nvSpPr>
          <p:cNvPr id="96262" name="Footer Placeholder 5"/>
          <p:cNvSpPr>
            <a:spLocks noGrp="1"/>
          </p:cNvSpPr>
          <p:nvPr>
            <p:ph type="ftr" sz="quarter" idx="4"/>
          </p:nvPr>
        </p:nvSpPr>
        <p:spPr>
          <a:xfrm>
            <a:off x="0"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Project Lead The Way, Inc.</a:t>
            </a:r>
            <a:endParaRPr lang="en-US" baseline="30000"/>
          </a:p>
          <a:p>
            <a:pPr eaLnBrk="1" hangingPunct="1"/>
            <a:r>
              <a:rPr lang="en-US"/>
              <a:t>Copyright 2009</a:t>
            </a:r>
          </a:p>
        </p:txBody>
      </p:sp>
      <p:sp>
        <p:nvSpPr>
          <p:cNvPr id="96263" name="Slide Number Placeholder 6"/>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1CB2E5DD-C709-014D-A168-346E9622FE3C}" type="slidenum">
              <a:rPr lang="en-US"/>
              <a:pPr eaLnBrk="1" hangingPunct="1"/>
              <a:t>15</a:t>
            </a:fld>
            <a:endParaRPr lang="en-US"/>
          </a:p>
        </p:txBody>
      </p:sp>
    </p:spTree>
    <p:extLst>
      <p:ext uri="{BB962C8B-B14F-4D97-AF65-F5344CB8AC3E}">
        <p14:creationId xmlns:p14="http://schemas.microsoft.com/office/powerpoint/2010/main" val="21226391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xfrm>
            <a:off x="1143000" y="685800"/>
            <a:ext cx="4572000" cy="3429000"/>
          </a:xfrm>
          <a:prstGeom prst="rect">
            <a:avLst/>
          </a:prstGeom>
          <a:ln/>
        </p:spPr>
      </p:sp>
      <p:sp>
        <p:nvSpPr>
          <p:cNvPr id="28675" name="Notes Placeholder 2"/>
          <p:cNvSpPr>
            <a:spLocks noGrp="1"/>
          </p:cNvSpPr>
          <p:nvPr>
            <p:ph type="body" idx="1"/>
          </p:nvPr>
        </p:nvSpPr>
        <p:spPr>
          <a:xfrm>
            <a:off x="623036" y="4187126"/>
            <a:ext cx="5485785" cy="411496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4" name="Header Placeholder 3"/>
          <p:cNvSpPr>
            <a:spLocks noGrp="1"/>
          </p:cNvSpPr>
          <p:nvPr>
            <p:ph type="hdr" sz="quarter"/>
          </p:nvPr>
        </p:nvSpPr>
        <p:spPr/>
        <p:txBody>
          <a:bodyPr/>
          <a:lstStyle/>
          <a:p>
            <a:pPr>
              <a:defRPr/>
            </a:pPr>
            <a:r>
              <a:rPr lang="en-US" dirty="0"/>
              <a:t>The Breadboard</a:t>
            </a:r>
          </a:p>
        </p:txBody>
      </p:sp>
      <p:sp>
        <p:nvSpPr>
          <p:cNvPr id="5" name="Date Placeholder 4"/>
          <p:cNvSpPr>
            <a:spLocks noGrp="1"/>
          </p:cNvSpPr>
          <p:nvPr>
            <p:ph type="dt" sz="quarter" idx="1"/>
          </p:nvPr>
        </p:nvSpPr>
        <p:spPr/>
        <p:txBody>
          <a:bodyPr/>
          <a:lstStyle/>
          <a:p>
            <a:pPr>
              <a:defRPr/>
            </a:pPr>
            <a:r>
              <a:rPr lang="en-US" dirty="0"/>
              <a:t>Digital Electronics </a:t>
            </a:r>
            <a:r>
              <a:rPr lang="en-US" baseline="30000" dirty="0"/>
              <a:t>TM</a:t>
            </a:r>
          </a:p>
          <a:p>
            <a:pPr>
              <a:defRPr/>
            </a:pPr>
            <a:r>
              <a:rPr lang="en-US" dirty="0"/>
              <a:t>   1.2 Introduction to Analog</a:t>
            </a:r>
          </a:p>
        </p:txBody>
      </p:sp>
      <p:sp>
        <p:nvSpPr>
          <p:cNvPr id="6" name="Footer Placeholder 5"/>
          <p:cNvSpPr>
            <a:spLocks noGrp="1"/>
          </p:cNvSpPr>
          <p:nvPr>
            <p:ph type="ftr" sz="quarter" idx="4"/>
          </p:nvPr>
        </p:nvSpPr>
        <p:spPr>
          <a:xfrm>
            <a:off x="0" y="8685213"/>
            <a:ext cx="2971800" cy="457200"/>
          </a:xfrm>
          <a:prstGeom prst="rect">
            <a:avLst/>
          </a:prstGeom>
        </p:spPr>
        <p:txBody>
          <a:bodyPr/>
          <a:lstStyle/>
          <a:p>
            <a:pPr>
              <a:defRPr/>
            </a:pPr>
            <a:r>
              <a:rPr lang="en-US" dirty="0"/>
              <a:t>Project Lead The Way, Inc.</a:t>
            </a:r>
            <a:endParaRPr lang="en-US" baseline="30000" dirty="0"/>
          </a:p>
          <a:p>
            <a:pPr>
              <a:defRPr/>
            </a:pPr>
            <a:r>
              <a:rPr lang="en-US" dirty="0"/>
              <a:t>Copyright 2009</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a:lstStyle/>
          <a:p>
            <a:pPr>
              <a:defRPr/>
            </a:pPr>
            <a:fld id="{F5C13FAD-002C-4579-8BE2-C0AA0DB23903}" type="slidenum">
              <a:rPr lang="en-US" smtClean="0"/>
              <a:pPr>
                <a:defRPr/>
              </a:pPr>
              <a:t>17</a:t>
            </a:fld>
            <a:endParaRPr lang="en-US" dirty="0"/>
          </a:p>
        </p:txBody>
      </p:sp>
    </p:spTree>
    <p:extLst>
      <p:ext uri="{BB962C8B-B14F-4D97-AF65-F5344CB8AC3E}">
        <p14:creationId xmlns:p14="http://schemas.microsoft.com/office/powerpoint/2010/main" val="42136107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43000" y="685800"/>
            <a:ext cx="4572000" cy="3429000"/>
          </a:xfrm>
          <a:prstGeom prst="rect">
            <a:avLst/>
          </a:prstGeo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2575" indent="-282575">
              <a:spcAft>
                <a:spcPct val="20000"/>
              </a:spcAft>
              <a:buClr>
                <a:schemeClr val="accent2"/>
              </a:buClr>
              <a:tabLst>
                <a:tab pos="914400" algn="l"/>
              </a:tabLst>
            </a:pPr>
            <a:endParaRPr lang="en-US" dirty="0"/>
          </a:p>
        </p:txBody>
      </p:sp>
      <p:sp>
        <p:nvSpPr>
          <p:cNvPr id="4" name="Header Placeholder 3"/>
          <p:cNvSpPr>
            <a:spLocks noGrp="1"/>
          </p:cNvSpPr>
          <p:nvPr>
            <p:ph type="hdr" sz="quarter"/>
          </p:nvPr>
        </p:nvSpPr>
        <p:spPr/>
        <p:txBody>
          <a:bodyPr/>
          <a:lstStyle/>
          <a:p>
            <a:pPr>
              <a:defRPr/>
            </a:pPr>
            <a:r>
              <a:rPr lang="en-US" dirty="0"/>
              <a:t>The Breadboard</a:t>
            </a:r>
          </a:p>
        </p:txBody>
      </p:sp>
      <p:sp>
        <p:nvSpPr>
          <p:cNvPr id="5" name="Date Placeholder 4"/>
          <p:cNvSpPr>
            <a:spLocks noGrp="1"/>
          </p:cNvSpPr>
          <p:nvPr>
            <p:ph type="dt" sz="quarter" idx="1"/>
          </p:nvPr>
        </p:nvSpPr>
        <p:spPr/>
        <p:txBody>
          <a:bodyPr/>
          <a:lstStyle/>
          <a:p>
            <a:pPr>
              <a:defRPr/>
            </a:pPr>
            <a:r>
              <a:rPr lang="en-US" dirty="0"/>
              <a:t>Digital Electronics </a:t>
            </a:r>
            <a:r>
              <a:rPr lang="en-US" baseline="30000" dirty="0"/>
              <a:t>TM</a:t>
            </a:r>
          </a:p>
          <a:p>
            <a:pPr>
              <a:defRPr/>
            </a:pPr>
            <a:r>
              <a:rPr lang="en-US" dirty="0"/>
              <a:t>   1.2 Introduction to Analog</a:t>
            </a:r>
          </a:p>
        </p:txBody>
      </p:sp>
      <p:sp>
        <p:nvSpPr>
          <p:cNvPr id="6" name="Footer Placeholder 5"/>
          <p:cNvSpPr>
            <a:spLocks noGrp="1"/>
          </p:cNvSpPr>
          <p:nvPr>
            <p:ph type="ftr" sz="quarter" idx="4"/>
          </p:nvPr>
        </p:nvSpPr>
        <p:spPr>
          <a:xfrm>
            <a:off x="0" y="8685213"/>
            <a:ext cx="2971800" cy="457200"/>
          </a:xfrm>
          <a:prstGeom prst="rect">
            <a:avLst/>
          </a:prstGeom>
        </p:spPr>
        <p:txBody>
          <a:bodyPr/>
          <a:lstStyle/>
          <a:p>
            <a:pPr>
              <a:defRPr/>
            </a:pPr>
            <a:r>
              <a:rPr lang="en-US" dirty="0"/>
              <a:t>Project Lead The Way, Inc.</a:t>
            </a:r>
            <a:endParaRPr lang="en-US" baseline="30000" dirty="0"/>
          </a:p>
          <a:p>
            <a:pPr>
              <a:defRPr/>
            </a:pPr>
            <a:r>
              <a:rPr lang="en-US" dirty="0"/>
              <a:t>Copyright 2009</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a:lstStyle/>
          <a:p>
            <a:pPr>
              <a:defRPr/>
            </a:pPr>
            <a:fld id="{8A17B778-FB82-408E-8888-7DE89BF08BB8}" type="slidenum">
              <a:rPr lang="en-US" smtClean="0"/>
              <a:pPr>
                <a:defRPr/>
              </a:pPr>
              <a:t>18</a:t>
            </a:fld>
            <a:endParaRPr lang="en-US" dirty="0"/>
          </a:p>
        </p:txBody>
      </p:sp>
    </p:spTree>
    <p:extLst>
      <p:ext uri="{BB962C8B-B14F-4D97-AF65-F5344CB8AC3E}">
        <p14:creationId xmlns:p14="http://schemas.microsoft.com/office/powerpoint/2010/main" val="3117170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xfrm>
            <a:off x="1143000" y="685800"/>
            <a:ext cx="4572000" cy="3429000"/>
          </a:xfrm>
          <a:prstGeom prst="rect">
            <a:avLst/>
          </a:prstGeom>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4" name="Header Placeholder 3"/>
          <p:cNvSpPr>
            <a:spLocks noGrp="1"/>
          </p:cNvSpPr>
          <p:nvPr>
            <p:ph type="hdr" sz="quarter"/>
          </p:nvPr>
        </p:nvSpPr>
        <p:spPr/>
        <p:txBody>
          <a:bodyPr/>
          <a:lstStyle/>
          <a:p>
            <a:pPr>
              <a:defRPr/>
            </a:pPr>
            <a:r>
              <a:rPr lang="en-US"/>
              <a:t>Component Identification</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1.1  Foundations and The Board Game Counter</a:t>
            </a:r>
          </a:p>
        </p:txBody>
      </p:sp>
      <p:sp>
        <p:nvSpPr>
          <p:cNvPr id="6" name="Footer Placeholder 5"/>
          <p:cNvSpPr>
            <a:spLocks noGrp="1"/>
          </p:cNvSpPr>
          <p:nvPr>
            <p:ph type="ftr" sz="quarter" idx="4"/>
          </p:nvPr>
        </p:nvSpPr>
        <p:spPr>
          <a:xfrm>
            <a:off x="77788" y="8585200"/>
            <a:ext cx="3038475" cy="465138"/>
          </a:xfrm>
          <a:prstGeom prst="rect">
            <a:avLst/>
          </a:prstGeom>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a:xfrm>
            <a:off x="3810000" y="8678862"/>
            <a:ext cx="3038475" cy="465138"/>
          </a:xfrm>
          <a:prstGeom prst="rect">
            <a:avLst/>
          </a:prstGeom>
        </p:spPr>
        <p:txBody>
          <a:bodyPr/>
          <a:lstStyle/>
          <a:p>
            <a:pPr>
              <a:defRPr/>
            </a:pPr>
            <a:fld id="{82E5AD20-D76D-4610-9EE9-477FADC8FE00}" type="slidenum">
              <a:rPr lang="en-US" smtClean="0"/>
              <a:pPr>
                <a:defRPr/>
              </a:pPr>
              <a:t>19</a:t>
            </a:fld>
            <a:endParaRPr lang="en-US"/>
          </a:p>
        </p:txBody>
      </p:sp>
    </p:spTree>
    <p:extLst>
      <p:ext uri="{BB962C8B-B14F-4D97-AF65-F5344CB8AC3E}">
        <p14:creationId xmlns:p14="http://schemas.microsoft.com/office/powerpoint/2010/main" val="15933917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xfrm>
            <a:off x="1143000" y="685800"/>
            <a:ext cx="4572000" cy="3429000"/>
          </a:xfrm>
          <a:prstGeom prst="rect">
            <a:avLst/>
          </a:prstGeom>
          <a:ln/>
        </p:spPr>
      </p:sp>
      <p:sp>
        <p:nvSpPr>
          <p:cNvPr id="51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mtClean="0"/>
              <a:t>This slide includes the solution to Resistor Value Example #1. If you print handouts, do not print this page.</a:t>
            </a:r>
          </a:p>
          <a:p>
            <a:endParaRPr lang="en-US" smtClean="0"/>
          </a:p>
        </p:txBody>
      </p:sp>
      <p:sp>
        <p:nvSpPr>
          <p:cNvPr id="4" name="Header Placeholder 3"/>
          <p:cNvSpPr>
            <a:spLocks noGrp="1"/>
          </p:cNvSpPr>
          <p:nvPr>
            <p:ph type="hdr" sz="quarter"/>
          </p:nvPr>
        </p:nvSpPr>
        <p:spPr/>
        <p:txBody>
          <a:bodyPr/>
          <a:lstStyle/>
          <a:p>
            <a:pPr>
              <a:defRPr/>
            </a:pPr>
            <a:r>
              <a:rPr lang="en-US"/>
              <a:t>Component Identification</a:t>
            </a:r>
          </a:p>
        </p:txBody>
      </p:sp>
      <p:sp>
        <p:nvSpPr>
          <p:cNvPr id="5" name="Date Placeholder 4"/>
          <p:cNvSpPr>
            <a:spLocks noGrp="1"/>
          </p:cNvSpPr>
          <p:nvPr>
            <p:ph type="dt" sz="quarter" idx="1"/>
          </p:nvPr>
        </p:nvSpPr>
        <p:spPr/>
        <p:txBody>
          <a:bodyPr/>
          <a:lstStyle/>
          <a:p>
            <a:pPr>
              <a:defRPr/>
            </a:pPr>
            <a:r>
              <a:rPr lang="en-US"/>
              <a:t>Digital Electronics </a:t>
            </a:r>
            <a:r>
              <a:rPr lang="en-US" baseline="30000"/>
              <a:t>TM</a:t>
            </a:r>
            <a:r>
              <a:rPr lang="en-US"/>
              <a:t>  </a:t>
            </a:r>
          </a:p>
          <a:p>
            <a:pPr>
              <a:defRPr/>
            </a:pPr>
            <a:r>
              <a:rPr lang="en-US"/>
              <a:t>1.1  Foundations and The Board Game Counter</a:t>
            </a:r>
          </a:p>
        </p:txBody>
      </p:sp>
      <p:sp>
        <p:nvSpPr>
          <p:cNvPr id="6" name="Footer Placeholder 5"/>
          <p:cNvSpPr>
            <a:spLocks noGrp="1"/>
          </p:cNvSpPr>
          <p:nvPr>
            <p:ph type="ftr" sz="quarter" idx="4"/>
          </p:nvPr>
        </p:nvSpPr>
        <p:spPr>
          <a:xfrm>
            <a:off x="77788" y="8585200"/>
            <a:ext cx="3038475" cy="465138"/>
          </a:xfrm>
          <a:prstGeom prst="rect">
            <a:avLst/>
          </a:prstGeom>
        </p:spPr>
        <p:txBody>
          <a:bodyPr/>
          <a:lstStyle/>
          <a:p>
            <a:pPr>
              <a:defRPr/>
            </a:pPr>
            <a:r>
              <a:rPr lang="en-US"/>
              <a:t>Project Lead The Way, Inc.</a:t>
            </a:r>
            <a:endParaRPr lang="en-US" baseline="30000"/>
          </a:p>
          <a:p>
            <a:pPr>
              <a:defRPr/>
            </a:pPr>
            <a:r>
              <a:rPr lang="en-US"/>
              <a:t>Copyright 2009</a:t>
            </a:r>
          </a:p>
        </p:txBody>
      </p:sp>
      <p:sp>
        <p:nvSpPr>
          <p:cNvPr id="7" name="Slide Number Placeholder 6"/>
          <p:cNvSpPr>
            <a:spLocks noGrp="1"/>
          </p:cNvSpPr>
          <p:nvPr>
            <p:ph type="sldNum" sz="quarter" idx="5"/>
          </p:nvPr>
        </p:nvSpPr>
        <p:spPr>
          <a:xfrm>
            <a:off x="3810000" y="8678862"/>
            <a:ext cx="3038475" cy="465138"/>
          </a:xfrm>
          <a:prstGeom prst="rect">
            <a:avLst/>
          </a:prstGeom>
        </p:spPr>
        <p:txBody>
          <a:bodyPr/>
          <a:lstStyle/>
          <a:p>
            <a:pPr>
              <a:defRPr/>
            </a:pPr>
            <a:fld id="{5A5C7E06-3DEC-469D-A409-280E5B2B53FD}" type="slidenum">
              <a:rPr lang="en-US" smtClean="0"/>
              <a:pPr>
                <a:defRPr/>
              </a:pPr>
              <a:t>20</a:t>
            </a:fld>
            <a:endParaRPr lang="en-US"/>
          </a:p>
        </p:txBody>
      </p:sp>
    </p:spTree>
    <p:extLst>
      <p:ext uri="{BB962C8B-B14F-4D97-AF65-F5344CB8AC3E}">
        <p14:creationId xmlns:p14="http://schemas.microsoft.com/office/powerpoint/2010/main" val="211796170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xfrm>
            <a:off x="1143000" y="685800"/>
            <a:ext cx="4572000" cy="3429000"/>
          </a:xfrm>
          <a:prstGeom prst="rect">
            <a:avLst/>
          </a:prstGeom>
          <a:ln/>
        </p:spPr>
      </p:sp>
      <p:sp>
        <p:nvSpPr>
          <p:cNvPr id="245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2458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458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6737802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Fuel Cell Technology</a:t>
            </a:r>
          </a:p>
        </p:txBody>
      </p:sp>
      <p:sp>
        <p:nvSpPr>
          <p:cNvPr id="28674"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Principles of Engineering</a:t>
            </a:r>
            <a:r>
              <a:rPr lang="en-US" sz="1200" baseline="30000"/>
              <a:t>TM</a:t>
            </a:r>
            <a:endParaRPr lang="en-US" sz="1200"/>
          </a:p>
          <a:p>
            <a:r>
              <a:rPr lang="en-US" sz="1200"/>
              <a:t>Unit 1 – Lesson 1.3 – Energy Sources</a:t>
            </a:r>
          </a:p>
        </p:txBody>
      </p:sp>
      <p:sp>
        <p:nvSpPr>
          <p:cNvPr id="28675"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86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Most of our energy needs are currently met by using fossil fuels. </a:t>
            </a:r>
          </a:p>
        </p:txBody>
      </p:sp>
    </p:spTree>
    <p:extLst>
      <p:ext uri="{BB962C8B-B14F-4D97-AF65-F5344CB8AC3E}">
        <p14:creationId xmlns:p14="http://schemas.microsoft.com/office/powerpoint/2010/main" val="10062332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5603"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5604" name="Rectangle 2"/>
          <p:cNvSpPr>
            <a:spLocks noGrp="1" noRot="1" noChangeAspect="1" noChangeArrowheads="1" noTextEdit="1"/>
          </p:cNvSpPr>
          <p:nvPr>
            <p:ph type="sldImg"/>
          </p:nvPr>
        </p:nvSpPr>
        <p:spPr>
          <a:xfrm>
            <a:off x="1143000" y="685800"/>
            <a:ext cx="4572000" cy="3429000"/>
          </a:xfrm>
          <a:prstGeom prst="rect">
            <a:avLst/>
          </a:prstGeom>
          <a:ln/>
        </p:spPr>
      </p:sp>
      <p:sp>
        <p:nvSpPr>
          <p:cNvPr id="2560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Placing a</a:t>
            </a:r>
            <a:r>
              <a:rPr lang="en-US" baseline="0" dirty="0" smtClean="0"/>
              <a:t>n object “upstream” against any of the four forces of the universe (gravity, electromagnetic, strong, and weak forces) gives the object potential energy. </a:t>
            </a:r>
          </a:p>
          <a:p>
            <a:pPr eaLnBrk="1" hangingPunct="1"/>
            <a:endParaRPr lang="en-US" baseline="0" dirty="0" smtClean="0"/>
          </a:p>
          <a:p>
            <a:pPr eaLnBrk="1" hangingPunct="1"/>
            <a:r>
              <a:rPr lang="en-US" baseline="0" dirty="0" smtClean="0"/>
              <a:t>Examples of potential energy:</a:t>
            </a:r>
          </a:p>
          <a:p>
            <a:pPr marL="628650" lvl="1" indent="-171450" eaLnBrk="1" hangingPunct="1">
              <a:buFont typeface="Arial" pitchFamily="34" charset="0"/>
              <a:buChar char="•"/>
            </a:pPr>
            <a:r>
              <a:rPr lang="en-US" baseline="0" dirty="0" smtClean="0"/>
              <a:t>Gravitational potential energy—Lifting an object away from the earth’s surface gives the object gravitational potential energy because the object has moved against the earth’s gravity. </a:t>
            </a:r>
          </a:p>
          <a:p>
            <a:pPr marL="628650" lvl="1" indent="-171450" eaLnBrk="1" hangingPunct="1">
              <a:buFont typeface="Arial" pitchFamily="34" charset="0"/>
              <a:buChar char="•"/>
            </a:pPr>
            <a:r>
              <a:rPr lang="en-US" baseline="0" dirty="0" smtClean="0"/>
              <a:t>Elastic energy—Stretching a rubber band gives the rubber band electromagnetic potential energy because the rubber band's molecules have been forced apart, overcoming the molecules’ electromagnetic attraction.  </a:t>
            </a:r>
          </a:p>
          <a:p>
            <a:pPr marL="628650" lvl="1" indent="-171450" eaLnBrk="1" hangingPunct="1">
              <a:buFont typeface="Arial" pitchFamily="34" charset="0"/>
              <a:buChar char="•"/>
            </a:pPr>
            <a:r>
              <a:rPr lang="en-US" baseline="0" dirty="0" smtClean="0"/>
              <a:t>Electrical energy—Applying a voltage to a conductor gives the conductor electromagnetic energy because the electrons have not yet “given in” to the electromagnetic force.     </a:t>
            </a:r>
          </a:p>
          <a:p>
            <a:pPr marL="628650" lvl="1" indent="-171450" eaLnBrk="1" hangingPunct="1">
              <a:buFont typeface="Arial" pitchFamily="34" charset="0"/>
              <a:buChar char="•"/>
            </a:pPr>
            <a:r>
              <a:rPr lang="en-US" baseline="0" dirty="0" smtClean="0"/>
              <a:t>Chemical energy—The electrons in molecules of fuel have electromagnetic potential energy because they have not yet “fallen” closer to the nuclei of the product that can be formed during combustion.</a:t>
            </a:r>
          </a:p>
          <a:p>
            <a:pPr marL="628650" lvl="1" indent="-171450" eaLnBrk="1" hangingPunct="1">
              <a:buFont typeface="Arial" pitchFamily="34" charset="0"/>
              <a:buChar char="•"/>
            </a:pPr>
            <a:r>
              <a:rPr lang="en-US" baseline="0" dirty="0" smtClean="0"/>
              <a:t>Thermal or Heat Energy—Changes among solid, liquid, and gaseous states are electromagnetic potential energy because the molecules have overcome the attraction between electrons in one molecule and the nuclei of neighboring molecules.</a:t>
            </a:r>
          </a:p>
          <a:p>
            <a:pPr marL="628650" lvl="1" indent="-171450" eaLnBrk="1" hangingPunct="1">
              <a:buFont typeface="Arial" pitchFamily="34" charset="0"/>
              <a:buChar char="•"/>
            </a:pPr>
            <a:endParaRPr lang="en-US" baseline="0" dirty="0" smtClean="0"/>
          </a:p>
        </p:txBody>
      </p:sp>
    </p:spTree>
    <p:extLst>
      <p:ext uri="{BB962C8B-B14F-4D97-AF65-F5344CB8AC3E}">
        <p14:creationId xmlns:p14="http://schemas.microsoft.com/office/powerpoint/2010/main" val="17537154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9"/>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27651" name="Rectangle 10"/>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
        <p:nvSpPr>
          <p:cNvPr id="27652" name="Rectangle 2"/>
          <p:cNvSpPr>
            <a:spLocks noGrp="1" noRot="1" noChangeAspect="1" noChangeArrowheads="1" noTextEdit="1"/>
          </p:cNvSpPr>
          <p:nvPr>
            <p:ph type="sldImg"/>
          </p:nvPr>
        </p:nvSpPr>
        <p:spPr>
          <a:xfrm>
            <a:off x="1143000" y="685800"/>
            <a:ext cx="4572000" cy="3429000"/>
          </a:xfrm>
          <a:prstGeom prst="rect">
            <a:avLst/>
          </a:prstGeom>
          <a:ln/>
        </p:spPr>
      </p:sp>
      <p:sp>
        <p:nvSpPr>
          <p:cNvPr id="2765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i="1" dirty="0"/>
              <a:t>Energy transformation</a:t>
            </a:r>
            <a:r>
              <a:rPr lang="en-US" dirty="0"/>
              <a:t> involves the conversion of one form of energy into another form. </a:t>
            </a:r>
          </a:p>
          <a:p>
            <a:pPr eaLnBrk="1" hangingPunct="1"/>
            <a:r>
              <a:rPr lang="en-US" dirty="0"/>
              <a:t>Examples of energy transformation include:</a:t>
            </a:r>
          </a:p>
          <a:p>
            <a:pPr eaLnBrk="1" hangingPunct="1">
              <a:buFontTx/>
              <a:buChar char="•"/>
            </a:pPr>
            <a:r>
              <a:rPr lang="en-US" dirty="0"/>
              <a:t>Chemical </a:t>
            </a:r>
            <a:r>
              <a:rPr lang="en-US" dirty="0" smtClean="0"/>
              <a:t>to Kinetic—Food </a:t>
            </a:r>
            <a:r>
              <a:rPr lang="en-US" dirty="0"/>
              <a:t>is consumed and converted into motion for playing sports or taking a test.</a:t>
            </a:r>
          </a:p>
          <a:p>
            <a:pPr eaLnBrk="1" hangingPunct="1">
              <a:buFontTx/>
              <a:buChar char="•"/>
            </a:pPr>
            <a:r>
              <a:rPr lang="en-US" dirty="0"/>
              <a:t>Radiant </a:t>
            </a:r>
            <a:r>
              <a:rPr lang="en-US" dirty="0" smtClean="0"/>
              <a:t>to Chemical—Sunlight </a:t>
            </a:r>
            <a:r>
              <a:rPr lang="en-US" dirty="0"/>
              <a:t>is consumed by plants and converted into energy for growth.</a:t>
            </a:r>
          </a:p>
          <a:p>
            <a:pPr eaLnBrk="1" hangingPunct="1">
              <a:buFontTx/>
              <a:buChar char="•"/>
            </a:pPr>
            <a:r>
              <a:rPr lang="en-US" dirty="0" smtClean="0"/>
              <a:t>Electrical to Thermal—Energy </a:t>
            </a:r>
            <a:r>
              <a:rPr lang="en-US" dirty="0"/>
              <a:t>transferred to an oven is converted to thermal energy for heating our food.</a:t>
            </a:r>
          </a:p>
          <a:p>
            <a:pPr eaLnBrk="1" hangingPunct="1"/>
            <a:endParaRPr lang="en-US" dirty="0"/>
          </a:p>
        </p:txBody>
      </p:sp>
    </p:spTree>
    <p:extLst>
      <p:ext uri="{BB962C8B-B14F-4D97-AF65-F5344CB8AC3E}">
        <p14:creationId xmlns:p14="http://schemas.microsoft.com/office/powerpoint/2010/main" val="34910536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a:xfrm>
            <a:off x="1143000" y="685800"/>
            <a:ext cx="4572000" cy="3429000"/>
          </a:xfrm>
          <a:prstGeom prst="rect">
            <a:avLst/>
          </a:prstGeom>
          <a:ln/>
        </p:spPr>
      </p:sp>
      <p:sp>
        <p:nvSpPr>
          <p:cNvPr id="307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These are the First</a:t>
            </a:r>
            <a:r>
              <a:rPr lang="en-US" baseline="0" dirty="0" smtClean="0"/>
              <a:t> and Second Laws of Thermodynamics.  Why is “lost” in quotation marks?  Because energy is never lost; it is only transformed into heat.  This is often “lost” because—unless there is a lower temperature to where the heat energy can flow—it cannot be transformed back into another form. Even if there is colder reservoir for the heat to flow to, the Second Law of Thermodynamics puts an upper limit (100% - </a:t>
            </a:r>
            <a:r>
              <a:rPr lang="en-US" baseline="0" dirty="0" err="1" smtClean="0"/>
              <a:t>T_cold</a:t>
            </a:r>
            <a:r>
              <a:rPr lang="en-US" baseline="0" dirty="0" smtClean="0"/>
              <a:t>/</a:t>
            </a:r>
            <a:r>
              <a:rPr lang="en-US" baseline="0" dirty="0" err="1" smtClean="0"/>
              <a:t>T_hot</a:t>
            </a:r>
            <a:r>
              <a:rPr lang="en-US" baseline="0" dirty="0" smtClean="0"/>
              <a:t>) on how much of the heat energy can be transformed back into another form. </a:t>
            </a:r>
            <a:endParaRPr lang="en-US" baseline="0" dirty="0"/>
          </a:p>
          <a:p>
            <a:pPr eaLnBrk="1" hangingPunct="1"/>
            <a:endParaRPr lang="en-US" baseline="0" dirty="0"/>
          </a:p>
          <a:p>
            <a:pPr eaLnBrk="1" hangingPunct="1"/>
            <a:r>
              <a:rPr lang="en-US" baseline="0" dirty="0" smtClean="0"/>
              <a:t>“Conservation” also has a second meaning: “trying to make do with less.”  In this common meaning, for instance, we conserve energy by setting our thermostat to a colder temperature for heating in the winter and a warmer temperature for air conditioning in the summer.</a:t>
            </a:r>
          </a:p>
        </p:txBody>
      </p:sp>
      <p:sp>
        <p:nvSpPr>
          <p:cNvPr id="307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07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13736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xfrm>
            <a:off x="1143000" y="685800"/>
            <a:ext cx="4572000" cy="3429000"/>
          </a:xfrm>
          <a:prstGeom prst="rect">
            <a:avLst/>
          </a:prstGeom>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en-US" dirty="0" smtClean="0"/>
              <a:t>Both work and watt are abbreviated W.  Since the</a:t>
            </a:r>
            <a:r>
              <a:rPr lang="en-US" baseline="0" dirty="0" smtClean="0"/>
              <a:t> watt is a unit, it will only appear next to a number, whereas work is a variable and only appears with a number if being multiplied by some other quantity.</a:t>
            </a:r>
            <a:r>
              <a:rPr lang="en-US" dirty="0" smtClean="0"/>
              <a:t> </a:t>
            </a:r>
            <a:endParaRPr lang="en-US" dirty="0"/>
          </a:p>
        </p:txBody>
      </p:sp>
      <p:sp>
        <p:nvSpPr>
          <p:cNvPr id="337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11270702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xfrm>
            <a:off x="1143000" y="685800"/>
            <a:ext cx="4572000" cy="3429000"/>
          </a:xfrm>
          <a:prstGeom prst="rect">
            <a:avLst/>
          </a:prstGeom>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p>
        </p:txBody>
      </p:sp>
      <p:sp>
        <p:nvSpPr>
          <p:cNvPr id="3482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t>Energy, Work, and Power</a:t>
            </a:r>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r>
              <a:rPr lang="en-US"/>
              <a:t>Principles of Engineering</a:t>
            </a:r>
            <a:r>
              <a:rPr lang="en-US" baseline="30000"/>
              <a:t>TM</a:t>
            </a:r>
            <a:endParaRPr lang="en-US"/>
          </a:p>
          <a:p>
            <a:r>
              <a:rPr lang="en-US"/>
              <a:t>Unit 1 – Lesson 1.2 – Work, Energy, and Power</a:t>
            </a:r>
          </a:p>
        </p:txBody>
      </p:sp>
    </p:spTree>
    <p:extLst>
      <p:ext uri="{BB962C8B-B14F-4D97-AF65-F5344CB8AC3E}">
        <p14:creationId xmlns:p14="http://schemas.microsoft.com/office/powerpoint/2010/main" val="41803741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US" sz="1200" kern="1200" dirty="0" smtClean="0">
                <a:solidFill>
                  <a:schemeClr val="tx1"/>
                </a:solidFill>
                <a:latin typeface="Arial" charset="0"/>
                <a:ea typeface="+mn-ea"/>
                <a:cs typeface="+mn-cs"/>
              </a:rPr>
              <a:t>The lower-case Greek</a:t>
            </a:r>
            <a:r>
              <a:rPr lang="en-US" sz="1200" kern="1200" baseline="0" dirty="0" smtClean="0">
                <a:solidFill>
                  <a:schemeClr val="tx1"/>
                </a:solidFill>
                <a:latin typeface="Arial" charset="0"/>
                <a:ea typeface="+mn-ea"/>
                <a:cs typeface="+mn-cs"/>
              </a:rPr>
              <a:t> letter omega is the symbol used for angular speed.  Angular speed is measured in units of angle measure per time, like rotations per minute, revolutions per second, degrees per second, or radians per second.  Radians per second is the SI unit for angular speed.</a:t>
            </a:r>
          </a:p>
          <a:p>
            <a:endParaRPr lang="en-US" baseline="0" dirty="0" smtClean="0">
              <a:latin typeface="+mj-lt"/>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Arial" charset="0"/>
                <a:ea typeface="+mn-ea"/>
                <a:cs typeface="+mn-cs"/>
              </a:rPr>
              <a:t>The lower-case Greek</a:t>
            </a:r>
            <a:r>
              <a:rPr lang="en-US" sz="1200" kern="1200" baseline="0" dirty="0" smtClean="0">
                <a:solidFill>
                  <a:schemeClr val="tx1"/>
                </a:solidFill>
                <a:latin typeface="Arial" charset="0"/>
                <a:ea typeface="+mn-ea"/>
                <a:cs typeface="+mn-cs"/>
              </a:rPr>
              <a:t> letter tau is the symbol used for torque.  Torque is measured in units of distance times a force, like </a:t>
            </a:r>
            <a:r>
              <a:rPr lang="en-US" sz="1200" b="0" kern="1200" baseline="0" dirty="0" smtClean="0">
                <a:solidFill>
                  <a:schemeClr val="tx1"/>
                </a:solidFill>
                <a:latin typeface="Arial" charset="0"/>
                <a:ea typeface="+mn-ea"/>
                <a:cs typeface="+mn-cs"/>
              </a:rPr>
              <a:t>pound-inches, or newton-meters</a:t>
            </a:r>
            <a:r>
              <a:rPr lang="en-US" sz="1200" kern="1200" baseline="0" dirty="0" smtClean="0">
                <a:solidFill>
                  <a:schemeClr val="tx1"/>
                </a:solidFill>
                <a:latin typeface="Arial" charset="0"/>
                <a:ea typeface="+mn-ea"/>
                <a:cs typeface="+mn-cs"/>
              </a:rPr>
              <a:t>.  Newton-meters is the SI unit for torque.  Because the distance and force are in perpendicular directions, it cannot be simplified to units of energy; newton-meters is joules, however, when the force and distance are in the same direction.</a:t>
            </a:r>
          </a:p>
          <a:p>
            <a:endParaRPr lang="en-US" baseline="0" dirty="0" smtClean="0">
              <a:latin typeface="+mj-lt"/>
            </a:endParaRPr>
          </a:p>
          <a:p>
            <a:endParaRPr lang="en-US" dirty="0">
              <a:latin typeface="+mj-lt"/>
            </a:endParaRPr>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28</a:t>
            </a:fld>
            <a:endParaRPr lang="en-US"/>
          </a:p>
        </p:txBody>
      </p:sp>
    </p:spTree>
    <p:extLst>
      <p:ext uri="{BB962C8B-B14F-4D97-AF65-F5344CB8AC3E}">
        <p14:creationId xmlns:p14="http://schemas.microsoft.com/office/powerpoint/2010/main" val="20926963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This slide shows how speed and torque depend on voltage.  For now we’ll skip</a:t>
            </a:r>
            <a:r>
              <a:rPr lang="en-US" baseline="0" dirty="0" smtClean="0"/>
              <a:t> it </a:t>
            </a:r>
            <a:r>
              <a:rPr lang="en-US" dirty="0" smtClean="0"/>
              <a:t>and come back to it in Lesson 3.1 when we look</a:t>
            </a:r>
            <a:r>
              <a:rPr lang="en-US" baseline="0" dirty="0" smtClean="0"/>
              <a:t> at how the VEX</a:t>
            </a:r>
            <a:r>
              <a:rPr lang="en-US" baseline="30000" dirty="0" smtClean="0"/>
              <a:t>®</a:t>
            </a:r>
            <a:r>
              <a:rPr lang="en-US" baseline="0" dirty="0" smtClean="0"/>
              <a:t>/</a:t>
            </a:r>
            <a:r>
              <a:rPr lang="en-US" baseline="0" dirty="0" err="1" smtClean="0"/>
              <a:t>fischertechnik</a:t>
            </a:r>
            <a:r>
              <a:rPr lang="en-US" baseline="0" dirty="0" smtClean="0"/>
              <a:t> controllers set the motor speed</a:t>
            </a:r>
            <a:r>
              <a:rPr lang="en-US" dirty="0" smtClean="0"/>
              <a:t>.</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When you’re ready to dive in:</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 g</a:t>
            </a:r>
            <a:r>
              <a:rPr lang="en-US" baseline="0" dirty="0" smtClean="0"/>
              <a:t>raph in the previous slide describes the motor’s behavior at </a:t>
            </a:r>
            <a:r>
              <a:rPr lang="en-US" u="sng" baseline="0" dirty="0" smtClean="0"/>
              <a:t>one specific voltage</a:t>
            </a:r>
            <a:r>
              <a:rPr lang="en-US" baseline="0" dirty="0" smtClean="0"/>
              <a:t>.  This figure shows three different speed-versus-torque graphs, one for each of three different voltages.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At a lower voltage, the no-load speed and the stall torque are both smaller. At every voltage, the motor will go slower if loaded with more torque; every speed-versus-torque line has a negative slope.  At every voltage, the motor will go half of its no-load speed at half of its stall torque.</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VEX</a:t>
            </a:r>
            <a:r>
              <a:rPr lang="en-US" baseline="30000" dirty="0" smtClean="0"/>
              <a:t>®</a:t>
            </a:r>
            <a:r>
              <a:rPr lang="en-US" baseline="0" dirty="0" smtClean="0"/>
              <a:t> Cortex controls the motor by reducing the motor voltage.  Every Cortex motor setting produces a specific voltage from -7.2V to 7.2 V.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Small voltages (and small Cortex motor speeds) do not produce motion even at no-load, because there is friction inside the motor that creates some internal torque.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29</a:t>
            </a:fld>
            <a:endParaRPr lang="en-US"/>
          </a:p>
        </p:txBody>
      </p:sp>
    </p:spTree>
    <p:extLst>
      <p:ext uri="{BB962C8B-B14F-4D97-AF65-F5344CB8AC3E}">
        <p14:creationId xmlns:p14="http://schemas.microsoft.com/office/powerpoint/2010/main" val="30806797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a:prstGeom prst="rect">
            <a:avLst/>
          </a:prstGeom>
        </p:spPr>
      </p:sp>
      <p:sp>
        <p:nvSpPr>
          <p:cNvPr id="3" name="Notes Placeholder 2"/>
          <p:cNvSpPr>
            <a:spLocks noGrp="1"/>
          </p:cNvSpPr>
          <p:nvPr>
            <p:ph type="body" idx="1"/>
          </p:nvPr>
        </p:nvSpPr>
        <p:spPr/>
        <p:txBody>
          <a:bodyPr/>
          <a:lstStyle/>
          <a:p>
            <a:r>
              <a:rPr lang="en-US" baseline="0" dirty="0" smtClean="0"/>
              <a:t>You’ll get the most power out of your motor if it has to exert half its stall torque.  Why?</a:t>
            </a:r>
          </a:p>
          <a:p>
            <a:endParaRPr lang="en-US" baseline="0" dirty="0" smtClean="0"/>
          </a:p>
          <a:p>
            <a:r>
              <a:rPr lang="en-US" baseline="0" dirty="0" smtClean="0"/>
              <a:t>Speed is linear with torque, with a negative slope.</a:t>
            </a:r>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speed = -(no-load speed/stall torque)(torque) + no-load speed</a:t>
            </a:r>
          </a:p>
          <a:p>
            <a:endParaRPr lang="en-US" dirty="0" smtClean="0"/>
          </a:p>
          <a:p>
            <a:r>
              <a:rPr lang="en-US" dirty="0" smtClean="0"/>
              <a:t>If you multiply speed by torque to get power, you find that power</a:t>
            </a:r>
            <a:r>
              <a:rPr lang="en-US" baseline="0" dirty="0" smtClean="0"/>
              <a:t> is a quadratic function of torque.  You </a:t>
            </a:r>
            <a:r>
              <a:rPr lang="en-US" dirty="0" smtClean="0"/>
              <a:t>get a quadratic equation with</a:t>
            </a:r>
            <a:r>
              <a:rPr lang="en-US" baseline="0" dirty="0" smtClean="0"/>
              <a:t> a negative quadratic coefficient.  That’s a parabola that opens downward.  We already know that power is zero (therefore x-intercepts in the power-versus-torque graph) at zero torque and at stall torque.  Since parabolas are symmetric around their vertical axis, its vertex, maximum power, must be a half the stall torque!</a:t>
            </a:r>
          </a:p>
          <a:p>
            <a:endParaRPr lang="en-US" baseline="0" dirty="0" smtClean="0"/>
          </a:p>
          <a:p>
            <a:r>
              <a:rPr lang="en-US" baseline="0" dirty="0" smtClean="0"/>
              <a:t>Power = -(no-load speed/stall torque)(torque)^2 + (no-load speed)(torque)</a:t>
            </a:r>
            <a:endParaRPr lang="en-US" dirty="0"/>
          </a:p>
        </p:txBody>
      </p:sp>
      <p:sp>
        <p:nvSpPr>
          <p:cNvPr id="4" name="Header Placeholder 3"/>
          <p:cNvSpPr>
            <a:spLocks noGrp="1"/>
          </p:cNvSpPr>
          <p:nvPr>
            <p:ph type="hdr" sz="quarter" idx="10"/>
          </p:nvPr>
        </p:nvSpPr>
        <p:spPr/>
        <p:txBody>
          <a:bodyPr/>
          <a:lstStyle/>
          <a:p>
            <a:r>
              <a:rPr lang="en-US" smtClean="0"/>
              <a:t>Presentation Name</a:t>
            </a:r>
            <a:endParaRPr lang="en-US"/>
          </a:p>
        </p:txBody>
      </p:sp>
      <p:sp>
        <p:nvSpPr>
          <p:cNvPr id="5" name="Date Placeholder 4"/>
          <p:cNvSpPr>
            <a:spLocks noGrp="1"/>
          </p:cNvSpPr>
          <p:nvPr>
            <p:ph type="dt" sz="quarter" idx="11"/>
          </p:nvPr>
        </p:nvSpPr>
        <p:spPr/>
        <p:txBody>
          <a:bodyPr/>
          <a:lstStyle/>
          <a:p>
            <a:r>
              <a:rPr lang="en-US" smtClean="0"/>
              <a:t>Course Name</a:t>
            </a:r>
            <a:endParaRPr lang="en-US" baseline="30000" smtClean="0"/>
          </a:p>
          <a:p>
            <a:r>
              <a:rPr lang="en-US" smtClean="0"/>
              <a:t>Unit # – Lesson #.# – Lesson Name</a:t>
            </a:r>
            <a:endParaRPr lang="en-US" dirty="0"/>
          </a:p>
        </p:txBody>
      </p:sp>
      <p:sp>
        <p:nvSpPr>
          <p:cNvPr id="6" name="Slide Number Placeholder 5"/>
          <p:cNvSpPr>
            <a:spLocks noGrp="1"/>
          </p:cNvSpPr>
          <p:nvPr>
            <p:ph type="sldNum" sz="quarter" idx="12"/>
          </p:nvPr>
        </p:nvSpPr>
        <p:spPr>
          <a:xfrm>
            <a:off x="3810000" y="8678862"/>
            <a:ext cx="3038475" cy="465138"/>
          </a:xfrm>
          <a:prstGeom prst="rect">
            <a:avLst/>
          </a:prstGeom>
        </p:spPr>
        <p:txBody>
          <a:bodyPr/>
          <a:lstStyle/>
          <a:p>
            <a:fld id="{AA6F666A-3503-4EB4-9796-FFB36F66CA10}" type="slidenum">
              <a:rPr lang="en-US" smtClean="0"/>
              <a:pPr/>
              <a:t>30</a:t>
            </a:fld>
            <a:endParaRPr lang="en-US"/>
          </a:p>
        </p:txBody>
      </p:sp>
    </p:spTree>
    <p:extLst>
      <p:ext uri="{BB962C8B-B14F-4D97-AF65-F5344CB8AC3E}">
        <p14:creationId xmlns:p14="http://schemas.microsoft.com/office/powerpoint/2010/main" val="17242536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Fuel Cell Technology</a:t>
            </a:r>
          </a:p>
        </p:txBody>
      </p:sp>
      <p:sp>
        <p:nvSpPr>
          <p:cNvPr id="32770"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Principles of Engineering</a:t>
            </a:r>
            <a:r>
              <a:rPr lang="en-US" sz="1200" baseline="30000"/>
              <a:t>TM</a:t>
            </a:r>
            <a:endParaRPr lang="en-US" sz="1200"/>
          </a:p>
          <a:p>
            <a:r>
              <a:rPr lang="en-US" sz="1200"/>
              <a:t>Unit 1 – Lesson 1.3 – Energy Sources</a:t>
            </a:r>
          </a:p>
        </p:txBody>
      </p:sp>
      <p:sp>
        <p:nvSpPr>
          <p:cNvPr id="32771"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Animals have been used throughout history to perform work and in some countries still provide power. This is especially true for field work.</a:t>
            </a:r>
          </a:p>
          <a:p>
            <a:pPr eaLnBrk="1" hangingPunct="1"/>
            <a:r>
              <a:rPr lang="en-US"/>
              <a:t>Energy from food supplies humans and animals with the necessary energy.</a:t>
            </a:r>
          </a:p>
          <a:p>
            <a:pPr eaLnBrk="1" hangingPunct="1"/>
            <a:r>
              <a:rPr lang="en-US"/>
              <a:t>Biomass includes plant materials and animal waste used especially as a source of fuel. Historically, burning wood has been the most common method of using plant material for fuel. Fuel that is used for transportation is generally referred to as biofuel.</a:t>
            </a:r>
          </a:p>
          <a:p>
            <a:pPr eaLnBrk="1" hangingPunct="1"/>
            <a:r>
              <a:rPr lang="en-US"/>
              <a:t>Ethanol that comes from crops like corn and sugar cane can be used as fuel in internal combustion engines. Ethanol fuel can be purchased at several pumps as E85, which means that 85% ethanol and 15% gasoline comprise the fuel. </a:t>
            </a:r>
          </a:p>
          <a:p>
            <a:pPr eaLnBrk="1" hangingPunct="1"/>
            <a:r>
              <a:rPr lang="en-US"/>
              <a:t>Methanol can be made from coal or biomass substances. </a:t>
            </a:r>
          </a:p>
          <a:p>
            <a:pPr eaLnBrk="1" hangingPunct="1"/>
            <a:endParaRPr lang="en-US"/>
          </a:p>
          <a:p>
            <a:pPr eaLnBrk="1" hangingPunct="1"/>
            <a:endParaRPr lang="en-US"/>
          </a:p>
        </p:txBody>
      </p:sp>
    </p:spTree>
    <p:extLst>
      <p:ext uri="{BB962C8B-B14F-4D97-AF65-F5344CB8AC3E}">
        <p14:creationId xmlns:p14="http://schemas.microsoft.com/office/powerpoint/2010/main" val="31558953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8"/>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t>Fuel Cell Technology</a:t>
            </a:r>
          </a:p>
        </p:txBody>
      </p:sp>
      <p:sp>
        <p:nvSpPr>
          <p:cNvPr id="34818" name="Rectangle 9"/>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200"/>
              <a:t>Principles of Engineering</a:t>
            </a:r>
            <a:r>
              <a:rPr lang="en-US" sz="1200" baseline="30000"/>
              <a:t>TM</a:t>
            </a:r>
            <a:endParaRPr lang="en-US" sz="1200"/>
          </a:p>
          <a:p>
            <a:r>
              <a:rPr lang="en-US" sz="1200"/>
              <a:t>Unit 1 – Lesson 1.3 – Energy Sources</a:t>
            </a:r>
          </a:p>
        </p:txBody>
      </p:sp>
      <p:sp>
        <p:nvSpPr>
          <p:cNvPr id="34819" name="Rectangle 2"/>
          <p:cNvSpPr>
            <a:spLocks noGrp="1" noRot="1" noChangeAspect="1" noChangeArrowheads="1" noTextEdit="1"/>
          </p:cNvSpPr>
          <p:nvPr>
            <p:ph type="sldImg"/>
          </p:nvPr>
        </p:nvSpPr>
        <p:spPr bwMode="auto">
          <a:xfrm>
            <a:off x="1143000" y="685800"/>
            <a:ext cx="4572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Hydroelectric energy production uses the flow of water from waterfalls and dams to produce electricity.</a:t>
            </a:r>
          </a:p>
          <a:p>
            <a:pPr eaLnBrk="1" hangingPunct="1"/>
            <a:endParaRPr lang="en-US"/>
          </a:p>
          <a:p>
            <a:pPr eaLnBrk="1" hangingPunct="1"/>
            <a:r>
              <a:rPr lang="en-US"/>
              <a:t>The incoming and outgoing tide caused by the gravitational pull from the moon can be used in two ways. One is to simply harness the energy as it flows in and out. Another is to capture the water with a dam at high tide and then release its potential energy in a controlled fashion, much like a facility would operate a reservoir.</a:t>
            </a:r>
          </a:p>
        </p:txBody>
      </p:sp>
    </p:spTree>
    <p:extLst>
      <p:ext uri="{BB962C8B-B14F-4D97-AF65-F5344CB8AC3E}">
        <p14:creationId xmlns:p14="http://schemas.microsoft.com/office/powerpoint/2010/main" val="13981567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xfrm>
            <a:off x="1143000" y="685800"/>
            <a:ext cx="4572000" cy="3429000"/>
          </a:xfrm>
          <a:prstGeom prst="rect">
            <a:avLst/>
          </a:prstGeom>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56324"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5DF57B4-DE1C-3443-83BA-BF0B9548EA08}" type="slidenum">
              <a:rPr lang="en-US"/>
              <a:pPr eaLnBrk="1" hangingPunct="1"/>
              <a:t>6</a:t>
            </a:fld>
            <a:endParaRPr lang="en-US" dirty="0"/>
          </a:p>
        </p:txBody>
      </p:sp>
    </p:spTree>
    <p:extLst>
      <p:ext uri="{BB962C8B-B14F-4D97-AF65-F5344CB8AC3E}">
        <p14:creationId xmlns:p14="http://schemas.microsoft.com/office/powerpoint/2010/main" val="1309399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xfrm>
            <a:off x="1143000" y="685800"/>
            <a:ext cx="4572000" cy="3429000"/>
          </a:xfrm>
          <a:prstGeom prst="rect">
            <a:avLst/>
          </a:prstGeom>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
        <p:nvSpPr>
          <p:cNvPr id="58372" name="Slide Number Placeholder 3"/>
          <p:cNvSpPr>
            <a:spLocks noGrp="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29909D7-6416-C64F-BF47-A64A24411366}" type="slidenum">
              <a:rPr lang="en-US"/>
              <a:pPr eaLnBrk="1" hangingPunct="1"/>
              <a:t>7</a:t>
            </a:fld>
            <a:endParaRPr lang="en-US" dirty="0"/>
          </a:p>
        </p:txBody>
      </p:sp>
    </p:spTree>
    <p:extLst>
      <p:ext uri="{BB962C8B-B14F-4D97-AF65-F5344CB8AC3E}">
        <p14:creationId xmlns:p14="http://schemas.microsoft.com/office/powerpoint/2010/main" val="37645499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69AB5CBE-8184-7544-8DAB-F09EF5E9318B}" type="slidenum">
              <a:rPr lang="en-US"/>
              <a:pPr eaLnBrk="1" hangingPunct="1"/>
              <a:t>8</a:t>
            </a:fld>
            <a:endParaRPr lang="en-US" dirty="0"/>
          </a:p>
        </p:txBody>
      </p:sp>
      <p:sp>
        <p:nvSpPr>
          <p:cNvPr id="66563" name="Rectangle 2"/>
          <p:cNvSpPr>
            <a:spLocks noGrp="1" noRot="1" noChangeAspect="1" noChangeArrowheads="1" noTextEdit="1"/>
          </p:cNvSpPr>
          <p:nvPr>
            <p:ph type="sldImg"/>
          </p:nvPr>
        </p:nvSpPr>
        <p:spPr>
          <a:xfrm>
            <a:off x="1143000" y="685800"/>
            <a:ext cx="4572000" cy="3429000"/>
          </a:xfrm>
          <a:prstGeom prst="rect">
            <a:avLst/>
          </a:prstGeom>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US" dirty="0"/>
          </a:p>
        </p:txBody>
      </p:sp>
    </p:spTree>
    <p:extLst>
      <p:ext uri="{BB962C8B-B14F-4D97-AF65-F5344CB8AC3E}">
        <p14:creationId xmlns:p14="http://schemas.microsoft.com/office/powerpoint/2010/main" val="518236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C11E224-F4AD-DB42-899E-86CF20AEF944}" type="slidenum">
              <a:rPr lang="en-US"/>
              <a:pPr eaLnBrk="1" hangingPunct="1"/>
              <a:t>9</a:t>
            </a:fld>
            <a:endParaRPr lang="en-US"/>
          </a:p>
        </p:txBody>
      </p:sp>
      <p:sp>
        <p:nvSpPr>
          <p:cNvPr id="75779" name="Rectangle 2"/>
          <p:cNvSpPr>
            <a:spLocks noGrp="1" noRot="1" noChangeAspect="1" noChangeArrowheads="1" noTextEdit="1"/>
          </p:cNvSpPr>
          <p:nvPr>
            <p:ph type="sldImg"/>
          </p:nvPr>
        </p:nvSpPr>
        <p:spPr>
          <a:xfrm>
            <a:off x="1143000" y="685800"/>
            <a:ext cx="4572000" cy="3429000"/>
          </a:xfrm>
          <a:prstGeom prst="rect">
            <a:avLst/>
          </a:prstGeom>
          <a:ln/>
        </p:spPr>
      </p:sp>
      <p:sp>
        <p:nvSpPr>
          <p:cNvPr id="757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All materials have resistance. Conductors have little resistance. Insulators provide a lot of resistance. Some electronic components (resistors) have a specific resistance. These are often needed to reduce current in order to protect other components or to adjust the amount of current that goes to other components.</a:t>
            </a:r>
          </a:p>
        </p:txBody>
      </p:sp>
    </p:spTree>
    <p:extLst>
      <p:ext uri="{BB962C8B-B14F-4D97-AF65-F5344CB8AC3E}">
        <p14:creationId xmlns:p14="http://schemas.microsoft.com/office/powerpoint/2010/main" val="1099866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xfrm>
            <a:off x="3884613" y="8685213"/>
            <a:ext cx="2971800" cy="4572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996A672C-27BF-2848-8A04-F6A69801BEB9}" type="slidenum">
              <a:rPr lang="en-US"/>
              <a:pPr eaLnBrk="1" hangingPunct="1"/>
              <a:t>10</a:t>
            </a:fld>
            <a:endParaRPr lang="en-US"/>
          </a:p>
        </p:txBody>
      </p:sp>
      <p:sp>
        <p:nvSpPr>
          <p:cNvPr id="77827" name="Rectangle 2"/>
          <p:cNvSpPr>
            <a:spLocks noGrp="1" noRot="1" noChangeAspect="1" noChangeArrowheads="1" noTextEdit="1"/>
          </p:cNvSpPr>
          <p:nvPr>
            <p:ph type="sldImg"/>
          </p:nvPr>
        </p:nvSpPr>
        <p:spPr>
          <a:xfrm>
            <a:off x="1143000" y="685800"/>
            <a:ext cx="4572000" cy="3429000"/>
          </a:xfrm>
          <a:prstGeom prst="rect">
            <a:avLst/>
          </a:prstGeom>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 positive and negative signs represent polarity and flow.</a:t>
            </a:r>
          </a:p>
          <a:p>
            <a:pPr eaLnBrk="1" hangingPunct="1"/>
            <a:endParaRPr lang="en-US" dirty="0"/>
          </a:p>
          <a:p>
            <a:pPr eaLnBrk="1" hangingPunct="1"/>
            <a:r>
              <a:rPr lang="en-US" dirty="0"/>
              <a:t>A digital </a:t>
            </a:r>
            <a:r>
              <a:rPr lang="en-US" dirty="0" err="1"/>
              <a:t>multimeter</a:t>
            </a:r>
            <a:r>
              <a:rPr lang="en-US" dirty="0"/>
              <a:t> will give a negative reading if the positive and negative terminals are reversed. </a:t>
            </a:r>
          </a:p>
          <a:p>
            <a:pPr eaLnBrk="1" hangingPunct="1"/>
            <a:endParaRPr lang="en-US" dirty="0"/>
          </a:p>
          <a:p>
            <a:pPr eaLnBrk="1" hangingPunct="1"/>
            <a:r>
              <a:rPr lang="en-US" dirty="0"/>
              <a:t>The voltage reading can be different between any measured component.</a:t>
            </a:r>
          </a:p>
        </p:txBody>
      </p:sp>
    </p:spTree>
    <p:extLst>
      <p:ext uri="{BB962C8B-B14F-4D97-AF65-F5344CB8AC3E}">
        <p14:creationId xmlns:p14="http://schemas.microsoft.com/office/powerpoint/2010/main" val="34051783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7831109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71223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858633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85DEA7-CC86-444E-822D-31F8D1B1CA13}" type="slidenum">
              <a:rPr lang="en-US"/>
              <a:pPr>
                <a:defRPr/>
              </a:pPr>
              <a:t>‹#›</a:t>
            </a:fld>
            <a:endParaRPr lang="en-US"/>
          </a:p>
        </p:txBody>
      </p:sp>
    </p:spTree>
    <p:extLst>
      <p:ext uri="{BB962C8B-B14F-4D97-AF65-F5344CB8AC3E}">
        <p14:creationId xmlns:p14="http://schemas.microsoft.com/office/powerpoint/2010/main" val="7134295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588DC51-308D-4945-B9BC-0BD384C4EF48}" type="slidenum">
              <a:rPr lang="en-US"/>
              <a:pPr>
                <a:defRPr/>
              </a:pPr>
              <a:t>‹#›</a:t>
            </a:fld>
            <a:endParaRPr lang="en-US"/>
          </a:p>
        </p:txBody>
      </p:sp>
    </p:spTree>
    <p:extLst>
      <p:ext uri="{BB962C8B-B14F-4D97-AF65-F5344CB8AC3E}">
        <p14:creationId xmlns:p14="http://schemas.microsoft.com/office/powerpoint/2010/main" val="25062399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EFC05FA-5BE4-8848-9443-BD486204D150}" type="slidenum">
              <a:rPr lang="en-US"/>
              <a:pPr>
                <a:defRPr/>
              </a:pPr>
              <a:t>‹#›</a:t>
            </a:fld>
            <a:endParaRPr lang="en-US"/>
          </a:p>
        </p:txBody>
      </p:sp>
    </p:spTree>
    <p:extLst>
      <p:ext uri="{BB962C8B-B14F-4D97-AF65-F5344CB8AC3E}">
        <p14:creationId xmlns:p14="http://schemas.microsoft.com/office/powerpoint/2010/main" val="37344239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2DFA528-72FE-AA49-95CB-C21D0D05D8A9}" type="slidenum">
              <a:rPr lang="en-US"/>
              <a:pPr>
                <a:defRPr/>
              </a:pPr>
              <a:t>‹#›</a:t>
            </a:fld>
            <a:endParaRPr lang="en-US"/>
          </a:p>
        </p:txBody>
      </p:sp>
    </p:spTree>
    <p:extLst>
      <p:ext uri="{BB962C8B-B14F-4D97-AF65-F5344CB8AC3E}">
        <p14:creationId xmlns:p14="http://schemas.microsoft.com/office/powerpoint/2010/main" val="41781844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377FE2C6-E3C4-F743-8409-5B8167073B29}" type="slidenum">
              <a:rPr lang="en-US"/>
              <a:pPr>
                <a:defRPr/>
              </a:pPr>
              <a:t>‹#›</a:t>
            </a:fld>
            <a:endParaRPr lang="en-US"/>
          </a:p>
        </p:txBody>
      </p:sp>
    </p:spTree>
    <p:extLst>
      <p:ext uri="{BB962C8B-B14F-4D97-AF65-F5344CB8AC3E}">
        <p14:creationId xmlns:p14="http://schemas.microsoft.com/office/powerpoint/2010/main" val="18494605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210D0FE-45C5-1B42-AA64-0CFDE29000F7}" type="slidenum">
              <a:rPr lang="en-US"/>
              <a:pPr>
                <a:defRPr/>
              </a:pPr>
              <a:t>‹#›</a:t>
            </a:fld>
            <a:endParaRPr lang="en-US"/>
          </a:p>
        </p:txBody>
      </p:sp>
    </p:spTree>
    <p:extLst>
      <p:ext uri="{BB962C8B-B14F-4D97-AF65-F5344CB8AC3E}">
        <p14:creationId xmlns:p14="http://schemas.microsoft.com/office/powerpoint/2010/main" val="49660789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0A5F879C-42EA-9145-A59A-9DF9C32869CE}" type="slidenum">
              <a:rPr lang="en-US"/>
              <a:pPr>
                <a:defRPr/>
              </a:pPr>
              <a:t>‹#›</a:t>
            </a:fld>
            <a:endParaRPr lang="en-US"/>
          </a:p>
        </p:txBody>
      </p:sp>
    </p:spTree>
    <p:extLst>
      <p:ext uri="{BB962C8B-B14F-4D97-AF65-F5344CB8AC3E}">
        <p14:creationId xmlns:p14="http://schemas.microsoft.com/office/powerpoint/2010/main" val="30613079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39DB0B7-51C9-9343-B85C-DCD1E020CD46}" type="slidenum">
              <a:rPr lang="en-US"/>
              <a:pPr>
                <a:defRPr/>
              </a:pPr>
              <a:t>‹#›</a:t>
            </a:fld>
            <a:endParaRPr lang="en-US"/>
          </a:p>
        </p:txBody>
      </p:sp>
    </p:spTree>
    <p:extLst>
      <p:ext uri="{BB962C8B-B14F-4D97-AF65-F5344CB8AC3E}">
        <p14:creationId xmlns:p14="http://schemas.microsoft.com/office/powerpoint/2010/main" val="403197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874376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F012A42-94C4-1146-A187-BBAEB0B7DD9D}" type="slidenum">
              <a:rPr lang="en-US"/>
              <a:pPr>
                <a:defRPr/>
              </a:pPr>
              <a:t>‹#›</a:t>
            </a:fld>
            <a:endParaRPr lang="en-US"/>
          </a:p>
        </p:txBody>
      </p:sp>
    </p:spTree>
    <p:extLst>
      <p:ext uri="{BB962C8B-B14F-4D97-AF65-F5344CB8AC3E}">
        <p14:creationId xmlns:p14="http://schemas.microsoft.com/office/powerpoint/2010/main" val="42089363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873D01-92EF-DA44-B023-3F0A73622D7A}" type="slidenum">
              <a:rPr lang="en-US"/>
              <a:pPr>
                <a:defRPr/>
              </a:pPr>
              <a:t>‹#›</a:t>
            </a:fld>
            <a:endParaRPr lang="en-US"/>
          </a:p>
        </p:txBody>
      </p:sp>
    </p:spTree>
    <p:extLst>
      <p:ext uri="{BB962C8B-B14F-4D97-AF65-F5344CB8AC3E}">
        <p14:creationId xmlns:p14="http://schemas.microsoft.com/office/powerpoint/2010/main" val="211408827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B95310C-BB9E-7047-A746-F4A770A42B22}" type="slidenum">
              <a:rPr lang="en-US"/>
              <a:pPr>
                <a:defRPr/>
              </a:pPr>
              <a:t>‹#›</a:t>
            </a:fld>
            <a:endParaRPr lang="en-US"/>
          </a:p>
        </p:txBody>
      </p:sp>
    </p:spTree>
    <p:extLst>
      <p:ext uri="{BB962C8B-B14F-4D97-AF65-F5344CB8AC3E}">
        <p14:creationId xmlns:p14="http://schemas.microsoft.com/office/powerpoint/2010/main" val="2048487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pic>
        <p:nvPicPr>
          <p:cNvPr id="4" name="Picture 1" descr="PLTW_MT_L_3Crgb.jpg"/>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447800" y="381000"/>
            <a:ext cx="624681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8306724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a:prstGeom prst="rect">
            <a:avLst/>
          </a:prstGeom>
        </p:spPr>
        <p:txBody>
          <a:bodyPr/>
          <a:lstStyle>
            <a:lvl1pPr>
              <a:defRPr sz="4000"/>
            </a:lvl1pPr>
          </a:lstStyle>
          <a:p>
            <a:r>
              <a:rPr lang="en-US" dirty="0" smtClean="0"/>
              <a:t>Click to edit Master title style</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3200"/>
            </a:lvl1pPr>
            <a:lvl2pPr>
              <a:defRPr sz="2800"/>
            </a:lvl2pPr>
            <a:lvl3pPr>
              <a:defRPr sz="2400"/>
            </a:lvl3pPr>
            <a:lvl4pPr>
              <a:defRPr sz="2000"/>
            </a:lvl4pPr>
            <a:lvl5pPr>
              <a:defRPr sz="20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xfrm>
            <a:off x="457200" y="6245225"/>
            <a:ext cx="2133600" cy="476250"/>
          </a:xfrm>
          <a:prstGeom prst="rect">
            <a:avLst/>
          </a:prstGeom>
        </p:spPr>
        <p:txBody>
          <a:bodyPr/>
          <a:lstStyle>
            <a:lvl1pPr>
              <a:defRPr>
                <a:ea typeface="+mn-ea"/>
                <a:cs typeface="+mn-cs"/>
              </a:defRPr>
            </a:lvl1pPr>
          </a:lstStyle>
          <a:p>
            <a:pPr>
              <a:defRPr/>
            </a:pPr>
            <a:endParaRPr lang="en-US"/>
          </a:p>
        </p:txBody>
      </p:sp>
      <p:sp>
        <p:nvSpPr>
          <p:cNvPr id="5" name="Footer Placeholder 4"/>
          <p:cNvSpPr>
            <a:spLocks noGrp="1"/>
          </p:cNvSpPr>
          <p:nvPr>
            <p:ph type="ftr" sz="quarter" idx="11"/>
          </p:nvPr>
        </p:nvSpPr>
        <p:spPr>
          <a:xfrm>
            <a:off x="3124200" y="6245225"/>
            <a:ext cx="2895600" cy="476250"/>
          </a:xfrm>
          <a:prstGeom prst="rect">
            <a:avLst/>
          </a:prstGeom>
        </p:spPr>
        <p:txBody>
          <a:bodyPr/>
          <a:lstStyle>
            <a:lvl1pPr>
              <a:defRPr>
                <a:ea typeface="+mn-ea"/>
                <a:cs typeface="+mn-cs"/>
              </a:defRPr>
            </a:lvl1pPr>
          </a:lstStyle>
          <a:p>
            <a:pPr>
              <a:defRPr/>
            </a:pPr>
            <a:endParaRPr lang="en-US"/>
          </a:p>
        </p:txBody>
      </p:sp>
      <p:sp>
        <p:nvSpPr>
          <p:cNvPr id="6" name="Slide Number Placeholder 5"/>
          <p:cNvSpPr>
            <a:spLocks noGrp="1"/>
          </p:cNvSpPr>
          <p:nvPr>
            <p:ph type="sldNum" sz="quarter" idx="12"/>
          </p:nvPr>
        </p:nvSpPr>
        <p:spPr>
          <a:xfrm>
            <a:off x="6553200" y="6245225"/>
            <a:ext cx="2133600" cy="476250"/>
          </a:xfrm>
          <a:prstGeom prst="rect">
            <a:avLst/>
          </a:prstGeom>
        </p:spPr>
        <p:txBody>
          <a:bodyPr vert="horz" wrap="square" lIns="91440" tIns="45720" rIns="91440" bIns="45720" numCol="1" anchor="t" anchorCtr="0" compatLnSpc="1">
            <a:prstTxWarp prst="textNoShape">
              <a:avLst/>
            </a:prstTxWarp>
          </a:bodyPr>
          <a:lstStyle>
            <a:lvl1pPr>
              <a:defRPr smtClean="0">
                <a:cs typeface="+mn-cs"/>
              </a:defRPr>
            </a:lvl1pPr>
          </a:lstStyle>
          <a:p>
            <a:pPr>
              <a:defRPr/>
            </a:pPr>
            <a:fld id="{2B134F74-55CA-5B4D-A942-196EAACB60EC}" type="slidenum">
              <a:rPr lang="en-US"/>
              <a:pPr>
                <a:defRPr/>
              </a:pPr>
              <a:t>‹#›</a:t>
            </a:fld>
            <a:endParaRPr lang="en-US"/>
          </a:p>
        </p:txBody>
      </p:sp>
    </p:spTree>
    <p:extLst>
      <p:ext uri="{BB962C8B-B14F-4D97-AF65-F5344CB8AC3E}">
        <p14:creationId xmlns:p14="http://schemas.microsoft.com/office/powerpoint/2010/main" val="39792879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000"/>
            </a:lvl1pPr>
          </a:lstStyle>
          <a:p>
            <a:r>
              <a:rPr lang="en-US" smtClean="0"/>
              <a:t>Click to edit Master title style</a:t>
            </a:r>
            <a:endParaRPr lang="en-US" dirty="0"/>
          </a:p>
        </p:txBody>
      </p:sp>
      <p:sp>
        <p:nvSpPr>
          <p:cNvPr id="3" name="Content Placeholder 2"/>
          <p:cNvSpPr>
            <a:spLocks noGrp="1"/>
          </p:cNvSpPr>
          <p:nvPr>
            <p:ph idx="1"/>
          </p:nvPr>
        </p:nvSpPr>
        <p:spPr>
          <a:xfrm>
            <a:off x="457200" y="1295400"/>
            <a:ext cx="8229600" cy="4830763"/>
          </a:xfrm>
        </p:spPr>
        <p:txBody>
          <a:bodyPr/>
          <a:lstStyle>
            <a:lvl1pPr>
              <a:defRPr sz="3200"/>
            </a:lvl1pPr>
            <a:lvl2pPr>
              <a:defRPr sz="2800"/>
            </a:lvl2pPr>
            <a:lvl3pPr>
              <a:defRPr sz="2400"/>
            </a:lvl3pPr>
            <a:lvl4pPr>
              <a:defRPr sz="2000"/>
            </a:lvl4pPr>
            <a:lvl5pPr>
              <a:defRPr sz="20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B4058F7-F8D7-834E-81F4-771F2DB991D4}" type="slidenum">
              <a:rPr lang="en-US"/>
              <a:pPr>
                <a:defRPr/>
              </a:pPr>
              <a:t>‹#›</a:t>
            </a:fld>
            <a:endParaRPr lang="en-US"/>
          </a:p>
        </p:txBody>
      </p:sp>
    </p:spTree>
    <p:extLst>
      <p:ext uri="{BB962C8B-B14F-4D97-AF65-F5344CB8AC3E}">
        <p14:creationId xmlns:p14="http://schemas.microsoft.com/office/powerpoint/2010/main" val="28621835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581400"/>
            <a:ext cx="7772400" cy="838199"/>
          </a:xfrm>
          <a:prstGeom prst="rect">
            <a:avLst/>
          </a:prstGeom>
        </p:spPr>
        <p:txBody>
          <a:bodyPr/>
          <a:lstStyle>
            <a:lvl1pPr>
              <a:defRPr sz="4000">
                <a:solidFill>
                  <a:srgbClr val="00386B"/>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4876800"/>
            <a:ext cx="6400800" cy="685800"/>
          </a:xfrm>
          <a:prstGeom prst="rect">
            <a:avLst/>
          </a:prstGeom>
        </p:spPr>
        <p:txBody>
          <a:bodyPr/>
          <a:lstStyle>
            <a:lvl1pPr marL="0" indent="0" algn="ctr">
              <a:buNone/>
              <a:defRPr>
                <a:solidFill>
                  <a:srgbClr val="00386B"/>
                </a:solidFill>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dirty="0"/>
          </a:p>
        </p:txBody>
      </p:sp>
    </p:spTree>
    <p:extLst>
      <p:ext uri="{BB962C8B-B14F-4D97-AF65-F5344CB8AC3E}">
        <p14:creationId xmlns:p14="http://schemas.microsoft.com/office/powerpoint/2010/main" val="155278860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02293851-831D-9B46-BC56-29EA2F58C4A0}" type="slidenum">
              <a:rPr lang="en-US"/>
              <a:pPr/>
              <a:t>‹#›</a:t>
            </a:fld>
            <a:endParaRPr lang="en-US"/>
          </a:p>
        </p:txBody>
      </p:sp>
    </p:spTree>
    <p:extLst>
      <p:ext uri="{BB962C8B-B14F-4D97-AF65-F5344CB8AC3E}">
        <p14:creationId xmlns:p14="http://schemas.microsoft.com/office/powerpoint/2010/main" val="4109883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8DCE5FC-4447-A54F-9E38-4C6FD753797B}" type="slidenum">
              <a:rPr lang="en-US"/>
              <a:pPr/>
              <a:t>‹#›</a:t>
            </a:fld>
            <a:endParaRPr lang="en-US"/>
          </a:p>
        </p:txBody>
      </p:sp>
    </p:spTree>
    <p:extLst>
      <p:ext uri="{BB962C8B-B14F-4D97-AF65-F5344CB8AC3E}">
        <p14:creationId xmlns:p14="http://schemas.microsoft.com/office/powerpoint/2010/main" val="53848988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54B31AC-CE58-A44C-9E5E-21A2C34EB6D3}" type="slidenum">
              <a:rPr lang="en-US"/>
              <a:pPr/>
              <a:t>‹#›</a:t>
            </a:fld>
            <a:endParaRPr lang="en-US"/>
          </a:p>
        </p:txBody>
      </p:sp>
    </p:spTree>
    <p:extLst>
      <p:ext uri="{BB962C8B-B14F-4D97-AF65-F5344CB8AC3E}">
        <p14:creationId xmlns:p14="http://schemas.microsoft.com/office/powerpoint/2010/main" val="768764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891097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pic>
        <p:nvPicPr>
          <p:cNvPr id="5" name="Picture 7"/>
          <p:cNvPicPr preferRelativeResize="0">
            <a:picLocks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58800" y="1181100"/>
            <a:ext cx="8047038" cy="9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p:cNvSpPr>
            <a:spLocks noGrp="1" noChangeArrowheads="1"/>
          </p:cNvSpPr>
          <p:nvPr>
            <p:ph type="dt" sz="half" idx="10"/>
          </p:nvPr>
        </p:nvSpPr>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ftr" sz="quarter" idx="11"/>
          </p:nvPr>
        </p:nvSpPr>
        <p:spPr/>
        <p:txBody>
          <a:bodyPr/>
          <a:lstStyle>
            <a:lvl1pPr>
              <a:defRPr/>
            </a:lvl1pPr>
          </a:lstStyle>
          <a:p>
            <a:pPr>
              <a:defRPr/>
            </a:pPr>
            <a:endParaRPr lang="en-US" dirty="0">
              <a:solidFill>
                <a:srgbClr val="000000"/>
              </a:solidFill>
            </a:endParaRPr>
          </a:p>
        </p:txBody>
      </p:sp>
      <p:sp>
        <p:nvSpPr>
          <p:cNvPr id="8" name="Rectangle 7"/>
          <p:cNvSpPr>
            <a:spLocks noGrp="1" noChangeArrowheads="1"/>
          </p:cNvSpPr>
          <p:nvPr>
            <p:ph type="sldNum" sz="quarter" idx="12"/>
          </p:nvPr>
        </p:nvSpPr>
        <p:spPr/>
        <p:txBody>
          <a:bodyPr/>
          <a:lstStyle>
            <a:lvl1pPr>
              <a:defRPr/>
            </a:lvl1pPr>
          </a:lstStyle>
          <a:p>
            <a:pPr>
              <a:defRPr/>
            </a:pPr>
            <a:fld id="{27009B65-8425-42E1-91F3-69325F60F714}"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5602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240256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85382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extLst>
      <p:ext uri="{BB962C8B-B14F-4D97-AF65-F5344CB8AC3E}">
        <p14:creationId xmlns:p14="http://schemas.microsoft.com/office/powerpoint/2010/main" val="2628416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637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0990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14308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1"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12D8B19A-A703-5344-AB0C-2B863896A4C0}" type="slidenum">
              <a:rPr lang="en-US"/>
              <a:pPr>
                <a:defRPr/>
              </a:pPr>
              <a:t>‹#›</a:t>
            </a:fld>
            <a:endParaRPr lang="en-US"/>
          </a:p>
        </p:txBody>
      </p:sp>
      <p:pic>
        <p:nvPicPr>
          <p:cNvPr id="2055" name="Picture 7"/>
          <p:cNvPicPr>
            <a:picLocks noChangeAspect="1" noChangeArrowheads="1"/>
          </p:cNvPicPr>
          <p:nvPr/>
        </p:nvPicPr>
        <p:blipFill>
          <a:blip r:embed="rId13" cstate="email">
            <a:clrChange>
              <a:clrFrom>
                <a:srgbClr val="E6E6E6"/>
              </a:clrFrom>
              <a:clrTo>
                <a:srgbClr val="E6E6E6">
                  <a:alpha val="0"/>
                </a:srgbClr>
              </a:clrTo>
            </a:clrChange>
            <a:extLst>
              <a:ext uri="{28A0092B-C50C-407E-A947-70E740481C1C}">
                <a14:useLocalDpi xmlns:a14="http://schemas.microsoft.com/office/drawing/2010/main" val="0"/>
              </a:ext>
            </a:extLst>
          </a:blip>
          <a:srcRect/>
          <a:stretch>
            <a:fillRect/>
          </a:stretch>
        </p:blipFill>
        <p:spPr bwMode="auto">
          <a:xfrm>
            <a:off x="7772400" y="6172200"/>
            <a:ext cx="474663"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75" r:id="rId1"/>
    <p:sldLayoutId id="2147483876" r:id="rId2"/>
    <p:sldLayoutId id="2147483877" r:id="rId3"/>
    <p:sldLayoutId id="2147483878" r:id="rId4"/>
    <p:sldLayoutId id="2147483879" r:id="rId5"/>
    <p:sldLayoutId id="2147483880" r:id="rId6"/>
    <p:sldLayoutId id="2147483881" r:id="rId7"/>
    <p:sldLayoutId id="2147483882" r:id="rId8"/>
    <p:sldLayoutId id="2147483883" r:id="rId9"/>
    <p:sldLayoutId id="2147483884" r:id="rId10"/>
    <p:sldLayoutId id="2147483885" r:id="rId11"/>
  </p:sldLayoutIdLst>
  <p:txStyles>
    <p:titleStyle>
      <a:lvl1pPr algn="ctr" rtl="0" eaLnBrk="0" fontAlgn="base" hangingPunct="0">
        <a:spcBef>
          <a:spcPct val="0"/>
        </a:spcBef>
        <a:spcAft>
          <a:spcPct val="0"/>
        </a:spcAft>
        <a:defRPr sz="4400">
          <a:solidFill>
            <a:srgbClr val="0000FF"/>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rgbClr val="0000FF"/>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rgbClr val="0000FF"/>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rgbClr val="0000FF"/>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rgbClr val="0000FF"/>
          </a:solidFill>
          <a:latin typeface="Arial" charset="0"/>
          <a:ea typeface="ＭＳ Ｐゴシック" charset="0"/>
          <a:cs typeface="ＭＳ Ｐゴシック" charset="0"/>
        </a:defRPr>
      </a:lvl5pPr>
      <a:lvl6pPr marL="457200" algn="ctr" rtl="0" fontAlgn="base">
        <a:spcBef>
          <a:spcPct val="0"/>
        </a:spcBef>
        <a:spcAft>
          <a:spcPct val="0"/>
        </a:spcAft>
        <a:defRPr sz="4400">
          <a:solidFill>
            <a:srgbClr val="0000FF"/>
          </a:solidFill>
          <a:latin typeface="Arial" charset="0"/>
        </a:defRPr>
      </a:lvl6pPr>
      <a:lvl7pPr marL="914400" algn="ctr" rtl="0" fontAlgn="base">
        <a:spcBef>
          <a:spcPct val="0"/>
        </a:spcBef>
        <a:spcAft>
          <a:spcPct val="0"/>
        </a:spcAft>
        <a:defRPr sz="4400">
          <a:solidFill>
            <a:srgbClr val="0000FF"/>
          </a:solidFill>
          <a:latin typeface="Arial" charset="0"/>
        </a:defRPr>
      </a:lvl7pPr>
      <a:lvl8pPr marL="1371600" algn="ctr" rtl="0" fontAlgn="base">
        <a:spcBef>
          <a:spcPct val="0"/>
        </a:spcBef>
        <a:spcAft>
          <a:spcPct val="0"/>
        </a:spcAft>
        <a:defRPr sz="4400">
          <a:solidFill>
            <a:srgbClr val="0000FF"/>
          </a:solidFill>
          <a:latin typeface="Arial" charset="0"/>
        </a:defRPr>
      </a:lvl8pPr>
      <a:lvl9pPr marL="1828800" algn="ctr" rtl="0" fontAlgn="base">
        <a:spcBef>
          <a:spcPct val="0"/>
        </a:spcBef>
        <a:spcAft>
          <a:spcPct val="0"/>
        </a:spcAft>
        <a:defRPr sz="4400">
          <a:solidFill>
            <a:srgbClr val="0000FF"/>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887" r:id="rId1"/>
    <p:sldLayoutId id="2147483888"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bwMode="auto">
          <a:xfrm>
            <a:off x="457200" y="274638"/>
            <a:ext cx="8229600" cy="71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7411" name="Rectangle 3"/>
          <p:cNvSpPr>
            <a:spLocks noGrp="1" noChangeArrowheads="1"/>
          </p:cNvSpPr>
          <p:nvPr>
            <p:ph type="body" idx="1"/>
          </p:nvPr>
        </p:nvSpPr>
        <p:spPr bwMode="auto">
          <a:xfrm>
            <a:off x="3810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ea typeface="+mn-ea"/>
                <a:cs typeface="+mn-cs"/>
              </a:defRPr>
            </a:lvl1pPr>
          </a:lstStyle>
          <a:p>
            <a:pPr>
              <a:defRPr/>
            </a:pPr>
            <a:endParaRPr lang="en-US"/>
          </a:p>
        </p:txBody>
      </p:sp>
      <p:sp>
        <p:nvSpPr>
          <p:cNvPr id="922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ea typeface="+mn-ea"/>
                <a:cs typeface="+mn-cs"/>
              </a:defRPr>
            </a:lvl1pPr>
          </a:lstStyle>
          <a:p>
            <a:pPr>
              <a:defRPr/>
            </a:pPr>
            <a:endParaRPr lang="en-US"/>
          </a:p>
        </p:txBody>
      </p:sp>
      <p:sp>
        <p:nvSpPr>
          <p:cNvPr id="922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cs typeface="+mn-cs"/>
              </a:defRPr>
            </a:lvl1pPr>
          </a:lstStyle>
          <a:p>
            <a:pPr>
              <a:defRPr/>
            </a:pPr>
            <a:fld id="{31A9305B-5E2B-A14D-92F3-D6ACD44D894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86" r:id="rId1"/>
    <p:sldLayoutId id="2147483889" r:id="rId2"/>
    <p:sldLayoutId id="2147483890" r:id="rId3"/>
    <p:sldLayoutId id="2147483891" r:id="rId4"/>
    <p:sldLayoutId id="2147483892" r:id="rId5"/>
    <p:sldLayoutId id="2147483893" r:id="rId6"/>
  </p:sldLayoutIdLst>
  <p:txStyles>
    <p:titleStyle>
      <a:lvl1pPr algn="l" rtl="0" eaLnBrk="0" fontAlgn="base" hangingPunct="0">
        <a:spcBef>
          <a:spcPct val="0"/>
        </a:spcBef>
        <a:spcAft>
          <a:spcPct val="0"/>
        </a:spcAft>
        <a:defRPr sz="3200">
          <a:solidFill>
            <a:srgbClr val="00386B"/>
          </a:solidFill>
          <a:latin typeface="+mj-lt"/>
          <a:ea typeface="ＭＳ Ｐゴシック" charset="0"/>
          <a:cs typeface="ＭＳ Ｐゴシック" charset="0"/>
        </a:defRPr>
      </a:lvl1pPr>
      <a:lvl2pPr algn="l" rtl="0" eaLnBrk="0" fontAlgn="base" hangingPunct="0">
        <a:spcBef>
          <a:spcPct val="0"/>
        </a:spcBef>
        <a:spcAft>
          <a:spcPct val="0"/>
        </a:spcAft>
        <a:defRPr sz="3200">
          <a:solidFill>
            <a:srgbClr val="00386B"/>
          </a:solidFill>
          <a:latin typeface="Arial" charset="0"/>
          <a:ea typeface="ＭＳ Ｐゴシック" charset="0"/>
          <a:cs typeface="ＭＳ Ｐゴシック" charset="0"/>
        </a:defRPr>
      </a:lvl2pPr>
      <a:lvl3pPr algn="l" rtl="0" eaLnBrk="0" fontAlgn="base" hangingPunct="0">
        <a:spcBef>
          <a:spcPct val="0"/>
        </a:spcBef>
        <a:spcAft>
          <a:spcPct val="0"/>
        </a:spcAft>
        <a:defRPr sz="3200">
          <a:solidFill>
            <a:srgbClr val="00386B"/>
          </a:solidFill>
          <a:latin typeface="Arial" charset="0"/>
          <a:ea typeface="ＭＳ Ｐゴシック" charset="0"/>
          <a:cs typeface="ＭＳ Ｐゴシック" charset="0"/>
        </a:defRPr>
      </a:lvl3pPr>
      <a:lvl4pPr algn="l" rtl="0" eaLnBrk="0" fontAlgn="base" hangingPunct="0">
        <a:spcBef>
          <a:spcPct val="0"/>
        </a:spcBef>
        <a:spcAft>
          <a:spcPct val="0"/>
        </a:spcAft>
        <a:defRPr sz="3200">
          <a:solidFill>
            <a:srgbClr val="00386B"/>
          </a:solidFill>
          <a:latin typeface="Arial" charset="0"/>
          <a:ea typeface="ＭＳ Ｐゴシック" charset="0"/>
          <a:cs typeface="ＭＳ Ｐゴシック" charset="0"/>
        </a:defRPr>
      </a:lvl4pPr>
      <a:lvl5pPr algn="l" rtl="0" eaLnBrk="0" fontAlgn="base" hangingPunct="0">
        <a:spcBef>
          <a:spcPct val="0"/>
        </a:spcBef>
        <a:spcAft>
          <a:spcPct val="0"/>
        </a:spcAft>
        <a:defRPr sz="3200">
          <a:solidFill>
            <a:srgbClr val="00386B"/>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28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4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0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25.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31.wmf"/><Relationship Id="rId2" Type="http://schemas.openxmlformats.org/officeDocument/2006/relationships/slideLayout" Target="../slideLayouts/slideLayout27.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30.w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14.xml"/><Relationship Id="rId7" Type="http://schemas.openxmlformats.org/officeDocument/2006/relationships/oleObject" Target="../embeddings/oleObject4.bin"/><Relationship Id="rId2" Type="http://schemas.openxmlformats.org/officeDocument/2006/relationships/slideLayout" Target="../slideLayouts/slideLayout25.xml"/><Relationship Id="rId1" Type="http://schemas.openxmlformats.org/officeDocument/2006/relationships/vmlDrawing" Target="../drawings/vmlDrawing2.vml"/><Relationship Id="rId6" Type="http://schemas.openxmlformats.org/officeDocument/2006/relationships/image" Target="../media/image35.png"/><Relationship Id="rId5" Type="http://schemas.openxmlformats.org/officeDocument/2006/relationships/image" Target="../media/image32.wmf"/><Relationship Id="rId10" Type="http://schemas.openxmlformats.org/officeDocument/2006/relationships/image" Target="../media/image34.wmf"/><Relationship Id="rId4" Type="http://schemas.openxmlformats.org/officeDocument/2006/relationships/oleObject" Target="../embeddings/oleObject3.bin"/><Relationship Id="rId9"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6.xml"/><Relationship Id="rId1" Type="http://schemas.openxmlformats.org/officeDocument/2006/relationships/vmlDrawing" Target="../drawings/vmlDrawing3.vml"/><Relationship Id="rId4" Type="http://schemas.openxmlformats.org/officeDocument/2006/relationships/image" Target="../media/image36.wmf"/></Relationships>
</file>

<file path=ppt/slides/_rels/slide17.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7.xml"/><Relationship Id="rId1" Type="http://schemas.openxmlformats.org/officeDocument/2006/relationships/slideLayout" Target="../slideLayouts/slideLayout29.xml"/><Relationship Id="rId4"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openxmlformats.org/officeDocument/2006/relationships/image" Target="../media/image41.png"/></Relationships>
</file>

<file path=ppt/slides/_rels/slide21.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45.jpeg"/><Relationship Id="rId4" Type="http://schemas.openxmlformats.org/officeDocument/2006/relationships/image" Target="../media/image4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eg"/><Relationship Id="rId2" Type="http://schemas.openxmlformats.org/officeDocument/2006/relationships/notesSlide" Target="../notesSlides/notesSlide21.xml"/><Relationship Id="rId1" Type="http://schemas.openxmlformats.org/officeDocument/2006/relationships/slideLayout" Target="../slideLayouts/slideLayout25.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8" Type="http://schemas.openxmlformats.org/officeDocument/2006/relationships/image" Target="../media/image36.wmf"/><Relationship Id="rId3" Type="http://schemas.openxmlformats.org/officeDocument/2006/relationships/notesSlide" Target="../notesSlides/notesSlide23.xml"/><Relationship Id="rId7" Type="http://schemas.openxmlformats.org/officeDocument/2006/relationships/oleObject" Target="../embeddings/oleObject7.bin"/><Relationship Id="rId2" Type="http://schemas.openxmlformats.org/officeDocument/2006/relationships/slideLayout" Target="../slideLayouts/slideLayout25.xml"/><Relationship Id="rId1" Type="http://schemas.openxmlformats.org/officeDocument/2006/relationships/vmlDrawing" Target="../drawings/vmlDrawing4.vml"/><Relationship Id="rId6" Type="http://schemas.openxmlformats.org/officeDocument/2006/relationships/image" Target="../media/image440.png"/><Relationship Id="rId5" Type="http://schemas.openxmlformats.org/officeDocument/2006/relationships/image" Target="../media/image43.png"/><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5.xml"/><Relationship Id="rId1" Type="http://schemas.openxmlformats.org/officeDocument/2006/relationships/slideLayout" Target="../slideLayouts/slideLayout25.xml"/><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8" Type="http://schemas.openxmlformats.org/officeDocument/2006/relationships/hyperlink" Target="http://upload.wikimedia.org/wikipedia/commons/3/39/Tmi-2_schematic.svg" TargetMode="External"/><Relationship Id="rId3" Type="http://schemas.openxmlformats.org/officeDocument/2006/relationships/hyperlink" Target="http://upload.wikimedia.org/wikipedia/commons/7/72/Coal_anthracite.jpg" TargetMode="External"/><Relationship Id="rId7"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hyperlink" Target="http://upload.wikimedia.org/wikipedia/commons/1/11/Gas_flame.jpg" TargetMode="External"/><Relationship Id="rId5" Type="http://schemas.openxmlformats.org/officeDocument/2006/relationships/image" Target="../media/image7.jpeg"/><Relationship Id="rId4" Type="http://schemas.openxmlformats.org/officeDocument/2006/relationships/image" Target="../media/image6.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7.xml"/><Relationship Id="rId1" Type="http://schemas.openxmlformats.org/officeDocument/2006/relationships/slideLayout" Target="../slideLayouts/slideLayout25.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hyperlink" Target="http://upload.wikimedia.org/wikipedia/commons/8/84/Emily_Apostle_Island_Sled_Dog_Race.jpg" TargetMode="External"/><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25.xml"/><Relationship Id="rId6" Type="http://schemas.openxmlformats.org/officeDocument/2006/relationships/image" Target="../media/image11.jpeg"/><Relationship Id="rId5" Type="http://schemas.openxmlformats.org/officeDocument/2006/relationships/hyperlink" Target="http://upload.wikimedia.org/wikipedia/commons/4/4a/ARS_-_Foods_high_in_zinc.jpg" TargetMode="Externa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25.xml"/><Relationship Id="rId6" Type="http://schemas.openxmlformats.org/officeDocument/2006/relationships/image" Target="../media/image16.pn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7.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2"/>
          <p:cNvSpPr txBox="1">
            <a:spLocks/>
          </p:cNvSpPr>
          <p:nvPr/>
        </p:nvSpPr>
        <p:spPr>
          <a:xfrm>
            <a:off x="1371600" y="4343400"/>
            <a:ext cx="6400800" cy="838200"/>
          </a:xfrm>
          <a:prstGeom prst="rect">
            <a:avLst/>
          </a:prstGeom>
        </p:spPr>
        <p:txBody>
          <a:bodyPr>
            <a:noAutofit/>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None/>
            </a:pPr>
            <a:r>
              <a:rPr lang="en-US" b="1" kern="0" dirty="0" smtClean="0">
                <a:solidFill>
                  <a:srgbClr val="002060"/>
                </a:solidFill>
                <a:latin typeface="Arial" panose="020B0604020202020204" pitchFamily="34" charset="0"/>
                <a:cs typeface="Arial" panose="020B0604020202020204" pitchFamily="34" charset="0"/>
              </a:rPr>
              <a:t>POE Unit 1.2</a:t>
            </a:r>
            <a:endParaRPr lang="en-US" b="1" kern="0" dirty="0" smtClean="0">
              <a:solidFill>
                <a:srgbClr val="002060"/>
              </a:solidFill>
              <a:latin typeface="Arial" panose="020B0604020202020204" pitchFamily="34" charset="0"/>
              <a:cs typeface="Arial" panose="020B0604020202020204" pitchFamily="34" charset="0"/>
            </a:endParaRPr>
          </a:p>
          <a:p>
            <a:pPr marL="0" indent="0" algn="ctr">
              <a:buNone/>
            </a:pPr>
            <a:r>
              <a:rPr lang="en-US" sz="2800" b="1" kern="0" smtClean="0">
                <a:solidFill>
                  <a:srgbClr val="002060"/>
                </a:solidFill>
                <a:latin typeface="Arial" panose="020B0604020202020204" pitchFamily="34" charset="0"/>
                <a:cs typeface="Arial" panose="020B0604020202020204" pitchFamily="34" charset="0"/>
              </a:rPr>
              <a:t>Energy Systems</a:t>
            </a:r>
            <a:endParaRPr lang="en-US" sz="2800" b="1" kern="0" dirty="0">
              <a:solidFill>
                <a:srgbClr val="002060"/>
              </a:solidFill>
              <a:latin typeface="Arial" panose="020B0604020202020204" pitchFamily="34" charset="0"/>
              <a:cs typeface="Arial" panose="020B0604020202020204" pitchFamily="34" charset="0"/>
            </a:endParaRPr>
          </a:p>
        </p:txBody>
      </p:sp>
      <p:pic>
        <p:nvPicPr>
          <p:cNvPr id="3" name="Picture 4" descr="C:\Users\lsmith\Dropbox\2014-15 Curriculum Release\Notes\Logos\PLTW Logo Transparent.tif"/>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600200" y="1600199"/>
            <a:ext cx="5943600" cy="1982832"/>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p:cNvSpPr txBox="1">
            <a:spLocks/>
          </p:cNvSpPr>
          <p:nvPr/>
        </p:nvSpPr>
        <p:spPr>
          <a:xfrm>
            <a:off x="6858000" y="6629400"/>
            <a:ext cx="2209800" cy="228600"/>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algn="r"/>
            <a:r>
              <a:rPr lang="en-US" sz="800" dirty="0" smtClean="0">
                <a:solidFill>
                  <a:schemeClr val="bg1">
                    <a:lumMod val="50000"/>
                  </a:schemeClr>
                </a:solidFill>
                <a:latin typeface="Arial" panose="020B0604020202020204" pitchFamily="34" charset="0"/>
                <a:cs typeface="Arial" panose="020B0604020202020204" pitchFamily="34" charset="0"/>
              </a:rPr>
              <a:t>© 2012 Project Lead The Way, Inc.</a:t>
            </a:r>
            <a:endParaRPr lang="en-US" sz="800" dirty="0">
              <a:solidFill>
                <a:schemeClr val="bg1">
                  <a:lumMod val="50000"/>
                </a:schemeClr>
              </a:solidFill>
              <a:latin typeface="Arial" panose="020B0604020202020204" pitchFamily="34" charset="0"/>
              <a:cs typeface="Arial" panose="020B0604020202020204" pitchFamily="34" charset="0"/>
            </a:endParaRPr>
          </a:p>
        </p:txBody>
      </p:sp>
      <p:sp>
        <p:nvSpPr>
          <p:cNvPr id="5" name="Footer Placeholder 3"/>
          <p:cNvSpPr txBox="1">
            <a:spLocks/>
          </p:cNvSpPr>
          <p:nvPr/>
        </p:nvSpPr>
        <p:spPr>
          <a:xfrm>
            <a:off x="0" y="6629400"/>
            <a:ext cx="2209800" cy="228600"/>
          </a:xfrm>
          <a:prstGeom prst="rect">
            <a:avLst/>
          </a:prstGeom>
        </p:spPr>
        <p:txBody>
          <a:bodyPr/>
          <a:lstStyle>
            <a:defPPr>
              <a:defRPr lang="en-US"/>
            </a:defPPr>
            <a:lvl1pPr marL="0" algn="l" defTabSz="914400" rtl="0" eaLnBrk="1" latinLnBrk="0" hangingPunct="1">
              <a:defRPr sz="1800" kern="1200">
                <a:solidFill>
                  <a:schemeClr val="bg1">
                    <a:lumMod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800" dirty="0" smtClean="0">
                <a:latin typeface="Arial" panose="020B0604020202020204" pitchFamily="34" charset="0"/>
                <a:cs typeface="Arial" panose="020B0604020202020204" pitchFamily="34" charset="0"/>
              </a:rPr>
              <a:t>Principles of Engineering</a:t>
            </a:r>
            <a:endParaRPr lang="en-US" sz="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869543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953000" y="2319337"/>
            <a:ext cx="4048125" cy="4352925"/>
          </a:xfrm>
          <a:prstGeom prst="rect">
            <a:avLst/>
          </a:prstGeom>
        </p:spPr>
      </p:pic>
      <p:sp>
        <p:nvSpPr>
          <p:cNvPr id="29" name="Rectangle 5"/>
          <p:cNvSpPr>
            <a:spLocks noGrp="1" noChangeArrowheads="1"/>
          </p:cNvSpPr>
          <p:nvPr>
            <p:ph type="title"/>
          </p:nvPr>
        </p:nvSpPr>
        <p:spPr>
          <a:xfrm>
            <a:off x="0" y="0"/>
            <a:ext cx="2743200" cy="838200"/>
          </a:xfrm>
        </p:spPr>
        <p:txBody>
          <a:bodyPr/>
          <a:lstStyle/>
          <a:p>
            <a:pPr eaLnBrk="1" hangingPunct="1">
              <a:defRPr/>
            </a:pPr>
            <a:r>
              <a:rPr lang="en-US" kern="1200" dirty="0" err="1">
                <a:ea typeface="+mn-ea"/>
                <a:cs typeface="+mn-cs"/>
              </a:rPr>
              <a:t>Multimeter</a:t>
            </a:r>
            <a:endParaRPr lang="en-US" kern="1200" dirty="0">
              <a:ea typeface="+mn-ea"/>
              <a:cs typeface="+mn-cs"/>
            </a:endParaRPr>
          </a:p>
        </p:txBody>
      </p:sp>
      <p:sp>
        <p:nvSpPr>
          <p:cNvPr id="30" name="Rectangle 6"/>
          <p:cNvSpPr>
            <a:spLocks noGrp="1" noChangeArrowheads="1"/>
          </p:cNvSpPr>
          <p:nvPr>
            <p:ph idx="1"/>
          </p:nvPr>
        </p:nvSpPr>
        <p:spPr>
          <a:xfrm>
            <a:off x="838200" y="762000"/>
            <a:ext cx="6781800" cy="3733800"/>
          </a:xfrm>
        </p:spPr>
        <p:txBody>
          <a:bodyPr/>
          <a:lstStyle/>
          <a:p>
            <a:pPr marL="0" indent="0" eaLnBrk="1" hangingPunct="1">
              <a:buFontTx/>
              <a:buNone/>
            </a:pPr>
            <a:r>
              <a:rPr lang="en-US" dirty="0">
                <a:latin typeface="Arial" charset="0"/>
              </a:rPr>
              <a:t>An instrument used to measure the properties of an electrical </a:t>
            </a:r>
            <a:r>
              <a:rPr lang="en-US" dirty="0" smtClean="0">
                <a:latin typeface="Arial" charset="0"/>
              </a:rPr>
              <a:t>circuit</a:t>
            </a:r>
            <a:r>
              <a:rPr lang="en-US" dirty="0">
                <a:latin typeface="Arial" charset="0"/>
              </a:rPr>
              <a:t>.</a:t>
            </a:r>
            <a:endParaRPr lang="en-US" dirty="0">
              <a:latin typeface="Arial" charset="0"/>
            </a:endParaRPr>
          </a:p>
        </p:txBody>
      </p:sp>
      <p:pic>
        <p:nvPicPr>
          <p:cNvPr id="31" name="Picture 10"/>
          <p:cNvPicPr>
            <a:picLocks noChangeAspect="1" noChangeArrowheads="1"/>
          </p:cNvPicPr>
          <p:nvPr/>
        </p:nvPicPr>
        <p:blipFill>
          <a:blip r:embed="rId4" cstate="email">
            <a:clrChange>
              <a:clrFrom>
                <a:srgbClr val="A29EA7"/>
              </a:clrFrom>
              <a:clrTo>
                <a:srgbClr val="A29EA7">
                  <a:alpha val="0"/>
                </a:srgbClr>
              </a:clrTo>
            </a:clrChange>
            <a:lum bright="30000" contrast="50000"/>
            <a:extLst>
              <a:ext uri="{28A0092B-C50C-407E-A947-70E740481C1C}">
                <a14:useLocalDpi xmlns:a14="http://schemas.microsoft.com/office/drawing/2010/main" val="0"/>
              </a:ext>
            </a:extLst>
          </a:blip>
          <a:srcRect/>
          <a:stretch>
            <a:fillRect/>
          </a:stretch>
        </p:blipFill>
        <p:spPr bwMode="auto">
          <a:xfrm>
            <a:off x="551610" y="1889172"/>
            <a:ext cx="1190625"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 descr="Kelvin50Multimete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523052" y="2070147"/>
            <a:ext cx="11811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4" descr="SmallRadShackMultimete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81000" y="4419600"/>
            <a:ext cx="1550988"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 name="Picture 3" descr="RadShackMultimete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2632145" y="4419600"/>
            <a:ext cx="1109663"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54339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4943475" y="2590800"/>
            <a:ext cx="4200525" cy="4267200"/>
          </a:xfrm>
          <a:prstGeom prst="rect">
            <a:avLst/>
          </a:prstGeom>
        </p:spPr>
      </p:pic>
      <p:pic>
        <p:nvPicPr>
          <p:cNvPr id="2" name="Picture 1"/>
          <p:cNvPicPr>
            <a:picLocks noChangeAspect="1"/>
          </p:cNvPicPr>
          <p:nvPr/>
        </p:nvPicPr>
        <p:blipFill>
          <a:blip r:embed="rId4"/>
          <a:stretch>
            <a:fillRect/>
          </a:stretch>
        </p:blipFill>
        <p:spPr>
          <a:xfrm>
            <a:off x="152400" y="2438400"/>
            <a:ext cx="4791075" cy="4305300"/>
          </a:xfrm>
          <a:prstGeom prst="rect">
            <a:avLst/>
          </a:prstGeom>
        </p:spPr>
      </p:pic>
      <p:sp>
        <p:nvSpPr>
          <p:cNvPr id="5" name="Rectangle 5"/>
          <p:cNvSpPr>
            <a:spLocks noGrp="1" noChangeArrowheads="1"/>
          </p:cNvSpPr>
          <p:nvPr>
            <p:ph type="title"/>
          </p:nvPr>
        </p:nvSpPr>
        <p:spPr>
          <a:xfrm>
            <a:off x="0" y="0"/>
            <a:ext cx="2743200" cy="838200"/>
          </a:xfrm>
        </p:spPr>
        <p:txBody>
          <a:bodyPr/>
          <a:lstStyle/>
          <a:p>
            <a:pPr eaLnBrk="1" hangingPunct="1">
              <a:defRPr/>
            </a:pPr>
            <a:r>
              <a:rPr lang="en-US" kern="1200" dirty="0" err="1">
                <a:ea typeface="+mn-ea"/>
                <a:cs typeface="+mn-cs"/>
              </a:rPr>
              <a:t>Multimeter</a:t>
            </a:r>
            <a:endParaRPr lang="en-US" kern="1200" dirty="0">
              <a:ea typeface="+mn-ea"/>
              <a:cs typeface="+mn-cs"/>
            </a:endParaRPr>
          </a:p>
        </p:txBody>
      </p:sp>
      <p:sp>
        <p:nvSpPr>
          <p:cNvPr id="6" name="Rectangle 6"/>
          <p:cNvSpPr>
            <a:spLocks noGrp="1" noChangeArrowheads="1"/>
          </p:cNvSpPr>
          <p:nvPr>
            <p:ph idx="1"/>
          </p:nvPr>
        </p:nvSpPr>
        <p:spPr>
          <a:xfrm>
            <a:off x="838200" y="762000"/>
            <a:ext cx="6781800" cy="3733800"/>
          </a:xfrm>
        </p:spPr>
        <p:txBody>
          <a:bodyPr/>
          <a:lstStyle/>
          <a:p>
            <a:pPr marL="0" indent="0" eaLnBrk="1" hangingPunct="1">
              <a:buFontTx/>
              <a:buNone/>
            </a:pPr>
            <a:r>
              <a:rPr lang="en-US" dirty="0">
                <a:latin typeface="Arial" charset="0"/>
              </a:rPr>
              <a:t>An instrument used to measure the properties of an electrical </a:t>
            </a:r>
            <a:r>
              <a:rPr lang="en-US" dirty="0" smtClean="0">
                <a:latin typeface="Arial" charset="0"/>
              </a:rPr>
              <a:t>circuit</a:t>
            </a:r>
            <a:r>
              <a:rPr lang="en-US" dirty="0">
                <a:latin typeface="Arial" charset="0"/>
              </a:rPr>
              <a:t>.</a:t>
            </a:r>
            <a:endParaRPr lang="en-US" dirty="0">
              <a:latin typeface="Arial" charset="0"/>
            </a:endParaRPr>
          </a:p>
        </p:txBody>
      </p:sp>
    </p:spTree>
    <p:extLst>
      <p:ext uri="{BB962C8B-B14F-4D97-AF65-F5344CB8AC3E}">
        <p14:creationId xmlns:p14="http://schemas.microsoft.com/office/powerpoint/2010/main" val="859787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0" y="0"/>
            <a:ext cx="8229600" cy="715963"/>
          </a:xfrm>
        </p:spPr>
        <p:txBody>
          <a:bodyPr/>
          <a:lstStyle/>
          <a:p>
            <a:r>
              <a:rPr lang="en-US" sz="4000">
                <a:latin typeface="Arial" charset="0"/>
              </a:rPr>
              <a:t>Circuit Configuration</a:t>
            </a:r>
          </a:p>
        </p:txBody>
      </p:sp>
      <p:sp>
        <p:nvSpPr>
          <p:cNvPr id="36867" name="Content Placeholder 5"/>
          <p:cNvSpPr>
            <a:spLocks noGrp="1"/>
          </p:cNvSpPr>
          <p:nvPr>
            <p:ph sz="half" idx="2"/>
          </p:nvPr>
        </p:nvSpPr>
        <p:spPr>
          <a:xfrm>
            <a:off x="457200" y="1828800"/>
            <a:ext cx="4040188" cy="2332038"/>
          </a:xfrm>
        </p:spPr>
        <p:txBody>
          <a:bodyPr/>
          <a:lstStyle/>
          <a:p>
            <a:pPr>
              <a:buFontTx/>
              <a:buNone/>
            </a:pPr>
            <a:r>
              <a:rPr lang="en-US" b="1">
                <a:latin typeface="Arial" charset="0"/>
              </a:rPr>
              <a:t>Series Circuits</a:t>
            </a:r>
          </a:p>
          <a:p>
            <a:r>
              <a:rPr lang="en-US">
                <a:latin typeface="Arial" charset="0"/>
              </a:rPr>
              <a:t>Components are connected end-to-end.</a:t>
            </a:r>
          </a:p>
          <a:p>
            <a:r>
              <a:rPr lang="en-US">
                <a:latin typeface="Arial" charset="0"/>
              </a:rPr>
              <a:t>There is only a single path for current to flow.</a:t>
            </a:r>
          </a:p>
          <a:p>
            <a:endParaRPr lang="en-US" sz="2000">
              <a:latin typeface="Arial" charset="0"/>
            </a:endParaRPr>
          </a:p>
        </p:txBody>
      </p:sp>
      <p:sp>
        <p:nvSpPr>
          <p:cNvPr id="36868" name="Content Placeholder 7"/>
          <p:cNvSpPr>
            <a:spLocks noGrp="1"/>
          </p:cNvSpPr>
          <p:nvPr>
            <p:ph sz="quarter" idx="4"/>
          </p:nvPr>
        </p:nvSpPr>
        <p:spPr>
          <a:xfrm>
            <a:off x="4645025" y="1752600"/>
            <a:ext cx="4498975" cy="2332038"/>
          </a:xfrm>
        </p:spPr>
        <p:txBody>
          <a:bodyPr/>
          <a:lstStyle/>
          <a:p>
            <a:pPr>
              <a:buFontTx/>
              <a:buNone/>
            </a:pPr>
            <a:r>
              <a:rPr lang="en-US" b="1">
                <a:latin typeface="Arial" charset="0"/>
              </a:rPr>
              <a:t>Parallel Circuits</a:t>
            </a:r>
          </a:p>
          <a:p>
            <a:r>
              <a:rPr lang="en-US">
                <a:latin typeface="Arial" charset="0"/>
              </a:rPr>
              <a:t>Both ends of the components are connected together.</a:t>
            </a:r>
          </a:p>
          <a:p>
            <a:r>
              <a:rPr lang="en-US">
                <a:latin typeface="Arial" charset="0"/>
              </a:rPr>
              <a:t>There are multiple paths for current to flow.</a:t>
            </a:r>
          </a:p>
          <a:p>
            <a:endParaRPr lang="en-US" sz="2000">
              <a:latin typeface="Arial" charset="0"/>
            </a:endParaRPr>
          </a:p>
        </p:txBody>
      </p:sp>
      <p:sp>
        <p:nvSpPr>
          <p:cNvPr id="36869" name="TextBox 49"/>
          <p:cNvSpPr txBox="1">
            <a:spLocks noChangeArrowheads="1"/>
          </p:cNvSpPr>
          <p:nvPr/>
        </p:nvSpPr>
        <p:spPr bwMode="auto">
          <a:xfrm>
            <a:off x="2786063" y="6180138"/>
            <a:ext cx="33750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400"/>
              <a:t>Components </a:t>
            </a:r>
          </a:p>
          <a:p>
            <a:pPr algn="ctr" eaLnBrk="1" hangingPunct="1"/>
            <a:r>
              <a:rPr lang="en-US" sz="1400"/>
              <a:t>(i.e., resistors, batteries, capacitors, etc.)</a:t>
            </a:r>
          </a:p>
        </p:txBody>
      </p:sp>
      <p:cxnSp>
        <p:nvCxnSpPr>
          <p:cNvPr id="36870" name="Straight Arrow Connector 50"/>
          <p:cNvCxnSpPr>
            <a:cxnSpLocks noChangeShapeType="1"/>
            <a:stCxn id="36869" idx="0"/>
            <a:endCxn id="61" idx="1"/>
          </p:cNvCxnSpPr>
          <p:nvPr/>
        </p:nvCxnSpPr>
        <p:spPr bwMode="auto">
          <a:xfrm flipV="1">
            <a:off x="4473575" y="5419725"/>
            <a:ext cx="1165225" cy="760413"/>
          </a:xfrm>
          <a:prstGeom prst="straightConnector1">
            <a:avLst/>
          </a:prstGeom>
          <a:noFill/>
          <a:ln w="12700">
            <a:solidFill>
              <a:srgbClr val="FF0000"/>
            </a:solidFill>
            <a:round/>
            <a:headEnd type="oval" w="med" len="med"/>
            <a:tailEnd type="arrow" w="med" len="med"/>
          </a:ln>
          <a:extLst>
            <a:ext uri="{909E8E84-426E-40DD-AFC4-6F175D3DCCD1}">
              <a14:hiddenFill xmlns:a14="http://schemas.microsoft.com/office/drawing/2010/main">
                <a:noFill/>
              </a14:hiddenFill>
            </a:ext>
          </a:extLst>
        </p:spPr>
      </p:cxnSp>
      <p:cxnSp>
        <p:nvCxnSpPr>
          <p:cNvPr id="36871" name="Straight Arrow Connector 51"/>
          <p:cNvCxnSpPr>
            <a:cxnSpLocks noChangeShapeType="1"/>
            <a:stCxn id="36869" idx="0"/>
            <a:endCxn id="88" idx="3"/>
          </p:cNvCxnSpPr>
          <p:nvPr/>
        </p:nvCxnSpPr>
        <p:spPr bwMode="auto">
          <a:xfrm flipH="1" flipV="1">
            <a:off x="3248025" y="5405438"/>
            <a:ext cx="1225550" cy="774700"/>
          </a:xfrm>
          <a:prstGeom prst="straightConnector1">
            <a:avLst/>
          </a:prstGeom>
          <a:noFill/>
          <a:ln w="12700">
            <a:solidFill>
              <a:srgbClr val="FF0000"/>
            </a:solidFill>
            <a:round/>
            <a:headEnd type="oval" w="med" len="med"/>
            <a:tailEnd type="arrow" w="med" len="med"/>
          </a:ln>
          <a:extLst>
            <a:ext uri="{909E8E84-426E-40DD-AFC4-6F175D3DCCD1}">
              <a14:hiddenFill xmlns:a14="http://schemas.microsoft.com/office/drawing/2010/main">
                <a:noFill/>
              </a14:hiddenFill>
            </a:ext>
          </a:extLst>
        </p:spPr>
      </p:cxnSp>
      <p:grpSp>
        <p:nvGrpSpPr>
          <p:cNvPr id="36872" name="Group 52"/>
          <p:cNvGrpSpPr>
            <a:grpSpLocks noChangeAspect="1"/>
          </p:cNvGrpSpPr>
          <p:nvPr/>
        </p:nvGrpSpPr>
        <p:grpSpPr bwMode="auto">
          <a:xfrm>
            <a:off x="5638800" y="4394200"/>
            <a:ext cx="2400300" cy="2058988"/>
            <a:chOff x="1219200" y="2063447"/>
            <a:chExt cx="3200400" cy="2744242"/>
          </a:xfrm>
        </p:grpSpPr>
        <p:grpSp>
          <p:nvGrpSpPr>
            <p:cNvPr id="36891" name="Group 45"/>
            <p:cNvGrpSpPr>
              <a:grpSpLocks/>
            </p:cNvGrpSpPr>
            <p:nvPr/>
          </p:nvGrpSpPr>
          <p:grpSpPr bwMode="auto">
            <a:xfrm>
              <a:off x="1450428" y="2063447"/>
              <a:ext cx="2743200" cy="480055"/>
              <a:chOff x="1450428" y="1821711"/>
              <a:chExt cx="2743200" cy="480055"/>
            </a:xfrm>
          </p:grpSpPr>
          <p:sp>
            <p:nvSpPr>
              <p:cNvPr id="71" name="Freeform 70"/>
              <p:cNvSpPr/>
              <p:nvPr/>
            </p:nvSpPr>
            <p:spPr>
              <a:xfrm>
                <a:off x="1449917" y="1828059"/>
                <a:ext cx="2743200" cy="473948"/>
              </a:xfrm>
              <a:custGeom>
                <a:avLst/>
                <a:gdLst>
                  <a:gd name="connsiteX0" fmla="*/ 2743200 w 2743200"/>
                  <a:gd name="connsiteY0" fmla="*/ 472966 h 472966"/>
                  <a:gd name="connsiteX1" fmla="*/ 2743200 w 2743200"/>
                  <a:gd name="connsiteY1" fmla="*/ 0 h 472966"/>
                  <a:gd name="connsiteX2" fmla="*/ 0 w 2743200"/>
                  <a:gd name="connsiteY2" fmla="*/ 0 h 472966"/>
                  <a:gd name="connsiteX3" fmla="*/ 0 w 2743200"/>
                  <a:gd name="connsiteY3" fmla="*/ 472966 h 472966"/>
                </a:gdLst>
                <a:ahLst/>
                <a:cxnLst>
                  <a:cxn ang="0">
                    <a:pos x="connsiteX0" y="connsiteY0"/>
                  </a:cxn>
                  <a:cxn ang="0">
                    <a:pos x="connsiteX1" y="connsiteY1"/>
                  </a:cxn>
                  <a:cxn ang="0">
                    <a:pos x="connsiteX2" y="connsiteY2"/>
                  </a:cxn>
                  <a:cxn ang="0">
                    <a:pos x="connsiteX3" y="connsiteY3"/>
                  </a:cxn>
                </a:cxnLst>
                <a:rect l="l" t="t" r="r" b="b"/>
                <a:pathLst>
                  <a:path w="2743200" h="472966">
                    <a:moveTo>
                      <a:pt x="2743200" y="472966"/>
                    </a:moveTo>
                    <a:lnTo>
                      <a:pt x="2743200" y="0"/>
                    </a:lnTo>
                    <a:lnTo>
                      <a:pt x="0" y="0"/>
                    </a:lnTo>
                    <a:lnTo>
                      <a:pt x="0" y="472966"/>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72" name="Straight Connector 71"/>
              <p:cNvCxnSpPr/>
              <p:nvPr/>
            </p:nvCxnSpPr>
            <p:spPr>
              <a:xfrm rot="5400000">
                <a:off x="2132632" y="2049163"/>
                <a:ext cx="457021" cy="2116"/>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5400000">
                <a:off x="3047032" y="2059743"/>
                <a:ext cx="457021" cy="2116"/>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grpSp>
        <p:grpSp>
          <p:nvGrpSpPr>
            <p:cNvPr id="36892" name="Group 46"/>
            <p:cNvGrpSpPr>
              <a:grpSpLocks/>
            </p:cNvGrpSpPr>
            <p:nvPr/>
          </p:nvGrpSpPr>
          <p:grpSpPr bwMode="auto">
            <a:xfrm flipV="1">
              <a:off x="1447800" y="4327634"/>
              <a:ext cx="2743200" cy="480055"/>
              <a:chOff x="1450428" y="1821711"/>
              <a:chExt cx="2743200" cy="480055"/>
            </a:xfrm>
          </p:grpSpPr>
          <p:sp>
            <p:nvSpPr>
              <p:cNvPr id="68" name="Freeform 67"/>
              <p:cNvSpPr/>
              <p:nvPr/>
            </p:nvSpPr>
            <p:spPr>
              <a:xfrm>
                <a:off x="1450428" y="1828059"/>
                <a:ext cx="2743200" cy="473948"/>
              </a:xfrm>
              <a:custGeom>
                <a:avLst/>
                <a:gdLst>
                  <a:gd name="connsiteX0" fmla="*/ 2743200 w 2743200"/>
                  <a:gd name="connsiteY0" fmla="*/ 472966 h 472966"/>
                  <a:gd name="connsiteX1" fmla="*/ 2743200 w 2743200"/>
                  <a:gd name="connsiteY1" fmla="*/ 0 h 472966"/>
                  <a:gd name="connsiteX2" fmla="*/ 0 w 2743200"/>
                  <a:gd name="connsiteY2" fmla="*/ 0 h 472966"/>
                  <a:gd name="connsiteX3" fmla="*/ 0 w 2743200"/>
                  <a:gd name="connsiteY3" fmla="*/ 472966 h 472966"/>
                </a:gdLst>
                <a:ahLst/>
                <a:cxnLst>
                  <a:cxn ang="0">
                    <a:pos x="connsiteX0" y="connsiteY0"/>
                  </a:cxn>
                  <a:cxn ang="0">
                    <a:pos x="connsiteX1" y="connsiteY1"/>
                  </a:cxn>
                  <a:cxn ang="0">
                    <a:pos x="connsiteX2" y="connsiteY2"/>
                  </a:cxn>
                  <a:cxn ang="0">
                    <a:pos x="connsiteX3" y="connsiteY3"/>
                  </a:cxn>
                </a:cxnLst>
                <a:rect l="l" t="t" r="r" b="b"/>
                <a:pathLst>
                  <a:path w="2743200" h="472966">
                    <a:moveTo>
                      <a:pt x="2743200" y="472966"/>
                    </a:moveTo>
                    <a:lnTo>
                      <a:pt x="2743200" y="0"/>
                    </a:lnTo>
                    <a:lnTo>
                      <a:pt x="0" y="0"/>
                    </a:lnTo>
                    <a:lnTo>
                      <a:pt x="0" y="472966"/>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cxnSp>
            <p:nvCxnSpPr>
              <p:cNvPr id="69" name="Straight Connector 68"/>
              <p:cNvCxnSpPr/>
              <p:nvPr/>
            </p:nvCxnSpPr>
            <p:spPr>
              <a:xfrm rot="5400000">
                <a:off x="2133143" y="2049163"/>
                <a:ext cx="457021" cy="2117"/>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3047543" y="2059743"/>
                <a:ext cx="457021" cy="2117"/>
              </a:xfrm>
              <a:prstGeom prst="line">
                <a:avLst/>
              </a:prstGeom>
              <a:ln w="12700">
                <a:solidFill>
                  <a:srgbClr val="0000FF"/>
                </a:solidFill>
                <a:headEnd type="oval"/>
              </a:ln>
            </p:spPr>
            <p:style>
              <a:lnRef idx="1">
                <a:schemeClr val="accent1"/>
              </a:lnRef>
              <a:fillRef idx="0">
                <a:schemeClr val="accent1"/>
              </a:fillRef>
              <a:effectRef idx="0">
                <a:schemeClr val="accent1"/>
              </a:effectRef>
              <a:fontRef idx="minor">
                <a:schemeClr val="tx1"/>
              </a:fontRef>
            </p:style>
          </p:cxnSp>
        </p:grpSp>
        <p:grpSp>
          <p:nvGrpSpPr>
            <p:cNvPr id="36893" name="Group 11"/>
            <p:cNvGrpSpPr>
              <a:grpSpLocks/>
            </p:cNvGrpSpPr>
            <p:nvPr/>
          </p:nvGrpSpPr>
          <p:grpSpPr bwMode="auto">
            <a:xfrm>
              <a:off x="3048000" y="2514600"/>
              <a:ext cx="457200" cy="1828800"/>
              <a:chOff x="3200400" y="2468096"/>
              <a:chExt cx="457200" cy="1828800"/>
            </a:xfrm>
          </p:grpSpPr>
          <p:cxnSp>
            <p:nvCxnSpPr>
              <p:cNvPr id="66" name="Straight Connector 65"/>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4" name="Group 14"/>
            <p:cNvGrpSpPr>
              <a:grpSpLocks/>
            </p:cNvGrpSpPr>
            <p:nvPr/>
          </p:nvGrpSpPr>
          <p:grpSpPr bwMode="auto">
            <a:xfrm>
              <a:off x="3962400" y="2514600"/>
              <a:ext cx="457200" cy="1828800"/>
              <a:chOff x="3200400" y="2468096"/>
              <a:chExt cx="457200" cy="1828800"/>
            </a:xfrm>
          </p:grpSpPr>
          <p:cxnSp>
            <p:nvCxnSpPr>
              <p:cNvPr id="64" name="Straight Connector 63"/>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5" name="Rectangle 64"/>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5" name="Group 62"/>
            <p:cNvGrpSpPr>
              <a:grpSpLocks/>
            </p:cNvGrpSpPr>
            <p:nvPr/>
          </p:nvGrpSpPr>
          <p:grpSpPr bwMode="auto">
            <a:xfrm>
              <a:off x="2133600" y="2514600"/>
              <a:ext cx="457200" cy="1828800"/>
              <a:chOff x="3200400" y="2468096"/>
              <a:chExt cx="457200" cy="1828800"/>
            </a:xfrm>
          </p:grpSpPr>
          <p:cxnSp>
            <p:nvCxnSpPr>
              <p:cNvPr id="62" name="Straight Connector 5"/>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3" name="Rectangle 3"/>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96" name="Group 8"/>
            <p:cNvGrpSpPr>
              <a:grpSpLocks/>
            </p:cNvGrpSpPr>
            <p:nvPr/>
          </p:nvGrpSpPr>
          <p:grpSpPr bwMode="auto">
            <a:xfrm>
              <a:off x="1219200" y="2514600"/>
              <a:ext cx="457200" cy="1828800"/>
              <a:chOff x="3200400" y="2468096"/>
              <a:chExt cx="457200" cy="1828800"/>
            </a:xfrm>
          </p:grpSpPr>
          <p:cxnSp>
            <p:nvCxnSpPr>
              <p:cNvPr id="60" name="Straight Connector 59"/>
              <p:cNvCxnSpPr/>
              <p:nvPr/>
            </p:nvCxnSpPr>
            <p:spPr>
              <a:xfrm rot="5400000">
                <a:off x="2513900" y="3382718"/>
                <a:ext cx="1830199"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61" name="Rectangle 60"/>
              <p:cNvSpPr/>
              <p:nvPr/>
            </p:nvSpPr>
            <p:spPr>
              <a:xfrm>
                <a:off x="3200400" y="2924639"/>
                <a:ext cx="457200" cy="916157"/>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grpSp>
        <p:nvGrpSpPr>
          <p:cNvPr id="36873" name="Group 73"/>
          <p:cNvGrpSpPr>
            <a:grpSpLocks noChangeAspect="1"/>
          </p:cNvGrpSpPr>
          <p:nvPr/>
        </p:nvGrpSpPr>
        <p:grpSpPr bwMode="auto">
          <a:xfrm>
            <a:off x="838200" y="4217988"/>
            <a:ext cx="2409825" cy="2411412"/>
            <a:chOff x="5257800" y="1844566"/>
            <a:chExt cx="3213536" cy="3216166"/>
          </a:xfrm>
        </p:grpSpPr>
        <p:sp>
          <p:nvSpPr>
            <p:cNvPr id="75" name="Freeform 74"/>
            <p:cNvSpPr/>
            <p:nvPr/>
          </p:nvSpPr>
          <p:spPr>
            <a:xfrm>
              <a:off x="5486431" y="4366260"/>
              <a:ext cx="457262" cy="457335"/>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6" name="Freeform 75"/>
            <p:cNvSpPr/>
            <p:nvPr/>
          </p:nvSpPr>
          <p:spPr>
            <a:xfrm rot="5400000">
              <a:off x="5487452" y="2057391"/>
              <a:ext cx="455218" cy="457262"/>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7" name="Freeform 76"/>
            <p:cNvSpPr/>
            <p:nvPr/>
          </p:nvSpPr>
          <p:spPr>
            <a:xfrm flipH="1">
              <a:off x="7787561" y="4362026"/>
              <a:ext cx="457262" cy="457335"/>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sp>
          <p:nvSpPr>
            <p:cNvPr id="78" name="Freeform 77"/>
            <p:cNvSpPr/>
            <p:nvPr/>
          </p:nvSpPr>
          <p:spPr>
            <a:xfrm rot="16200000" flipH="1">
              <a:off x="7787524" y="2066918"/>
              <a:ext cx="457335" cy="457262"/>
            </a:xfrm>
            <a:custGeom>
              <a:avLst/>
              <a:gdLst>
                <a:gd name="connsiteX0" fmla="*/ 536028 w 536028"/>
                <a:gd name="connsiteY0" fmla="*/ 425669 h 425669"/>
                <a:gd name="connsiteX1" fmla="*/ 0 w 536028"/>
                <a:gd name="connsiteY1" fmla="*/ 425669 h 425669"/>
                <a:gd name="connsiteX2" fmla="*/ 0 w 536028"/>
                <a:gd name="connsiteY2" fmla="*/ 0 h 425669"/>
              </a:gdLst>
              <a:ahLst/>
              <a:cxnLst>
                <a:cxn ang="0">
                  <a:pos x="connsiteX0" y="connsiteY0"/>
                </a:cxn>
                <a:cxn ang="0">
                  <a:pos x="connsiteX1" y="connsiteY1"/>
                </a:cxn>
                <a:cxn ang="0">
                  <a:pos x="connsiteX2" y="connsiteY2"/>
                </a:cxn>
              </a:cxnLst>
              <a:rect l="l" t="t" r="r" b="b"/>
              <a:pathLst>
                <a:path w="536028" h="425669">
                  <a:moveTo>
                    <a:pt x="536028" y="425669"/>
                  </a:moveTo>
                  <a:lnTo>
                    <a:pt x="0" y="425669"/>
                  </a:lnTo>
                  <a:lnTo>
                    <a:pt x="0" y="0"/>
                  </a:lnTo>
                </a:path>
              </a:pathLst>
            </a:custGeom>
            <a:ln w="12700">
              <a:solidFill>
                <a:srgbClr val="0000FF"/>
              </a:solidFill>
              <a:headEnd type="none" w="med" len="med"/>
              <a:tailEnd type="none" w="med" len="med"/>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grpSp>
          <p:nvGrpSpPr>
            <p:cNvPr id="36879" name="Group 17"/>
            <p:cNvGrpSpPr>
              <a:grpSpLocks/>
            </p:cNvGrpSpPr>
            <p:nvPr/>
          </p:nvGrpSpPr>
          <p:grpSpPr bwMode="auto">
            <a:xfrm rot="5400000">
              <a:off x="6629400" y="1158766"/>
              <a:ext cx="457200" cy="1828800"/>
              <a:chOff x="3200400" y="2468096"/>
              <a:chExt cx="457200" cy="1828800"/>
            </a:xfrm>
          </p:grpSpPr>
          <p:cxnSp>
            <p:nvCxnSpPr>
              <p:cNvPr id="89" name="Straight Connector 88"/>
              <p:cNvCxnSpPr/>
              <p:nvPr/>
            </p:nvCxnSpPr>
            <p:spPr>
              <a:xfrm rot="5400000">
                <a:off x="2514544" y="3382279"/>
                <a:ext cx="1829048"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0" name="Rectangle 89"/>
              <p:cNvSpPr/>
              <p:nvPr/>
            </p:nvSpPr>
            <p:spPr>
              <a:xfrm>
                <a:off x="3200401" y="2925017"/>
                <a:ext cx="457335" cy="914524"/>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r">
                  <a:defRPr/>
                </a:pPr>
                <a:endParaRPr lang="en-US" dirty="0"/>
              </a:p>
            </p:txBody>
          </p:sp>
        </p:grpSp>
        <p:grpSp>
          <p:nvGrpSpPr>
            <p:cNvPr id="36880" name="Group 26"/>
            <p:cNvGrpSpPr>
              <a:grpSpLocks/>
            </p:cNvGrpSpPr>
            <p:nvPr/>
          </p:nvGrpSpPr>
          <p:grpSpPr bwMode="auto">
            <a:xfrm>
              <a:off x="8014136" y="2514600"/>
              <a:ext cx="457200" cy="1828800"/>
              <a:chOff x="3200400" y="2468096"/>
              <a:chExt cx="457200" cy="1828800"/>
            </a:xfrm>
          </p:grpSpPr>
          <p:cxnSp>
            <p:nvCxnSpPr>
              <p:cNvPr id="87" name="Straight Connector 86"/>
              <p:cNvCxnSpPr/>
              <p:nvPr/>
            </p:nvCxnSpPr>
            <p:spPr>
              <a:xfrm rot="5400000">
                <a:off x="2514299" y="3381796"/>
                <a:ext cx="1829340"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a:xfrm>
                <a:off x="3200337" y="2924461"/>
                <a:ext cx="457263" cy="914670"/>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81" name="Group 23"/>
            <p:cNvGrpSpPr>
              <a:grpSpLocks/>
            </p:cNvGrpSpPr>
            <p:nvPr/>
          </p:nvGrpSpPr>
          <p:grpSpPr bwMode="auto">
            <a:xfrm rot="5400000">
              <a:off x="6626770" y="3917732"/>
              <a:ext cx="457200" cy="1828800"/>
              <a:chOff x="3200400" y="2468096"/>
              <a:chExt cx="457200" cy="1828800"/>
            </a:xfrm>
          </p:grpSpPr>
          <p:cxnSp>
            <p:nvCxnSpPr>
              <p:cNvPr id="85" name="Straight Connector 84"/>
              <p:cNvCxnSpPr/>
              <p:nvPr/>
            </p:nvCxnSpPr>
            <p:spPr>
              <a:xfrm rot="5400000">
                <a:off x="2514408" y="3381766"/>
                <a:ext cx="1829048"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6" name="Rectangle 85"/>
              <p:cNvSpPr/>
              <p:nvPr/>
            </p:nvSpPr>
            <p:spPr>
              <a:xfrm>
                <a:off x="3200265" y="2924504"/>
                <a:ext cx="457335" cy="914524"/>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nvGrpSpPr>
            <p:cNvPr id="36882" name="Group 20"/>
            <p:cNvGrpSpPr>
              <a:grpSpLocks/>
            </p:cNvGrpSpPr>
            <p:nvPr/>
          </p:nvGrpSpPr>
          <p:grpSpPr bwMode="auto">
            <a:xfrm>
              <a:off x="5257800" y="2514600"/>
              <a:ext cx="457200" cy="1828800"/>
              <a:chOff x="3200400" y="2468096"/>
              <a:chExt cx="457200" cy="1828800"/>
            </a:xfrm>
          </p:grpSpPr>
          <p:cxnSp>
            <p:nvCxnSpPr>
              <p:cNvPr id="83" name="Straight Connector 82"/>
              <p:cNvCxnSpPr/>
              <p:nvPr/>
            </p:nvCxnSpPr>
            <p:spPr>
              <a:xfrm rot="5400000">
                <a:off x="2514361" y="3381796"/>
                <a:ext cx="1829340" cy="0"/>
              </a:xfrm>
              <a:prstGeom prst="line">
                <a:avLst/>
              </a:prstGeom>
              <a:ln w="12700">
                <a:solidFill>
                  <a:srgbClr val="FF00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3200400" y="2924461"/>
                <a:ext cx="457263" cy="914670"/>
              </a:xfrm>
              <a:prstGeom prst="rect">
                <a:avLst/>
              </a:prstGeom>
              <a:solidFill>
                <a:schemeClr val="bg1"/>
              </a:solidFill>
              <a:ln w="12700">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dirty="0"/>
              </a:p>
            </p:txBody>
          </p:sp>
        </p:grpSp>
      </p:grpSp>
      <p:sp>
        <p:nvSpPr>
          <p:cNvPr id="36874" name="TextBox 90"/>
          <p:cNvSpPr txBox="1">
            <a:spLocks noChangeArrowheads="1"/>
          </p:cNvSpPr>
          <p:nvPr/>
        </p:nvSpPr>
        <p:spPr bwMode="auto">
          <a:xfrm>
            <a:off x="381000" y="762000"/>
            <a:ext cx="80772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800"/>
              <a:t>Components in a circuit can be connected in one of two ways.</a:t>
            </a:r>
          </a:p>
        </p:txBody>
      </p:sp>
    </p:spTree>
    <p:extLst>
      <p:ext uri="{BB962C8B-B14F-4D97-AF65-F5344CB8AC3E}">
        <p14:creationId xmlns:p14="http://schemas.microsoft.com/office/powerpoint/2010/main" val="21188211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0"/>
            <a:ext cx="3581400" cy="838200"/>
          </a:xfrm>
        </p:spPr>
        <p:txBody>
          <a:bodyPr/>
          <a:lstStyle/>
          <a:p>
            <a:pPr eaLnBrk="1" hangingPunct="1"/>
            <a:r>
              <a:rPr lang="en-US" dirty="0" smtClean="0">
                <a:latin typeface="Arial" charset="0"/>
              </a:rPr>
              <a:t>Ohm’s </a:t>
            </a:r>
            <a:r>
              <a:rPr lang="en-US" dirty="0">
                <a:latin typeface="Arial" charset="0"/>
              </a:rPr>
              <a:t>Law</a:t>
            </a:r>
          </a:p>
        </p:txBody>
      </p:sp>
      <p:graphicFrame>
        <p:nvGraphicFramePr>
          <p:cNvPr id="82947" name="Group 3"/>
          <p:cNvGraphicFramePr>
            <a:graphicFrameLocks noGrp="1"/>
          </p:cNvGraphicFramePr>
          <p:nvPr/>
        </p:nvGraphicFramePr>
        <p:xfrm>
          <a:off x="838200" y="3657600"/>
          <a:ext cx="7516813" cy="2014539"/>
        </p:xfrm>
        <a:graphic>
          <a:graphicData uri="http://schemas.openxmlformats.org/drawingml/2006/table">
            <a:tbl>
              <a:tblPr/>
              <a:tblGrid>
                <a:gridCol w="1881188"/>
                <a:gridCol w="1878012"/>
                <a:gridCol w="1876425"/>
                <a:gridCol w="1881188"/>
              </a:tblGrid>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Quantities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Abbreviations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Units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Symbols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9D9D9"/>
                    </a:solidFill>
                  </a:tcPr>
                </a:tc>
              </a:tr>
              <a:tr h="50482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Voltage</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Volts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V</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Current</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I</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Amperes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A</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5032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Resistance</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R</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Ohms</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Arial" charset="0"/>
                          <a:ea typeface="Times New Roman" charset="0"/>
                          <a:cs typeface="Arial" charset="0"/>
                        </a:rPr>
                        <a:t>Ω</a:t>
                      </a:r>
                      <a:endParaRPr kumimoji="0" lang="en-US" sz="3600" b="0" i="0" u="none" strike="noStrike" cap="none" normalizeH="0" baseline="0">
                        <a:ln>
                          <a:noFill/>
                        </a:ln>
                        <a:solidFill>
                          <a:schemeClr val="tx1"/>
                        </a:solidFill>
                        <a:effectLst/>
                        <a:latin typeface="Arial" charset="0"/>
                        <a:ea typeface="Times New Roman" charset="0"/>
                        <a:cs typeface="Arial" charset="0"/>
                      </a:endParaRPr>
                    </a:p>
                  </a:txBody>
                  <a:tcP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31774" name="Text Box 30"/>
          <p:cNvSpPr txBox="1">
            <a:spLocks noChangeArrowheads="1"/>
          </p:cNvSpPr>
          <p:nvPr/>
        </p:nvSpPr>
        <p:spPr bwMode="auto">
          <a:xfrm>
            <a:off x="381000" y="2372212"/>
            <a:ext cx="5562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400" i="1" dirty="0"/>
              <a:t>If you know </a:t>
            </a:r>
            <a:r>
              <a:rPr lang="en-US" sz="2400" i="1" dirty="0" smtClean="0"/>
              <a:t>two </a:t>
            </a:r>
            <a:r>
              <a:rPr lang="en-US" sz="2400" i="1" dirty="0"/>
              <a:t>of the </a:t>
            </a:r>
            <a:r>
              <a:rPr lang="en-US" sz="2400" i="1" dirty="0" smtClean="0"/>
              <a:t>three </a:t>
            </a:r>
            <a:r>
              <a:rPr lang="en-US" sz="2400" i="1" dirty="0"/>
              <a:t>quantities, you can solve for the third.</a:t>
            </a:r>
          </a:p>
        </p:txBody>
      </p:sp>
      <p:sp>
        <p:nvSpPr>
          <p:cNvPr id="82975" name="Text Box 31"/>
          <p:cNvSpPr txBox="1">
            <a:spLocks noChangeArrowheads="1"/>
          </p:cNvSpPr>
          <p:nvPr/>
        </p:nvSpPr>
        <p:spPr bwMode="auto">
          <a:xfrm>
            <a:off x="665163" y="5746750"/>
            <a:ext cx="18605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V</a:t>
            </a:r>
            <a:r>
              <a:rPr lang="en-US" sz="5400" b="1"/>
              <a:t>=IR</a:t>
            </a:r>
          </a:p>
        </p:txBody>
      </p:sp>
      <p:sp>
        <p:nvSpPr>
          <p:cNvPr id="82976" name="Text Box 32"/>
          <p:cNvSpPr txBox="1">
            <a:spLocks noChangeArrowheads="1"/>
          </p:cNvSpPr>
          <p:nvPr/>
        </p:nvSpPr>
        <p:spPr bwMode="auto">
          <a:xfrm>
            <a:off x="3568700" y="5749925"/>
            <a:ext cx="20066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I</a:t>
            </a:r>
            <a:r>
              <a:rPr lang="en-US" sz="5400" b="1"/>
              <a:t>=V/R</a:t>
            </a:r>
          </a:p>
        </p:txBody>
      </p:sp>
      <p:sp>
        <p:nvSpPr>
          <p:cNvPr id="82977" name="Text Box 33"/>
          <p:cNvSpPr txBox="1">
            <a:spLocks noChangeArrowheads="1"/>
          </p:cNvSpPr>
          <p:nvPr/>
        </p:nvSpPr>
        <p:spPr bwMode="auto">
          <a:xfrm>
            <a:off x="6094413" y="5746750"/>
            <a:ext cx="24574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5400" b="1">
                <a:solidFill>
                  <a:srgbClr val="FF0000"/>
                </a:solidFill>
              </a:rPr>
              <a:t>R</a:t>
            </a:r>
            <a:r>
              <a:rPr lang="en-US" sz="5400" b="1"/>
              <a:t>=V/I</a:t>
            </a:r>
          </a:p>
        </p:txBody>
      </p:sp>
      <p:sp>
        <p:nvSpPr>
          <p:cNvPr id="31778" name="Rectangle 34"/>
          <p:cNvSpPr>
            <a:spLocks noChangeArrowheads="1"/>
          </p:cNvSpPr>
          <p:nvPr/>
        </p:nvSpPr>
        <p:spPr bwMode="auto">
          <a:xfrm>
            <a:off x="381000" y="962680"/>
            <a:ext cx="52564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2400" dirty="0"/>
              <a:t>The mathematical relationship between current, voltage, and resistance</a:t>
            </a:r>
          </a:p>
        </p:txBody>
      </p:sp>
      <p:grpSp>
        <p:nvGrpSpPr>
          <p:cNvPr id="10" name="Group 22"/>
          <p:cNvGrpSpPr>
            <a:grpSpLocks/>
          </p:cNvGrpSpPr>
          <p:nvPr/>
        </p:nvGrpSpPr>
        <p:grpSpPr bwMode="auto">
          <a:xfrm>
            <a:off x="6094413" y="962680"/>
            <a:ext cx="2132617" cy="1989488"/>
            <a:chOff x="1676400" y="1752600"/>
            <a:chExt cx="1143000" cy="977900"/>
          </a:xfrm>
        </p:grpSpPr>
        <p:sp>
          <p:nvSpPr>
            <p:cNvPr id="11" name="Text Box 17"/>
            <p:cNvSpPr txBox="1">
              <a:spLocks noChangeArrowheads="1"/>
            </p:cNvSpPr>
            <p:nvPr/>
          </p:nvSpPr>
          <p:spPr bwMode="auto">
            <a:xfrm>
              <a:off x="2098176" y="1935707"/>
              <a:ext cx="30086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V</a:t>
              </a:r>
            </a:p>
          </p:txBody>
        </p:sp>
        <p:sp>
          <p:nvSpPr>
            <p:cNvPr id="12" name="Text Box 18"/>
            <p:cNvSpPr txBox="1">
              <a:spLocks noChangeArrowheads="1"/>
            </p:cNvSpPr>
            <p:nvPr/>
          </p:nvSpPr>
          <p:spPr bwMode="auto">
            <a:xfrm>
              <a:off x="1941630" y="2339960"/>
              <a:ext cx="227226"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I</a:t>
              </a:r>
            </a:p>
          </p:txBody>
        </p:sp>
        <p:sp>
          <p:nvSpPr>
            <p:cNvPr id="13" name="Text Box 19"/>
            <p:cNvSpPr txBox="1">
              <a:spLocks noChangeArrowheads="1"/>
            </p:cNvSpPr>
            <p:nvPr/>
          </p:nvSpPr>
          <p:spPr bwMode="auto">
            <a:xfrm>
              <a:off x="2314673" y="2339960"/>
              <a:ext cx="31138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600" b="1"/>
                <a:t>R</a:t>
              </a:r>
            </a:p>
          </p:txBody>
        </p:sp>
        <p:sp>
          <p:nvSpPr>
            <p:cNvPr id="14" name="Isosceles Triangle 13"/>
            <p:cNvSpPr/>
            <p:nvPr/>
          </p:nvSpPr>
          <p:spPr bwMode="auto">
            <a:xfrm>
              <a:off x="1676400" y="1752600"/>
              <a:ext cx="1143000" cy="977900"/>
            </a:xfrm>
            <a:prstGeom prst="triangle">
              <a:avLst/>
            </a:prstGeom>
            <a:noFill/>
            <a:ln w="2857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700" b="1" dirty="0"/>
            </a:p>
          </p:txBody>
        </p:sp>
        <p:cxnSp>
          <p:nvCxnSpPr>
            <p:cNvPr id="15" name="Straight Connector 14"/>
            <p:cNvCxnSpPr>
              <a:stCxn id="14" idx="1"/>
              <a:endCxn id="14" idx="5"/>
            </p:cNvCxnSpPr>
            <p:nvPr/>
          </p:nvCxnSpPr>
          <p:spPr bwMode="auto">
            <a:xfrm rot="10800000" flipH="1">
              <a:off x="1962424" y="2242053"/>
              <a:ext cx="570952" cy="0"/>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auto">
            <a:xfrm rot="5400000" flipH="1" flipV="1">
              <a:off x="1995457" y="2479701"/>
              <a:ext cx="488447" cy="13151"/>
            </a:xfrm>
            <a:prstGeom prst="line">
              <a:avLst/>
            </a:prstGeom>
            <a:ln w="28575">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25686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0" y="0"/>
            <a:ext cx="8229600" cy="715963"/>
          </a:xfrm>
        </p:spPr>
        <p:txBody>
          <a:bodyPr/>
          <a:lstStyle/>
          <a:p>
            <a:r>
              <a:rPr lang="en-US" sz="4000" dirty="0" smtClean="0">
                <a:latin typeface="Arial" charset="0"/>
              </a:rPr>
              <a:t>Kirchhoff’s </a:t>
            </a:r>
            <a:r>
              <a:rPr lang="en-US" sz="4000" dirty="0">
                <a:latin typeface="Arial" charset="0"/>
              </a:rPr>
              <a:t>Laws</a:t>
            </a:r>
          </a:p>
        </p:txBody>
      </p:sp>
      <p:sp>
        <p:nvSpPr>
          <p:cNvPr id="37891" name="TextBox 18"/>
          <p:cNvSpPr txBox="1">
            <a:spLocks noChangeArrowheads="1"/>
          </p:cNvSpPr>
          <p:nvPr/>
        </p:nvSpPr>
        <p:spPr bwMode="auto">
          <a:xfrm>
            <a:off x="381000" y="914400"/>
            <a:ext cx="8763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3200" dirty="0" smtClean="0"/>
              <a:t>Kirchhoff’s </a:t>
            </a:r>
            <a:r>
              <a:rPr lang="en-US" sz="3200" dirty="0"/>
              <a:t>Voltage Law </a:t>
            </a:r>
            <a:r>
              <a:rPr lang="en-US" sz="3200" b="1" dirty="0"/>
              <a:t>(KVL)</a:t>
            </a:r>
            <a:r>
              <a:rPr lang="en-US" sz="3200" dirty="0"/>
              <a:t>:</a:t>
            </a:r>
          </a:p>
          <a:p>
            <a:pPr lvl="1" eaLnBrk="1" hangingPunct="1"/>
            <a:r>
              <a:rPr lang="en-US" sz="3200" dirty="0"/>
              <a:t>The sum of all voltage drops in a series circuit equals the total applied voltage</a:t>
            </a:r>
          </a:p>
          <a:p>
            <a:pPr eaLnBrk="1" hangingPunct="1"/>
            <a:endParaRPr lang="en-US" sz="2400" dirty="0"/>
          </a:p>
        </p:txBody>
      </p:sp>
      <p:sp>
        <p:nvSpPr>
          <p:cNvPr id="37892" name="TextBox 18"/>
          <p:cNvSpPr txBox="1">
            <a:spLocks noChangeArrowheads="1"/>
          </p:cNvSpPr>
          <p:nvPr/>
        </p:nvSpPr>
        <p:spPr bwMode="auto">
          <a:xfrm>
            <a:off x="533400" y="3962400"/>
            <a:ext cx="86106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just" eaLnBrk="1" hangingPunct="1"/>
            <a:r>
              <a:rPr lang="en-US" sz="3200" dirty="0" smtClean="0"/>
              <a:t>Kirchhoff’s </a:t>
            </a:r>
            <a:r>
              <a:rPr lang="en-US" sz="3200" dirty="0"/>
              <a:t>Current Law </a:t>
            </a:r>
            <a:r>
              <a:rPr lang="en-US" sz="3200" b="1" dirty="0"/>
              <a:t>(KCL)</a:t>
            </a:r>
            <a:r>
              <a:rPr lang="en-US" sz="3200" dirty="0"/>
              <a:t>:</a:t>
            </a:r>
          </a:p>
          <a:p>
            <a:pPr lvl="1" eaLnBrk="1" hangingPunct="1"/>
            <a:r>
              <a:rPr lang="en-US" sz="3200" dirty="0"/>
              <a:t>The total current in a parallel circuit equals the sum of the individual branch currents</a:t>
            </a:r>
          </a:p>
          <a:p>
            <a:pPr eaLnBrk="1" hangingPunct="1"/>
            <a:endParaRPr lang="en-US" sz="2400" dirty="0"/>
          </a:p>
        </p:txBody>
      </p:sp>
      <p:graphicFrame>
        <p:nvGraphicFramePr>
          <p:cNvPr id="5" name="Object 24"/>
          <p:cNvGraphicFramePr>
            <a:graphicFrameLocks noChangeAspect="1"/>
          </p:cNvGraphicFramePr>
          <p:nvPr>
            <p:extLst>
              <p:ext uri="{D42A27DB-BD31-4B8C-83A1-F6EECF244321}">
                <p14:modId xmlns:p14="http://schemas.microsoft.com/office/powerpoint/2010/main" val="1662719384"/>
              </p:ext>
            </p:extLst>
          </p:nvPr>
        </p:nvGraphicFramePr>
        <p:xfrm>
          <a:off x="2895600" y="2835275"/>
          <a:ext cx="2438400" cy="431800"/>
        </p:xfrm>
        <a:graphic>
          <a:graphicData uri="http://schemas.openxmlformats.org/presentationml/2006/ole">
            <mc:AlternateContent xmlns:mc="http://schemas.openxmlformats.org/markup-compatibility/2006">
              <mc:Choice xmlns:v="urn:schemas-microsoft-com:vml" Requires="v">
                <p:oleObj spid="_x0000_s1030" name="Equation" r:id="rId4" imgW="2438280" imgH="431640" progId="Equation.DSMT4">
                  <p:embed/>
                </p:oleObj>
              </mc:Choice>
              <mc:Fallback>
                <p:oleObj name="Equation" r:id="rId4" imgW="2438280" imgH="43164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5600" y="2835275"/>
                        <a:ext cx="2438400" cy="43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graphicFrame>
        <p:nvGraphicFramePr>
          <p:cNvPr id="7" name="Object 2"/>
          <p:cNvGraphicFramePr>
            <a:graphicFrameLocks noChangeAspect="1"/>
          </p:cNvGraphicFramePr>
          <p:nvPr>
            <p:extLst>
              <p:ext uri="{D42A27DB-BD31-4B8C-83A1-F6EECF244321}">
                <p14:modId xmlns:p14="http://schemas.microsoft.com/office/powerpoint/2010/main" val="2117303612"/>
              </p:ext>
            </p:extLst>
          </p:nvPr>
        </p:nvGraphicFramePr>
        <p:xfrm>
          <a:off x="2743200" y="5562600"/>
          <a:ext cx="3773487" cy="904875"/>
        </p:xfrm>
        <a:graphic>
          <a:graphicData uri="http://schemas.openxmlformats.org/presentationml/2006/ole">
            <mc:AlternateContent xmlns:mc="http://schemas.openxmlformats.org/markup-compatibility/2006">
              <mc:Choice xmlns:v="urn:schemas-microsoft-com:vml" Requires="v">
                <p:oleObj spid="_x0000_s1031" name="Equation" r:id="rId6" imgW="952200" imgH="228600" progId="Equation.DSMT4">
                  <p:embed/>
                </p:oleObj>
              </mc:Choice>
              <mc:Fallback>
                <p:oleObj name="Equation" r:id="rId6" imgW="9522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43200" y="5562600"/>
                        <a:ext cx="3773487"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5260035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Content Placeholder 9"/>
          <p:cNvSpPr>
            <a:spLocks noGrp="1"/>
          </p:cNvSpPr>
          <p:nvPr>
            <p:ph idx="1"/>
          </p:nvPr>
        </p:nvSpPr>
        <p:spPr>
          <a:xfrm>
            <a:off x="381000" y="762000"/>
            <a:ext cx="8229600" cy="3048000"/>
          </a:xfrm>
        </p:spPr>
        <p:txBody>
          <a:bodyPr/>
          <a:lstStyle/>
          <a:p>
            <a:pPr>
              <a:buFontTx/>
              <a:buNone/>
            </a:pPr>
            <a:r>
              <a:rPr lang="en-US" dirty="0">
                <a:latin typeface="Arial" charset="0"/>
              </a:rPr>
              <a:t>Characteristics of a Parallel Circuit</a:t>
            </a:r>
          </a:p>
          <a:p>
            <a:r>
              <a:rPr lang="en-US" sz="2400" dirty="0">
                <a:latin typeface="Arial" charset="0"/>
              </a:rPr>
              <a:t>The voltage across every parallel component is equal.</a:t>
            </a:r>
          </a:p>
          <a:p>
            <a:r>
              <a:rPr lang="en-US" sz="2400" dirty="0">
                <a:latin typeface="Arial" charset="0"/>
              </a:rPr>
              <a:t>The total resistance (R</a:t>
            </a:r>
            <a:r>
              <a:rPr lang="en-US" sz="2400" baseline="-25000" dirty="0">
                <a:latin typeface="Arial" charset="0"/>
              </a:rPr>
              <a:t>T</a:t>
            </a:r>
            <a:r>
              <a:rPr lang="en-US" sz="2400" dirty="0">
                <a:latin typeface="Arial" charset="0"/>
              </a:rPr>
              <a:t>) is equal to the reciprocal of the sum of the reciprocal:</a:t>
            </a:r>
          </a:p>
          <a:p>
            <a:endParaRPr lang="en-US" sz="2400" dirty="0">
              <a:latin typeface="Arial" charset="0"/>
            </a:endParaRPr>
          </a:p>
          <a:p>
            <a:endParaRPr lang="en-US" sz="2400" dirty="0">
              <a:latin typeface="Arial" charset="0"/>
            </a:endParaRPr>
          </a:p>
          <a:p>
            <a:pPr>
              <a:spcBef>
                <a:spcPts val="600"/>
              </a:spcBef>
            </a:pPr>
            <a:r>
              <a:rPr lang="en-US" sz="2400" dirty="0">
                <a:latin typeface="Arial" charset="0"/>
              </a:rPr>
              <a:t>The sum of all of the currents in each branch (I</a:t>
            </a:r>
            <a:r>
              <a:rPr lang="en-US" sz="2400" baseline="-25000" dirty="0">
                <a:latin typeface="Arial" charset="0"/>
              </a:rPr>
              <a:t>R1</a:t>
            </a:r>
            <a:r>
              <a:rPr lang="en-US" sz="2400" dirty="0">
                <a:latin typeface="Arial" charset="0"/>
              </a:rPr>
              <a:t> + I</a:t>
            </a:r>
            <a:r>
              <a:rPr lang="en-US" sz="2400" baseline="-25000" dirty="0">
                <a:latin typeface="Arial" charset="0"/>
              </a:rPr>
              <a:t>R2</a:t>
            </a:r>
            <a:r>
              <a:rPr lang="en-US" sz="2400" dirty="0">
                <a:latin typeface="Arial" charset="0"/>
              </a:rPr>
              <a:t> + I</a:t>
            </a:r>
            <a:r>
              <a:rPr lang="en-US" sz="2400" baseline="-25000" dirty="0">
                <a:latin typeface="Arial" charset="0"/>
              </a:rPr>
              <a:t>R3</a:t>
            </a:r>
            <a:r>
              <a:rPr lang="en-US" sz="2400" dirty="0">
                <a:latin typeface="Arial" charset="0"/>
              </a:rPr>
              <a:t>) is equal to the total current (I</a:t>
            </a:r>
            <a:r>
              <a:rPr lang="en-US" sz="2400" baseline="-25000" dirty="0">
                <a:latin typeface="Arial" charset="0"/>
              </a:rPr>
              <a:t>T</a:t>
            </a:r>
            <a:r>
              <a:rPr lang="en-US" sz="2400" dirty="0">
                <a:latin typeface="Arial" charset="0"/>
              </a:rPr>
              <a:t>). This is called </a:t>
            </a:r>
            <a:r>
              <a:rPr lang="en-US" sz="2400" i="1" dirty="0" smtClean="0">
                <a:latin typeface="Arial" charset="0"/>
              </a:rPr>
              <a:t>Kirchhoff’s</a:t>
            </a:r>
            <a:r>
              <a:rPr lang="en-US" sz="2400" dirty="0" smtClean="0">
                <a:latin typeface="Arial" charset="0"/>
              </a:rPr>
              <a:t> </a:t>
            </a:r>
            <a:r>
              <a:rPr lang="en-US" sz="2400" dirty="0">
                <a:latin typeface="Arial" charset="0"/>
              </a:rPr>
              <a:t>Current Law.</a:t>
            </a:r>
          </a:p>
          <a:p>
            <a:pPr>
              <a:buFontTx/>
              <a:buNone/>
            </a:pPr>
            <a:endParaRPr lang="en-US" sz="2800" dirty="0">
              <a:latin typeface="Arial" charset="0"/>
            </a:endParaRPr>
          </a:p>
        </p:txBody>
      </p:sp>
      <p:graphicFrame>
        <p:nvGraphicFramePr>
          <p:cNvPr id="46083" name="Object 2"/>
          <p:cNvGraphicFramePr>
            <a:graphicFrameLocks noChangeAspect="1"/>
          </p:cNvGraphicFramePr>
          <p:nvPr/>
        </p:nvGraphicFramePr>
        <p:xfrm>
          <a:off x="2362200" y="2590800"/>
          <a:ext cx="4191000" cy="935038"/>
        </p:xfrm>
        <a:graphic>
          <a:graphicData uri="http://schemas.openxmlformats.org/presentationml/2006/ole">
            <mc:AlternateContent xmlns:mc="http://schemas.openxmlformats.org/markup-compatibility/2006">
              <mc:Choice xmlns:v="urn:schemas-microsoft-com:vml" Requires="v">
                <p:oleObj spid="_x0000_s2056" name="Equation" r:id="rId4" imgW="3644900" imgH="812800" progId="Equation.3">
                  <p:embed/>
                </p:oleObj>
              </mc:Choice>
              <mc:Fallback>
                <p:oleObj name="Equation" r:id="rId4" imgW="3644900" imgH="8128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2200" y="2590800"/>
                        <a:ext cx="4191000" cy="935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46084" name="Group 33"/>
          <p:cNvGrpSpPr>
            <a:grpSpLocks/>
          </p:cNvGrpSpPr>
          <p:nvPr/>
        </p:nvGrpSpPr>
        <p:grpSpPr bwMode="auto">
          <a:xfrm>
            <a:off x="4419600" y="4343400"/>
            <a:ext cx="4343400" cy="2314575"/>
            <a:chOff x="2209800" y="4162685"/>
            <a:chExt cx="4974442" cy="2637332"/>
          </a:xfrm>
        </p:grpSpPr>
        <p:pic>
          <p:nvPicPr>
            <p:cNvPr id="46086" name="Picture 3"/>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605315" y="4572000"/>
              <a:ext cx="4578927"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7" name="Group 30"/>
            <p:cNvGrpSpPr>
              <a:grpSpLocks/>
            </p:cNvGrpSpPr>
            <p:nvPr/>
          </p:nvGrpSpPr>
          <p:grpSpPr bwMode="auto">
            <a:xfrm>
              <a:off x="5103030" y="4914900"/>
              <a:ext cx="288862" cy="917377"/>
              <a:chOff x="6873938" y="4876800"/>
              <a:chExt cx="288862" cy="917377"/>
            </a:xfrm>
          </p:grpSpPr>
          <p:sp>
            <p:nvSpPr>
              <p:cNvPr id="46105" name="TextBox 25"/>
              <p:cNvSpPr txBox="1">
                <a:spLocks noChangeArrowheads="1"/>
              </p:cNvSpPr>
              <p:nvPr/>
            </p:nvSpPr>
            <p:spPr bwMode="auto">
              <a:xfrm>
                <a:off x="6873938"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6" name="TextBox 26"/>
              <p:cNvSpPr txBox="1">
                <a:spLocks noChangeArrowheads="1"/>
              </p:cNvSpPr>
              <p:nvPr/>
            </p:nvSpPr>
            <p:spPr bwMode="auto">
              <a:xfrm>
                <a:off x="6902792"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grpSp>
          <p:nvGrpSpPr>
            <p:cNvPr id="46088" name="Group 29"/>
            <p:cNvGrpSpPr>
              <a:grpSpLocks/>
            </p:cNvGrpSpPr>
            <p:nvPr/>
          </p:nvGrpSpPr>
          <p:grpSpPr bwMode="auto">
            <a:xfrm>
              <a:off x="6398430" y="4914900"/>
              <a:ext cx="288862" cy="917377"/>
              <a:chOff x="7848600" y="4876800"/>
              <a:chExt cx="288862" cy="917377"/>
            </a:xfrm>
          </p:grpSpPr>
          <p:sp>
            <p:nvSpPr>
              <p:cNvPr id="46103" name="TextBox 27"/>
              <p:cNvSpPr txBox="1">
                <a:spLocks noChangeArrowheads="1"/>
              </p:cNvSpPr>
              <p:nvPr/>
            </p:nvSpPr>
            <p:spPr bwMode="auto">
              <a:xfrm>
                <a:off x="7848600" y="48768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4" name="TextBox 28"/>
              <p:cNvSpPr txBox="1">
                <a:spLocks noChangeArrowheads="1"/>
              </p:cNvSpPr>
              <p:nvPr/>
            </p:nvSpPr>
            <p:spPr bwMode="auto">
              <a:xfrm>
                <a:off x="7877454" y="54864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6089" name="TextBox 49"/>
            <p:cNvSpPr txBox="1">
              <a:spLocks noChangeArrowheads="1"/>
            </p:cNvSpPr>
            <p:nvPr/>
          </p:nvSpPr>
          <p:spPr bwMode="auto">
            <a:xfrm>
              <a:off x="350125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R1</a:t>
              </a:r>
            </a:p>
          </p:txBody>
        </p:sp>
        <p:grpSp>
          <p:nvGrpSpPr>
            <p:cNvPr id="46090" name="Group 31"/>
            <p:cNvGrpSpPr>
              <a:grpSpLocks/>
            </p:cNvGrpSpPr>
            <p:nvPr/>
          </p:nvGrpSpPr>
          <p:grpSpPr bwMode="auto">
            <a:xfrm>
              <a:off x="3807630" y="4914900"/>
              <a:ext cx="288862" cy="917377"/>
              <a:chOff x="5197538" y="4953000"/>
              <a:chExt cx="288862" cy="917377"/>
            </a:xfrm>
          </p:grpSpPr>
          <p:sp>
            <p:nvSpPr>
              <p:cNvPr id="46101" name="TextBox 23"/>
              <p:cNvSpPr txBox="1">
                <a:spLocks noChangeArrowheads="1"/>
              </p:cNvSpPr>
              <p:nvPr/>
            </p:nvSpPr>
            <p:spPr bwMode="auto">
              <a:xfrm>
                <a:off x="5197538" y="4953000"/>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2" name="TextBox 24"/>
              <p:cNvSpPr txBox="1">
                <a:spLocks noChangeArrowheads="1"/>
              </p:cNvSpPr>
              <p:nvPr/>
            </p:nvSpPr>
            <p:spPr bwMode="auto">
              <a:xfrm>
                <a:off x="5226392" y="5562600"/>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sp>
          <p:nvSpPr>
            <p:cNvPr id="46091" name="TextBox 46"/>
            <p:cNvSpPr txBox="1">
              <a:spLocks noChangeArrowheads="1"/>
            </p:cNvSpPr>
            <p:nvPr/>
          </p:nvSpPr>
          <p:spPr bwMode="auto">
            <a:xfrm>
              <a:off x="47982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R2</a:t>
              </a:r>
            </a:p>
          </p:txBody>
        </p:sp>
        <p:sp>
          <p:nvSpPr>
            <p:cNvPr id="46092" name="TextBox 52"/>
            <p:cNvSpPr txBox="1">
              <a:spLocks noChangeArrowheads="1"/>
            </p:cNvSpPr>
            <p:nvPr/>
          </p:nvSpPr>
          <p:spPr bwMode="auto">
            <a:xfrm>
              <a:off x="6093630" y="5219700"/>
              <a:ext cx="45878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R3</a:t>
              </a:r>
            </a:p>
          </p:txBody>
        </p:sp>
        <p:sp>
          <p:nvSpPr>
            <p:cNvPr id="46093" name="TextBox 55"/>
            <p:cNvSpPr txBox="1">
              <a:spLocks noChangeArrowheads="1"/>
            </p:cNvSpPr>
            <p:nvPr/>
          </p:nvSpPr>
          <p:spPr bwMode="auto">
            <a:xfrm>
              <a:off x="3117853" y="6492240"/>
              <a:ext cx="38497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R</a:t>
              </a:r>
              <a:r>
                <a:rPr lang="en-US" sz="1400" baseline="-25000">
                  <a:solidFill>
                    <a:srgbClr val="0000FF"/>
                  </a:solidFill>
                </a:rPr>
                <a:t>T</a:t>
              </a:r>
            </a:p>
          </p:txBody>
        </p:sp>
        <p:sp>
          <p:nvSpPr>
            <p:cNvPr id="59" name="Freeform 58"/>
            <p:cNvSpPr/>
            <p:nvPr/>
          </p:nvSpPr>
          <p:spPr>
            <a:xfrm>
              <a:off x="3278869" y="5868450"/>
              <a:ext cx="221814" cy="548087"/>
            </a:xfrm>
            <a:custGeom>
              <a:avLst/>
              <a:gdLst>
                <a:gd name="connsiteX0" fmla="*/ 0 w 223284"/>
                <a:gd name="connsiteY0" fmla="*/ 893135 h 893135"/>
                <a:gd name="connsiteX1" fmla="*/ 0 w 223284"/>
                <a:gd name="connsiteY1" fmla="*/ 0 h 893135"/>
                <a:gd name="connsiteX2" fmla="*/ 223284 w 223284"/>
                <a:gd name="connsiteY2" fmla="*/ 0 h 893135"/>
              </a:gdLst>
              <a:ahLst/>
              <a:cxnLst>
                <a:cxn ang="0">
                  <a:pos x="connsiteX0" y="connsiteY0"/>
                </a:cxn>
                <a:cxn ang="0">
                  <a:pos x="connsiteX1" y="connsiteY1"/>
                </a:cxn>
                <a:cxn ang="0">
                  <a:pos x="connsiteX2" y="connsiteY2"/>
                </a:cxn>
              </a:cxnLst>
              <a:rect l="l" t="t" r="r" b="b"/>
              <a:pathLst>
                <a:path w="223284" h="893135">
                  <a:moveTo>
                    <a:pt x="0" y="893135"/>
                  </a:moveTo>
                  <a:lnTo>
                    <a:pt x="0" y="0"/>
                  </a:lnTo>
                  <a:lnTo>
                    <a:pt x="223284" y="0"/>
                  </a:lnTo>
                </a:path>
              </a:pathLst>
            </a:cu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sz="1400" dirty="0"/>
            </a:p>
          </p:txBody>
        </p:sp>
        <p:sp>
          <p:nvSpPr>
            <p:cNvPr id="46095" name="TextBox 43"/>
            <p:cNvSpPr txBox="1">
              <a:spLocks noChangeArrowheads="1"/>
            </p:cNvSpPr>
            <p:nvPr/>
          </p:nvSpPr>
          <p:spPr bwMode="auto">
            <a:xfrm>
              <a:off x="2209800" y="5254823"/>
              <a:ext cx="37863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V</a:t>
              </a:r>
              <a:r>
                <a:rPr lang="en-US" sz="1400" baseline="-25000">
                  <a:solidFill>
                    <a:srgbClr val="0000FF"/>
                  </a:solidFill>
                </a:rPr>
                <a:t>T</a:t>
              </a:r>
            </a:p>
          </p:txBody>
        </p:sp>
        <p:sp>
          <p:nvSpPr>
            <p:cNvPr id="46096" name="TextBox 56"/>
            <p:cNvSpPr txBox="1">
              <a:spLocks noChangeArrowheads="1"/>
            </p:cNvSpPr>
            <p:nvPr/>
          </p:nvSpPr>
          <p:spPr bwMode="auto">
            <a:xfrm>
              <a:off x="3159466" y="4162685"/>
              <a:ext cx="30809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I</a:t>
              </a:r>
              <a:r>
                <a:rPr lang="en-US" sz="1400" baseline="-25000">
                  <a:solidFill>
                    <a:srgbClr val="0000FF"/>
                  </a:solidFill>
                </a:rPr>
                <a:t>T</a:t>
              </a:r>
            </a:p>
          </p:txBody>
        </p:sp>
        <p:cxnSp>
          <p:nvCxnSpPr>
            <p:cNvPr id="58" name="Straight Arrow Connector 57"/>
            <p:cNvCxnSpPr/>
            <p:nvPr/>
          </p:nvCxnSpPr>
          <p:spPr>
            <a:xfrm>
              <a:off x="3198870" y="4546165"/>
              <a:ext cx="303631" cy="1809"/>
            </a:xfrm>
            <a:prstGeom prst="straightConnector1">
              <a:avLst/>
            </a:prstGeom>
            <a:ln w="12700">
              <a:solidFill>
                <a:srgbClr val="0000FF"/>
              </a:solidFill>
              <a:headEnd type="none"/>
              <a:tailEnd type="stealth" w="lg" len="lg"/>
            </a:ln>
          </p:spPr>
          <p:style>
            <a:lnRef idx="1">
              <a:schemeClr val="accent1"/>
            </a:lnRef>
            <a:fillRef idx="0">
              <a:schemeClr val="accent1"/>
            </a:fillRef>
            <a:effectRef idx="0">
              <a:schemeClr val="accent1"/>
            </a:effectRef>
            <a:fontRef idx="minor">
              <a:schemeClr val="tx1"/>
            </a:fontRef>
          </p:style>
        </p:cxnSp>
        <p:grpSp>
          <p:nvGrpSpPr>
            <p:cNvPr id="46098" name="Group 32"/>
            <p:cNvGrpSpPr>
              <a:grpSpLocks/>
            </p:cNvGrpSpPr>
            <p:nvPr/>
          </p:nvGrpSpPr>
          <p:grpSpPr bwMode="auto">
            <a:xfrm>
              <a:off x="2588430" y="4922727"/>
              <a:ext cx="288862" cy="917377"/>
              <a:chOff x="4073856" y="4950023"/>
              <a:chExt cx="288862" cy="917377"/>
            </a:xfrm>
          </p:grpSpPr>
          <p:sp>
            <p:nvSpPr>
              <p:cNvPr id="46099" name="TextBox 44"/>
              <p:cNvSpPr txBox="1">
                <a:spLocks noChangeArrowheads="1"/>
              </p:cNvSpPr>
              <p:nvPr/>
            </p:nvSpPr>
            <p:spPr bwMode="auto">
              <a:xfrm>
                <a:off x="4073856" y="4950023"/>
                <a:ext cx="28886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sp>
            <p:nvSpPr>
              <p:cNvPr id="46100" name="TextBox 45"/>
              <p:cNvSpPr txBox="1">
                <a:spLocks noChangeArrowheads="1"/>
              </p:cNvSpPr>
              <p:nvPr/>
            </p:nvSpPr>
            <p:spPr bwMode="auto">
              <a:xfrm>
                <a:off x="4102710" y="5559623"/>
                <a:ext cx="2439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a:solidFill>
                      <a:srgbClr val="0000FF"/>
                    </a:solidFill>
                  </a:rPr>
                  <a:t>-</a:t>
                </a:r>
                <a:endParaRPr lang="en-US" sz="1400" baseline="-25000">
                  <a:solidFill>
                    <a:srgbClr val="0000FF"/>
                  </a:solidFill>
                </a:endParaRPr>
              </a:p>
            </p:txBody>
          </p:sp>
        </p:grpSp>
      </p:grpSp>
      <p:sp>
        <p:nvSpPr>
          <p:cNvPr id="29" name="Rectangle 5"/>
          <p:cNvSpPr>
            <a:spLocks noGrp="1" noChangeArrowheads="1"/>
          </p:cNvSpPr>
          <p:nvPr>
            <p:ph type="title"/>
          </p:nvPr>
        </p:nvSpPr>
        <p:spPr>
          <a:xfrm>
            <a:off x="0" y="0"/>
            <a:ext cx="4267200" cy="868363"/>
          </a:xfrm>
        </p:spPr>
        <p:txBody>
          <a:bodyPr/>
          <a:lstStyle/>
          <a:p>
            <a:pPr eaLnBrk="1" hangingPunct="1">
              <a:defRPr/>
            </a:pPr>
            <a:r>
              <a:rPr lang="en-US" kern="1200" dirty="0">
                <a:ea typeface="+mn-ea"/>
                <a:cs typeface="+mn-cs"/>
              </a:rPr>
              <a:t>Parallel Circuits</a:t>
            </a:r>
          </a:p>
        </p:txBody>
      </p:sp>
      <p:graphicFrame>
        <p:nvGraphicFramePr>
          <p:cNvPr id="27" name="Object 2"/>
          <p:cNvGraphicFramePr>
            <a:graphicFrameLocks noChangeAspect="1"/>
          </p:cNvGraphicFramePr>
          <p:nvPr>
            <p:extLst>
              <p:ext uri="{D42A27DB-BD31-4B8C-83A1-F6EECF244321}">
                <p14:modId xmlns:p14="http://schemas.microsoft.com/office/powerpoint/2010/main" val="3280210142"/>
              </p:ext>
            </p:extLst>
          </p:nvPr>
        </p:nvGraphicFramePr>
        <p:xfrm>
          <a:off x="344284" y="5885119"/>
          <a:ext cx="4151516" cy="872612"/>
        </p:xfrm>
        <a:graphic>
          <a:graphicData uri="http://schemas.openxmlformats.org/presentationml/2006/ole">
            <mc:AlternateContent xmlns:mc="http://schemas.openxmlformats.org/markup-compatibility/2006">
              <mc:Choice xmlns:v="urn:schemas-microsoft-com:vml" Requires="v">
                <p:oleObj spid="_x0000_s2057" name="Equation" r:id="rId7" imgW="2057400" imgH="431640" progId="Equation.DSMT4">
                  <p:embed/>
                </p:oleObj>
              </mc:Choice>
              <mc:Fallback>
                <p:oleObj name="Equation" r:id="rId7" imgW="2057400" imgH="4316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4284" y="5885119"/>
                        <a:ext cx="4151516" cy="872612"/>
                      </a:xfrm>
                      <a:prstGeom prst="rect">
                        <a:avLst/>
                      </a:prstGeom>
                      <a:noFill/>
                      <a:ln>
                        <a:noFill/>
                      </a:ln>
                      <a:effectLst/>
                      <a:extLst/>
                    </p:spPr>
                  </p:pic>
                </p:oleObj>
              </mc:Fallback>
            </mc:AlternateContent>
          </a:graphicData>
        </a:graphic>
      </p:graphicFrame>
      <p:graphicFrame>
        <p:nvGraphicFramePr>
          <p:cNvPr id="28" name="Object 4"/>
          <p:cNvGraphicFramePr>
            <a:graphicFrameLocks noChangeAspect="1"/>
          </p:cNvGraphicFramePr>
          <p:nvPr>
            <p:extLst>
              <p:ext uri="{D42A27DB-BD31-4B8C-83A1-F6EECF244321}">
                <p14:modId xmlns:p14="http://schemas.microsoft.com/office/powerpoint/2010/main" val="2500792265"/>
              </p:ext>
            </p:extLst>
          </p:nvPr>
        </p:nvGraphicFramePr>
        <p:xfrm>
          <a:off x="330374" y="4784078"/>
          <a:ext cx="3580280" cy="885538"/>
        </p:xfrm>
        <a:graphic>
          <a:graphicData uri="http://schemas.openxmlformats.org/presentationml/2006/ole">
            <mc:AlternateContent xmlns:mc="http://schemas.openxmlformats.org/markup-compatibility/2006">
              <mc:Choice xmlns:v="urn:schemas-microsoft-com:vml" Requires="v">
                <p:oleObj spid="_x0000_s2058" name="Equation" r:id="rId9" imgW="2362200" imgH="584200" progId="Equation.DSMT4">
                  <p:embed/>
                </p:oleObj>
              </mc:Choice>
              <mc:Fallback>
                <p:oleObj name="Equation" r:id="rId9" imgW="2362200" imgH="5842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0374" y="4784078"/>
                        <a:ext cx="3580280" cy="88553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2968742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ctrTitle"/>
          </p:nvPr>
        </p:nvSpPr>
        <p:spPr>
          <a:xfrm>
            <a:off x="228600" y="152400"/>
            <a:ext cx="7772400" cy="838200"/>
          </a:xfrm>
        </p:spPr>
        <p:txBody>
          <a:bodyPr/>
          <a:lstStyle/>
          <a:p>
            <a:r>
              <a:rPr lang="en-US">
                <a:latin typeface="Arial" charset="0"/>
              </a:rPr>
              <a:t>Electrical Power</a:t>
            </a:r>
          </a:p>
        </p:txBody>
      </p:sp>
      <p:graphicFrame>
        <p:nvGraphicFramePr>
          <p:cNvPr id="365574" name="Object 2"/>
          <p:cNvGraphicFramePr>
            <a:graphicFrameLocks noChangeAspect="1"/>
          </p:cNvGraphicFramePr>
          <p:nvPr/>
        </p:nvGraphicFramePr>
        <p:xfrm>
          <a:off x="2922588" y="3152775"/>
          <a:ext cx="2397125" cy="779463"/>
        </p:xfrm>
        <a:graphic>
          <a:graphicData uri="http://schemas.openxmlformats.org/presentationml/2006/ole">
            <mc:AlternateContent xmlns:mc="http://schemas.openxmlformats.org/markup-compatibility/2006">
              <mc:Choice xmlns:v="urn:schemas-microsoft-com:vml" Requires="v">
                <p:oleObj spid="_x0000_s3077" name="Equation" r:id="rId3" imgW="507960" imgH="164880" progId="Equation.DSMT4">
                  <p:embed/>
                </p:oleObj>
              </mc:Choice>
              <mc:Fallback>
                <p:oleObj name="Equation" r:id="rId3" imgW="507960" imgH="1648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2588" y="3152775"/>
                        <a:ext cx="23971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52228" name="TextBox 5"/>
          <p:cNvSpPr txBox="1">
            <a:spLocks noChangeArrowheads="1"/>
          </p:cNvSpPr>
          <p:nvPr/>
        </p:nvSpPr>
        <p:spPr bwMode="auto">
          <a:xfrm>
            <a:off x="609600" y="1143000"/>
            <a:ext cx="72390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t>Electrical power is directly related to the amount of current and voltage  within a system.</a:t>
            </a:r>
          </a:p>
        </p:txBody>
      </p:sp>
      <p:sp>
        <p:nvSpPr>
          <p:cNvPr id="52229" name="TextBox 6"/>
          <p:cNvSpPr txBox="1">
            <a:spLocks noChangeArrowheads="1"/>
          </p:cNvSpPr>
          <p:nvPr/>
        </p:nvSpPr>
        <p:spPr bwMode="auto">
          <a:xfrm>
            <a:off x="609600" y="4419600"/>
            <a:ext cx="548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3200"/>
              <a:t>Power is measured in </a:t>
            </a:r>
            <a:r>
              <a:rPr lang="en-US" sz="3200">
                <a:solidFill>
                  <a:srgbClr val="FF0000"/>
                </a:solidFill>
              </a:rPr>
              <a:t>watts</a:t>
            </a:r>
          </a:p>
        </p:txBody>
      </p:sp>
    </p:spTree>
    <p:extLst>
      <p:ext uri="{BB962C8B-B14F-4D97-AF65-F5344CB8AC3E}">
        <p14:creationId xmlns:p14="http://schemas.microsoft.com/office/powerpoint/2010/main" val="26482895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457200" y="36513"/>
            <a:ext cx="8229600" cy="1143000"/>
          </a:xfrm>
        </p:spPr>
        <p:txBody>
          <a:bodyPr/>
          <a:lstStyle/>
          <a:p>
            <a:r>
              <a:rPr lang="en-US" dirty="0"/>
              <a:t>How a Breadboard Works</a:t>
            </a:r>
          </a:p>
        </p:txBody>
      </p:sp>
      <p:sp>
        <p:nvSpPr>
          <p:cNvPr id="18435" name="Content Placeholder 4"/>
          <p:cNvSpPr>
            <a:spLocks noGrp="1"/>
          </p:cNvSpPr>
          <p:nvPr>
            <p:ph sz="half" idx="1"/>
          </p:nvPr>
        </p:nvSpPr>
        <p:spPr>
          <a:xfrm>
            <a:off x="457200" y="1447800"/>
            <a:ext cx="4191000" cy="5105400"/>
          </a:xfrm>
        </p:spPr>
        <p:txBody>
          <a:bodyPr/>
          <a:lstStyle/>
          <a:p>
            <a:pPr>
              <a:spcAft>
                <a:spcPct val="40000"/>
              </a:spcAft>
            </a:pPr>
            <a:r>
              <a:rPr lang="en-US" sz="2600" dirty="0"/>
              <a:t>Electric component leads and the wire used to connect them are inserted into holes that are arranged in a grid pattern on the surface of the breadboard.</a:t>
            </a:r>
          </a:p>
          <a:p>
            <a:pPr>
              <a:spcAft>
                <a:spcPct val="40000"/>
              </a:spcAft>
            </a:pPr>
            <a:r>
              <a:rPr lang="en-US" sz="2600" dirty="0"/>
              <a:t>A series of internal metal strips serve as jumper wires. They connect specific rows of holes.</a:t>
            </a:r>
          </a:p>
        </p:txBody>
      </p:sp>
      <p:sp>
        <p:nvSpPr>
          <p:cNvPr id="3" name="Slide Number Placeholder 2"/>
          <p:cNvSpPr>
            <a:spLocks noGrp="1"/>
          </p:cNvSpPr>
          <p:nvPr>
            <p:ph type="sldNum" sz="quarter" idx="12"/>
          </p:nvPr>
        </p:nvSpPr>
        <p:spPr/>
        <p:txBody>
          <a:bodyPr/>
          <a:lstStyle/>
          <a:p>
            <a:pPr>
              <a:defRPr/>
            </a:pPr>
            <a:fld id="{1852C048-1C05-4243-BEC9-123BA28049C8}" type="slidenum">
              <a:rPr lang="en-US" smtClean="0"/>
              <a:pPr>
                <a:defRPr/>
              </a:pPr>
              <a:t>17</a:t>
            </a:fld>
            <a:endParaRPr lang="en-US" dirty="0"/>
          </a:p>
        </p:txBody>
      </p:sp>
      <p:pic>
        <p:nvPicPr>
          <p:cNvPr id="18437" name="Picture 2" descr="breadboard1"/>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733925" y="1600200"/>
            <a:ext cx="3952875" cy="459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Text Box 5"/>
          <p:cNvSpPr txBox="1">
            <a:spLocks noChangeArrowheads="1"/>
          </p:cNvSpPr>
          <p:nvPr/>
        </p:nvSpPr>
        <p:spPr bwMode="auto">
          <a:xfrm>
            <a:off x="4800600" y="4019550"/>
            <a:ext cx="192087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Cut-Away View</a:t>
            </a:r>
          </a:p>
        </p:txBody>
      </p:sp>
      <p:sp>
        <p:nvSpPr>
          <p:cNvPr id="18439" name="Text Box 6"/>
          <p:cNvSpPr txBox="1">
            <a:spLocks noChangeArrowheads="1"/>
          </p:cNvSpPr>
          <p:nvPr/>
        </p:nvSpPr>
        <p:spPr bwMode="auto">
          <a:xfrm>
            <a:off x="4800600" y="1524000"/>
            <a:ext cx="12795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n-US" sz="2000" i="1" dirty="0"/>
              <a:t>Top View</a:t>
            </a:r>
          </a:p>
        </p:txBody>
      </p:sp>
    </p:spTree>
    <p:extLst>
      <p:ext uri="{BB962C8B-B14F-4D97-AF65-F5344CB8AC3E}">
        <p14:creationId xmlns:p14="http://schemas.microsoft.com/office/powerpoint/2010/main" val="641690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457200" y="36513"/>
            <a:ext cx="8229600" cy="1143000"/>
          </a:xfrm>
        </p:spPr>
        <p:txBody>
          <a:bodyPr/>
          <a:lstStyle/>
          <a:p>
            <a:r>
              <a:rPr lang="en-US" dirty="0"/>
              <a:t>Why Breadboard?</a:t>
            </a:r>
          </a:p>
        </p:txBody>
      </p:sp>
      <p:sp>
        <p:nvSpPr>
          <p:cNvPr id="20483" name="Content Placeholder 3"/>
          <p:cNvSpPr>
            <a:spLocks noGrp="1"/>
          </p:cNvSpPr>
          <p:nvPr>
            <p:ph idx="1"/>
          </p:nvPr>
        </p:nvSpPr>
        <p:spPr>
          <a:xfrm>
            <a:off x="457200" y="1295400"/>
            <a:ext cx="8229600" cy="5257800"/>
          </a:xfrm>
        </p:spPr>
        <p:txBody>
          <a:bodyPr/>
          <a:lstStyle/>
          <a:p>
            <a:pPr marL="609600" indent="-609600">
              <a:spcBef>
                <a:spcPct val="0"/>
              </a:spcBef>
              <a:spcAft>
                <a:spcPts val="1800"/>
              </a:spcAft>
              <a:buFontTx/>
              <a:buAutoNum type="arabicParenR"/>
            </a:pPr>
            <a:r>
              <a:rPr lang="en-US" sz="2800" dirty="0"/>
              <a:t>It takes less time (and money)</a:t>
            </a:r>
          </a:p>
          <a:p>
            <a:pPr marL="609600" indent="-609600">
              <a:spcBef>
                <a:spcPct val="0"/>
              </a:spcBef>
              <a:spcAft>
                <a:spcPts val="1800"/>
              </a:spcAft>
              <a:buFontTx/>
              <a:buAutoNum type="arabicParenR"/>
            </a:pPr>
            <a:r>
              <a:rPr lang="en-US" sz="2800" dirty="0"/>
              <a:t>Complements circuit simulation, breadboarding lets you see how, and if, the circuit functions.</a:t>
            </a:r>
          </a:p>
          <a:p>
            <a:pPr marL="609600" indent="-609600">
              <a:spcAft>
                <a:spcPct val="30000"/>
              </a:spcAft>
              <a:buFontTx/>
              <a:buAutoNum type="arabicParenR" startAt="3"/>
            </a:pPr>
            <a:r>
              <a:rPr lang="en-US" sz="2800" dirty="0"/>
              <a:t>Breadboards give you the ability to quickly change resistors or capacitors of different values.</a:t>
            </a:r>
          </a:p>
          <a:p>
            <a:pPr marL="609600" indent="-609600">
              <a:spcAft>
                <a:spcPct val="30000"/>
              </a:spcAft>
              <a:buFontTx/>
              <a:buAutoNum type="arabicParenR" startAt="3"/>
            </a:pPr>
            <a:r>
              <a:rPr lang="en-US" sz="2800" dirty="0"/>
              <a:t>A breadboard allows for easy modifications of a circuit to allow for measurements of voltage, current, or resistance.</a:t>
            </a:r>
          </a:p>
        </p:txBody>
      </p:sp>
      <p:sp>
        <p:nvSpPr>
          <p:cNvPr id="3" name="Slide Number Placeholder 2"/>
          <p:cNvSpPr>
            <a:spLocks noGrp="1"/>
          </p:cNvSpPr>
          <p:nvPr>
            <p:ph type="sldNum" sz="quarter" idx="12"/>
          </p:nvPr>
        </p:nvSpPr>
        <p:spPr/>
        <p:txBody>
          <a:bodyPr/>
          <a:lstStyle/>
          <a:p>
            <a:pPr>
              <a:defRPr/>
            </a:pPr>
            <a:fld id="{7BEF2162-BFED-4F74-B679-3769DC6EB3B2}" type="slidenum">
              <a:rPr lang="en-US" smtClean="0"/>
              <a:pPr>
                <a:defRPr/>
              </a:pPr>
              <a:t>18</a:t>
            </a:fld>
            <a:endParaRPr lang="en-US" dirty="0"/>
          </a:p>
        </p:txBody>
      </p:sp>
    </p:spTree>
    <p:extLst>
      <p:ext uri="{BB962C8B-B14F-4D97-AF65-F5344CB8AC3E}">
        <p14:creationId xmlns:p14="http://schemas.microsoft.com/office/powerpoint/2010/main" val="1647867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4"/>
          <p:cNvSpPr>
            <a:spLocks noGrp="1"/>
          </p:cNvSpPr>
          <p:nvPr>
            <p:ph type="title"/>
          </p:nvPr>
        </p:nvSpPr>
        <p:spPr/>
        <p:txBody>
          <a:bodyPr/>
          <a:lstStyle/>
          <a:p>
            <a:r>
              <a:rPr lang="en-US" dirty="0" smtClean="0"/>
              <a:t>Determining a Resistor’s Value</a:t>
            </a:r>
          </a:p>
        </p:txBody>
      </p:sp>
      <p:sp>
        <p:nvSpPr>
          <p:cNvPr id="20483" name="Text Placeholder 5"/>
          <p:cNvSpPr>
            <a:spLocks noGrp="1"/>
          </p:cNvSpPr>
          <p:nvPr>
            <p:ph type="body" idx="1"/>
          </p:nvPr>
        </p:nvSpPr>
        <p:spPr>
          <a:xfrm>
            <a:off x="457200" y="1371600"/>
            <a:ext cx="4040188" cy="639763"/>
          </a:xfrm>
        </p:spPr>
        <p:txBody>
          <a:bodyPr/>
          <a:lstStyle/>
          <a:p>
            <a:r>
              <a:rPr lang="en-US" smtClean="0"/>
              <a:t>Color Code</a:t>
            </a:r>
          </a:p>
        </p:txBody>
      </p:sp>
      <p:sp>
        <p:nvSpPr>
          <p:cNvPr id="20484" name="Content Placeholder 6"/>
          <p:cNvSpPr>
            <a:spLocks noGrp="1"/>
          </p:cNvSpPr>
          <p:nvPr>
            <p:ph sz="half" idx="2"/>
          </p:nvPr>
        </p:nvSpPr>
        <p:spPr>
          <a:xfrm>
            <a:off x="457200" y="2011363"/>
            <a:ext cx="4040188" cy="2397125"/>
          </a:xfrm>
        </p:spPr>
        <p:txBody>
          <a:bodyPr/>
          <a:lstStyle/>
          <a:p>
            <a:r>
              <a:rPr lang="en-US" smtClean="0"/>
              <a:t>Resistors are labeled with color bands that specify the resistor’s nominal value.</a:t>
            </a:r>
          </a:p>
          <a:p>
            <a:r>
              <a:rPr lang="en-US" smtClean="0"/>
              <a:t>The nominal value is the resistor’s face value. </a:t>
            </a:r>
          </a:p>
        </p:txBody>
      </p:sp>
      <p:sp>
        <p:nvSpPr>
          <p:cNvPr id="20485" name="Text Placeholder 7"/>
          <p:cNvSpPr>
            <a:spLocks noGrp="1"/>
          </p:cNvSpPr>
          <p:nvPr>
            <p:ph type="body" sz="quarter" idx="3"/>
          </p:nvPr>
        </p:nvSpPr>
        <p:spPr>
          <a:xfrm>
            <a:off x="4645025" y="1371600"/>
            <a:ext cx="4041775" cy="639763"/>
          </a:xfrm>
        </p:spPr>
        <p:txBody>
          <a:bodyPr/>
          <a:lstStyle/>
          <a:p>
            <a:r>
              <a:rPr lang="en-US" smtClean="0"/>
              <a:t>Measured Value</a:t>
            </a:r>
          </a:p>
        </p:txBody>
      </p:sp>
      <p:sp>
        <p:nvSpPr>
          <p:cNvPr id="20486" name="Content Placeholder 8"/>
          <p:cNvSpPr>
            <a:spLocks noGrp="1"/>
          </p:cNvSpPr>
          <p:nvPr>
            <p:ph sz="quarter" idx="4"/>
          </p:nvPr>
        </p:nvSpPr>
        <p:spPr>
          <a:xfrm>
            <a:off x="4645025" y="2011363"/>
            <a:ext cx="4041775" cy="1711325"/>
          </a:xfrm>
        </p:spPr>
        <p:txBody>
          <a:bodyPr/>
          <a:lstStyle/>
          <a:p>
            <a:r>
              <a:rPr lang="en-US" smtClean="0"/>
              <a:t>A digital </a:t>
            </a:r>
            <a:r>
              <a:rPr lang="en-US" err="1" smtClean="0"/>
              <a:t>multimeter</a:t>
            </a:r>
            <a:r>
              <a:rPr lang="en-US" smtClean="0"/>
              <a:t> can measure the resistor’s actual resistance value.</a:t>
            </a:r>
          </a:p>
        </p:txBody>
      </p:sp>
      <p:sp>
        <p:nvSpPr>
          <p:cNvPr id="3" name="Slide Number Placeholder 2"/>
          <p:cNvSpPr>
            <a:spLocks noGrp="1"/>
          </p:cNvSpPr>
          <p:nvPr>
            <p:ph type="sldNum" sz="quarter" idx="12"/>
          </p:nvPr>
        </p:nvSpPr>
        <p:spPr/>
        <p:txBody>
          <a:bodyPr/>
          <a:lstStyle/>
          <a:p>
            <a:pPr>
              <a:defRPr/>
            </a:pPr>
            <a:fld id="{77EA015B-E546-42D9-9D60-A60CC7051EC0}" type="slidenum">
              <a:rPr lang="en-US" smtClean="0"/>
              <a:pPr>
                <a:defRPr/>
              </a:pPr>
              <a:t>19</a:t>
            </a:fld>
            <a:endParaRPr lang="en-US"/>
          </a:p>
        </p:txBody>
      </p:sp>
      <p:pic>
        <p:nvPicPr>
          <p:cNvPr id="20488" name="Picture 8"/>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14400" y="4800600"/>
            <a:ext cx="290671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Picture 10"/>
          <p:cNvPicPr>
            <a:picLocks noChangeAspect="1" noChangeArrowheads="1"/>
          </p:cNvPicPr>
          <p:nvPr/>
        </p:nvPicPr>
        <p:blipFill>
          <a:blip r:embed="rId4" cstate="email">
            <a:extLst>
              <a:ext uri="{28A0092B-C50C-407E-A947-70E740481C1C}">
                <a14:useLocalDpi xmlns:a14="http://schemas.microsoft.com/office/drawing/2010/main" val="0"/>
              </a:ext>
            </a:extLst>
          </a:blip>
          <a:stretch>
            <a:fillRect/>
          </a:stretch>
        </p:blipFill>
        <p:spPr bwMode="auto">
          <a:xfrm>
            <a:off x="5552371" y="3318018"/>
            <a:ext cx="1749182" cy="3338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9787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4"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00625" y="1982788"/>
            <a:ext cx="4067175" cy="3732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2" name="Rectangle 2"/>
          <p:cNvSpPr>
            <a:spLocks noGrp="1" noChangeArrowheads="1"/>
          </p:cNvSpPr>
          <p:nvPr>
            <p:ph type="title"/>
          </p:nvPr>
        </p:nvSpPr>
        <p:spPr>
          <a:xfrm>
            <a:off x="0" y="0"/>
            <a:ext cx="4572000" cy="838200"/>
          </a:xfrm>
        </p:spPr>
        <p:txBody>
          <a:bodyPr anchor="t"/>
          <a:lstStyle/>
          <a:p>
            <a:pPr eaLnBrk="1" hangingPunct="1"/>
            <a:r>
              <a:rPr lang="en-US">
                <a:latin typeface="Arial" charset="0"/>
              </a:rPr>
              <a:t>Energy Sources</a:t>
            </a:r>
          </a:p>
        </p:txBody>
      </p:sp>
      <p:sp>
        <p:nvSpPr>
          <p:cNvPr id="12291" name="Rectangle 3"/>
          <p:cNvSpPr>
            <a:spLocks noGrp="1" noChangeArrowheads="1"/>
          </p:cNvSpPr>
          <p:nvPr>
            <p:ph idx="1"/>
          </p:nvPr>
        </p:nvSpPr>
        <p:spPr>
          <a:xfrm>
            <a:off x="457200" y="1219200"/>
            <a:ext cx="8229600" cy="4906963"/>
          </a:xfrm>
        </p:spPr>
        <p:txBody>
          <a:bodyPr/>
          <a:lstStyle/>
          <a:p>
            <a:pPr marL="0" indent="0" eaLnBrk="1" hangingPunct="1">
              <a:buFontTx/>
              <a:buNone/>
            </a:pPr>
            <a:r>
              <a:rPr lang="en-US">
                <a:latin typeface="Arial" charset="0"/>
              </a:rPr>
              <a:t>Energy: The ability to do work</a:t>
            </a:r>
          </a:p>
          <a:p>
            <a:pPr marL="0" indent="0" eaLnBrk="1" hangingPunct="1">
              <a:buFontTx/>
              <a:buNone/>
            </a:pPr>
            <a:r>
              <a:rPr lang="en-US">
                <a:latin typeface="Arial" charset="0"/>
              </a:rPr>
              <a:t>Energy sources are defined as</a:t>
            </a:r>
          </a:p>
          <a:p>
            <a:pPr lvl="1" eaLnBrk="1" hangingPunct="1"/>
            <a:r>
              <a:rPr lang="en-US" sz="3200">
                <a:solidFill>
                  <a:srgbClr val="00386B"/>
                </a:solidFill>
                <a:latin typeface="Arial" charset="0"/>
              </a:rPr>
              <a:t>Nonrenewable </a:t>
            </a:r>
          </a:p>
          <a:p>
            <a:pPr lvl="1" eaLnBrk="1" hangingPunct="1"/>
            <a:r>
              <a:rPr lang="en-US" sz="3200">
                <a:solidFill>
                  <a:srgbClr val="00386B"/>
                </a:solidFill>
                <a:latin typeface="Arial" charset="0"/>
              </a:rPr>
              <a:t>Renewable</a:t>
            </a:r>
          </a:p>
          <a:p>
            <a:pPr lvl="1" eaLnBrk="1" hangingPunct="1"/>
            <a:r>
              <a:rPr lang="en-US" sz="3200">
                <a:solidFill>
                  <a:srgbClr val="00386B"/>
                </a:solidFill>
                <a:latin typeface="Arial" charset="0"/>
              </a:rPr>
              <a:t>Inexhaustible</a:t>
            </a:r>
          </a:p>
          <a:p>
            <a:pPr marL="0" indent="0" eaLnBrk="1" hangingPunct="1">
              <a:buFontTx/>
              <a:buNone/>
            </a:pPr>
            <a:endParaRPr lang="en-US">
              <a:latin typeface="Arial" charset="0"/>
            </a:endParaRPr>
          </a:p>
          <a:p>
            <a:pPr marL="0" indent="0" eaLnBrk="1" hangingPunct="1">
              <a:buFontTx/>
              <a:buNone/>
            </a:pPr>
            <a:endParaRPr lang="en-US">
              <a:latin typeface="Arial" charset="0"/>
            </a:endParaRPr>
          </a:p>
          <a:p>
            <a:pPr marL="0" indent="0" eaLnBrk="1" hangingPunct="1">
              <a:buFontTx/>
              <a:buNone/>
            </a:pPr>
            <a:r>
              <a:rPr lang="en-US">
                <a:solidFill>
                  <a:srgbClr val="FF6600"/>
                </a:solidFill>
                <a:latin typeface="Arial" charset="0"/>
              </a:rPr>
              <a:t>The SUN is the original source </a:t>
            </a:r>
          </a:p>
          <a:p>
            <a:pPr marL="0" indent="0" eaLnBrk="1" hangingPunct="1">
              <a:buFontTx/>
              <a:buNone/>
            </a:pPr>
            <a:r>
              <a:rPr lang="en-US">
                <a:solidFill>
                  <a:srgbClr val="FF6600"/>
                </a:solidFill>
                <a:latin typeface="Arial" charset="0"/>
              </a:rPr>
              <a:t>of almost all energy sources on Earth.</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648200" y="2335213"/>
            <a:ext cx="4038600" cy="4405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Content Placeholder 36"/>
          <p:cNvSpPr>
            <a:spLocks noGrp="1"/>
          </p:cNvSpPr>
          <p:nvPr>
            <p:ph sz="half" idx="1"/>
          </p:nvPr>
        </p:nvSpPr>
        <p:spPr>
          <a:xfrm>
            <a:off x="457200" y="1371600"/>
            <a:ext cx="4038600" cy="1828800"/>
          </a:xfrm>
        </p:spPr>
        <p:txBody>
          <a:bodyPr/>
          <a:lstStyle/>
          <a:p>
            <a:pPr marL="0" indent="0">
              <a:buFontTx/>
              <a:buNone/>
            </a:pPr>
            <a:r>
              <a:rPr lang="en-US" dirty="0" smtClean="0"/>
              <a:t>Example:</a:t>
            </a:r>
          </a:p>
          <a:p>
            <a:pPr marL="400050" lvl="1" indent="0">
              <a:buFontTx/>
              <a:buNone/>
            </a:pPr>
            <a:r>
              <a:rPr lang="en-US" dirty="0" smtClean="0"/>
              <a:t>Determine the nominal value for the resistor shown. </a:t>
            </a:r>
          </a:p>
        </p:txBody>
      </p:sp>
      <p:sp>
        <p:nvSpPr>
          <p:cNvPr id="3" name="Slide Number Placeholder 2"/>
          <p:cNvSpPr>
            <a:spLocks noGrp="1"/>
          </p:cNvSpPr>
          <p:nvPr>
            <p:ph type="sldNum" sz="quarter" idx="12"/>
          </p:nvPr>
        </p:nvSpPr>
        <p:spPr/>
        <p:txBody>
          <a:bodyPr/>
          <a:lstStyle/>
          <a:p>
            <a:pPr>
              <a:defRPr/>
            </a:pPr>
            <a:fld id="{69F5C521-98A6-4A15-B4F5-9177B70019FB}" type="slidenum">
              <a:rPr lang="en-US" smtClean="0"/>
              <a:pPr>
                <a:defRPr/>
              </a:pPr>
              <a:t>20</a:t>
            </a:fld>
            <a:endParaRPr lang="en-US"/>
          </a:p>
        </p:txBody>
      </p:sp>
      <p:sp>
        <p:nvSpPr>
          <p:cNvPr id="39" name="Content Placeholder 36"/>
          <p:cNvSpPr txBox="1">
            <a:spLocks/>
          </p:cNvSpPr>
          <p:nvPr/>
        </p:nvSpPr>
        <p:spPr bwMode="auto">
          <a:xfrm>
            <a:off x="457200" y="3200400"/>
            <a:ext cx="4038600" cy="2438400"/>
          </a:xfrm>
          <a:prstGeom prst="rect">
            <a:avLst/>
          </a:prstGeom>
          <a:noFill/>
          <a:ln w="9525">
            <a:noFill/>
            <a:miter lim="800000"/>
            <a:headEnd/>
            <a:tailEnd/>
          </a:ln>
        </p:spPr>
        <p:txBody>
          <a:bodyPr/>
          <a:lstStyle/>
          <a:p>
            <a:pPr eaLnBrk="0" hangingPunct="0">
              <a:spcBef>
                <a:spcPct val="20000"/>
              </a:spcBef>
              <a:defRPr/>
            </a:pPr>
            <a:r>
              <a:rPr lang="en-US" sz="2800" kern="0">
                <a:latin typeface="+mn-lt"/>
                <a:cs typeface="+mn-cs"/>
              </a:rPr>
              <a:t>Solution:</a:t>
            </a:r>
          </a:p>
          <a:p>
            <a:pPr marL="400050" lvl="1" eaLnBrk="0" hangingPunct="0">
              <a:spcBef>
                <a:spcPts val="1200"/>
              </a:spcBef>
              <a:defRPr/>
            </a:pPr>
            <a:r>
              <a:rPr lang="en-US" sz="2400"/>
              <a:t>10 x 100 </a:t>
            </a:r>
            <a:r>
              <a:rPr lang="en-US" sz="2400">
                <a:sym typeface="Symbol" pitchFamily="18" charset="2"/>
              </a:rPr>
              <a:t>  5%</a:t>
            </a:r>
          </a:p>
          <a:p>
            <a:pPr marL="400050" lvl="1" eaLnBrk="0" hangingPunct="0">
              <a:spcBef>
                <a:spcPts val="1200"/>
              </a:spcBef>
              <a:defRPr/>
            </a:pPr>
            <a:r>
              <a:rPr lang="en-US" sz="2400"/>
              <a:t>1000 </a:t>
            </a:r>
            <a:r>
              <a:rPr lang="en-US" sz="2400">
                <a:sym typeface="Symbol" pitchFamily="18" charset="2"/>
              </a:rPr>
              <a:t>  5%</a:t>
            </a:r>
          </a:p>
          <a:p>
            <a:pPr marL="400050" lvl="1" eaLnBrk="0" hangingPunct="0">
              <a:spcBef>
                <a:spcPts val="1200"/>
              </a:spcBef>
              <a:defRPr/>
            </a:pPr>
            <a:r>
              <a:rPr lang="en-US" sz="2400"/>
              <a:t>1 K </a:t>
            </a:r>
            <a:r>
              <a:rPr lang="en-US" sz="2400">
                <a:sym typeface="Symbol" pitchFamily="18" charset="2"/>
              </a:rPr>
              <a:t>  5%</a:t>
            </a:r>
          </a:p>
          <a:p>
            <a:pPr marL="400050" lvl="1" eaLnBrk="0" hangingPunct="0">
              <a:spcBef>
                <a:spcPts val="1200"/>
              </a:spcBef>
              <a:defRPr/>
            </a:pPr>
            <a:endParaRPr lang="en-US" sz="2400">
              <a:sym typeface="Symbol" pitchFamily="18" charset="2"/>
            </a:endParaRPr>
          </a:p>
          <a:p>
            <a:pPr marL="400050" lvl="1" eaLnBrk="0" hangingPunct="0">
              <a:spcBef>
                <a:spcPct val="20000"/>
              </a:spcBef>
              <a:defRPr/>
            </a:pPr>
            <a:endParaRPr lang="en-US" sz="2400" kern="0">
              <a:latin typeface="+mn-lt"/>
            </a:endParaRPr>
          </a:p>
        </p:txBody>
      </p:sp>
      <p:grpSp>
        <p:nvGrpSpPr>
          <p:cNvPr id="23559" name="Group 44"/>
          <p:cNvGrpSpPr>
            <a:grpSpLocks/>
          </p:cNvGrpSpPr>
          <p:nvPr/>
        </p:nvGrpSpPr>
        <p:grpSpPr bwMode="auto">
          <a:xfrm>
            <a:off x="4908550" y="1447800"/>
            <a:ext cx="3886200" cy="1254125"/>
            <a:chOff x="4908475" y="1447800"/>
            <a:chExt cx="3886200" cy="1254825"/>
          </a:xfrm>
        </p:grpSpPr>
        <p:sp>
          <p:nvSpPr>
            <p:cNvPr id="24" name="Rectangle 23"/>
            <p:cNvSpPr/>
            <p:nvPr/>
          </p:nvSpPr>
          <p:spPr bwMode="auto">
            <a:xfrm>
              <a:off x="4908475" y="1676528"/>
              <a:ext cx="3886200" cy="76243"/>
            </a:xfrm>
            <a:prstGeom prst="rect">
              <a:avLst/>
            </a:prstGeom>
            <a:solidFill>
              <a:schemeClr val="bg1">
                <a:lumMod val="75000"/>
              </a:schemeClr>
            </a:solidFill>
            <a:ln w="12700">
              <a:solidFill>
                <a:schemeClr val="bg1">
                  <a:lumMod val="6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5" name="Rounded Rectangle 24"/>
            <p:cNvSpPr/>
            <p:nvPr/>
          </p:nvSpPr>
          <p:spPr bwMode="auto">
            <a:xfrm>
              <a:off x="5891138" y="1447800"/>
              <a:ext cx="1981200" cy="533698"/>
            </a:xfrm>
            <a:prstGeom prst="roundRect">
              <a:avLst/>
            </a:prstGeom>
            <a:solidFill>
              <a:srgbClr val="FFCC99"/>
            </a:solidFill>
            <a:ln w="12700">
              <a:solidFill>
                <a:srgbClr val="FFCC66"/>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6" name="Rounded Rectangle 25"/>
            <p:cNvSpPr/>
            <p:nvPr/>
          </p:nvSpPr>
          <p:spPr bwMode="auto">
            <a:xfrm>
              <a:off x="5884788" y="1447800"/>
              <a:ext cx="1981200" cy="533698"/>
            </a:xfrm>
            <a:prstGeom prst="roundRect">
              <a:avLst/>
            </a:prstGeom>
            <a:noFill/>
            <a:ln w="12700">
              <a:solidFill>
                <a:srgbClr val="FFCC66"/>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7" name="Rectangle 26"/>
            <p:cNvSpPr/>
            <p:nvPr/>
          </p:nvSpPr>
          <p:spPr>
            <a:xfrm>
              <a:off x="5181525" y="2397655"/>
              <a:ext cx="762000" cy="304970"/>
            </a:xfrm>
            <a:prstGeom prst="rect">
              <a:avLst/>
            </a:prstGeom>
            <a:ln w="12700">
              <a:no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8" name="Rectangle 27"/>
            <p:cNvSpPr/>
            <p:nvPr/>
          </p:nvSpPr>
          <p:spPr>
            <a:xfrm>
              <a:off x="6043538" y="2397655"/>
              <a:ext cx="762000" cy="304970"/>
            </a:xfrm>
            <a:prstGeom prst="rect">
              <a:avLst/>
            </a:prstGeom>
            <a:ln w="12700">
              <a:no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29" name="Rectangle 28"/>
            <p:cNvSpPr/>
            <p:nvPr/>
          </p:nvSpPr>
          <p:spPr>
            <a:xfrm>
              <a:off x="6934125" y="2397655"/>
              <a:ext cx="762000" cy="304970"/>
            </a:xfrm>
            <a:prstGeom prst="rect">
              <a:avLst/>
            </a:prstGeom>
            <a:ln w="12700">
              <a:no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0" name="Rectangle 29"/>
            <p:cNvSpPr/>
            <p:nvPr/>
          </p:nvSpPr>
          <p:spPr>
            <a:xfrm>
              <a:off x="7848525" y="2397655"/>
              <a:ext cx="762000" cy="304970"/>
            </a:xfrm>
            <a:prstGeom prst="rect">
              <a:avLst/>
            </a:prstGeom>
            <a:ln w="12700">
              <a:no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31" name="Elbow Connector 30"/>
            <p:cNvCxnSpPr>
              <a:stCxn id="27" idx="0"/>
              <a:endCxn id="36" idx="2"/>
            </p:cNvCxnSpPr>
            <p:nvPr/>
          </p:nvCxnSpPr>
          <p:spPr>
            <a:xfrm rot="5400000" flipH="1" flipV="1">
              <a:off x="5636228" y="1907795"/>
              <a:ext cx="416157" cy="563563"/>
            </a:xfrm>
            <a:prstGeom prst="bentConnector3">
              <a:avLst>
                <a:gd name="adj1" fmla="val 50000"/>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Elbow Connector 31"/>
            <p:cNvCxnSpPr>
              <a:stCxn id="28" idx="0"/>
              <a:endCxn id="37" idx="2"/>
            </p:cNvCxnSpPr>
            <p:nvPr/>
          </p:nvCxnSpPr>
          <p:spPr>
            <a:xfrm rot="5400000" flipH="1" flipV="1">
              <a:off x="6216459" y="2189577"/>
              <a:ext cx="416157" cy="0"/>
            </a:xfrm>
            <a:prstGeom prst="bentConnector3">
              <a:avLst>
                <a:gd name="adj1" fmla="val 50000"/>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3" name="Elbow Connector 32"/>
            <p:cNvCxnSpPr>
              <a:stCxn id="29" idx="0"/>
              <a:endCxn id="38" idx="2"/>
            </p:cNvCxnSpPr>
            <p:nvPr/>
          </p:nvCxnSpPr>
          <p:spPr>
            <a:xfrm rot="16200000" flipV="1">
              <a:off x="6811771" y="1894302"/>
              <a:ext cx="416157" cy="590550"/>
            </a:xfrm>
            <a:prstGeom prst="bentConnector3">
              <a:avLst>
                <a:gd name="adj1" fmla="val 50000"/>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Elbow Connector 33"/>
            <p:cNvCxnSpPr>
              <a:stCxn id="30" idx="0"/>
              <a:endCxn id="35" idx="2"/>
            </p:cNvCxnSpPr>
            <p:nvPr/>
          </p:nvCxnSpPr>
          <p:spPr>
            <a:xfrm rot="16200000" flipV="1">
              <a:off x="7680134" y="1848264"/>
              <a:ext cx="416157" cy="682625"/>
            </a:xfrm>
            <a:prstGeom prst="bentConnector3">
              <a:avLst>
                <a:gd name="adj1" fmla="val 50000"/>
              </a:avLst>
            </a:prstGeom>
            <a:ln w="1270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7456488" y="1447800"/>
            <a:ext cx="182562" cy="533400"/>
          </a:xfrm>
          <a:prstGeom prst="rect">
            <a:avLst/>
          </a:prstGeom>
          <a:solidFill>
            <a:srgbClr val="FFCC00"/>
          </a:solidFill>
          <a:ln w="9525">
            <a:solidFill>
              <a:srgbClr val="FFCC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6" name="Rectangle 35"/>
          <p:cNvSpPr/>
          <p:nvPr/>
        </p:nvSpPr>
        <p:spPr>
          <a:xfrm>
            <a:off x="6035675" y="1447800"/>
            <a:ext cx="182563" cy="533400"/>
          </a:xfrm>
          <a:prstGeom prst="rect">
            <a:avLst/>
          </a:prstGeom>
          <a:solidFill>
            <a:srgbClr val="663300"/>
          </a:solidFill>
          <a:ln w="9525">
            <a:solidFill>
              <a:srgbClr val="6633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ln>
                <a:solidFill>
                  <a:srgbClr val="FF6600"/>
                </a:solidFill>
              </a:ln>
            </a:endParaRPr>
          </a:p>
        </p:txBody>
      </p:sp>
      <p:sp>
        <p:nvSpPr>
          <p:cNvPr id="37" name="Rectangle 36"/>
          <p:cNvSpPr/>
          <p:nvPr/>
        </p:nvSpPr>
        <p:spPr>
          <a:xfrm>
            <a:off x="6332538" y="1447800"/>
            <a:ext cx="182562" cy="533400"/>
          </a:xfrm>
          <a:prstGeom prst="rect">
            <a:avLst/>
          </a:prstGeom>
          <a:solidFill>
            <a:schemeClr val="tx1"/>
          </a:solidFill>
          <a:ln w="9525">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38" name="Rectangle 37"/>
          <p:cNvSpPr/>
          <p:nvPr/>
        </p:nvSpPr>
        <p:spPr>
          <a:xfrm>
            <a:off x="6632575" y="1447800"/>
            <a:ext cx="182563" cy="533400"/>
          </a:xfrm>
          <a:prstGeom prst="rect">
            <a:avLst/>
          </a:prstGeom>
          <a:solidFill>
            <a:srgbClr val="FF0000"/>
          </a:solidFill>
          <a:ln w="9525">
            <a:solidFill>
              <a:srgbClr val="FF0000"/>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0" name="Rounded Rectangle 39"/>
          <p:cNvSpPr/>
          <p:nvPr/>
        </p:nvSpPr>
        <p:spPr>
          <a:xfrm>
            <a:off x="5129213" y="3879850"/>
            <a:ext cx="822325" cy="320675"/>
          </a:xfrm>
          <a:prstGeom prst="roundRect">
            <a:avLst/>
          </a:prstGeom>
          <a:ln w="28575">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1" name="Rounded Rectangle 40"/>
          <p:cNvSpPr/>
          <p:nvPr/>
        </p:nvSpPr>
        <p:spPr>
          <a:xfrm>
            <a:off x="6024563" y="3571875"/>
            <a:ext cx="822325" cy="320675"/>
          </a:xfrm>
          <a:prstGeom prst="roundRect">
            <a:avLst/>
          </a:prstGeom>
          <a:ln w="28575">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2" name="Rounded Rectangle 41"/>
          <p:cNvSpPr/>
          <p:nvPr/>
        </p:nvSpPr>
        <p:spPr>
          <a:xfrm>
            <a:off x="6926263" y="4194175"/>
            <a:ext cx="822325" cy="320675"/>
          </a:xfrm>
          <a:prstGeom prst="roundRect">
            <a:avLst/>
          </a:prstGeom>
          <a:ln w="28575">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3" name="Rounded Rectangle 42"/>
          <p:cNvSpPr/>
          <p:nvPr/>
        </p:nvSpPr>
        <p:spPr>
          <a:xfrm>
            <a:off x="7826375" y="3262313"/>
            <a:ext cx="823913" cy="320675"/>
          </a:xfrm>
          <a:prstGeom prst="roundRect">
            <a:avLst/>
          </a:prstGeom>
          <a:ln w="28575">
            <a:solidFill>
              <a:schemeClr val="tx1"/>
            </a:solidFill>
            <a:headEnd type="oval" w="sm" len="sm"/>
            <a:tailEnd type="oval" w="sm" len="sm"/>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pic>
        <p:nvPicPr>
          <p:cNvPr id="23568" name="Picture 9"/>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14400" y="5689600"/>
            <a:ext cx="28194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Resistor Value: Example #1</a:t>
            </a:r>
          </a:p>
        </p:txBody>
      </p:sp>
    </p:spTree>
    <p:extLst>
      <p:ext uri="{BB962C8B-B14F-4D97-AF65-F5344CB8AC3E}">
        <p14:creationId xmlns:p14="http://schemas.microsoft.com/office/powerpoint/2010/main" val="263388308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Diode</a:t>
            </a:r>
            <a:endParaRPr lang="en-US"/>
          </a:p>
        </p:txBody>
      </p:sp>
      <p:sp>
        <p:nvSpPr>
          <p:cNvPr id="3" name="Content Placeholder 2"/>
          <p:cNvSpPr>
            <a:spLocks noGrp="1"/>
          </p:cNvSpPr>
          <p:nvPr>
            <p:ph idx="1"/>
          </p:nvPr>
        </p:nvSpPr>
        <p:spPr/>
        <p:txBody>
          <a:bodyPr/>
          <a:lstStyle/>
          <a:p>
            <a:r>
              <a:rPr lang="en-US" smtClean="0"/>
              <a:t>Allows current to flow in only one direction</a:t>
            </a:r>
          </a:p>
        </p:txBody>
      </p:sp>
      <p:pic>
        <p:nvPicPr>
          <p:cNvPr id="1026" name="Picture 2" descr="Z:\2010_0416_My Pics from PLTW laptop\2011_0204_POE_Electrical Circuits_Physical\IMG_2641.JPG"/>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44885" t="35450" r="46487" b="25732"/>
          <a:stretch/>
        </p:blipFill>
        <p:spPr bwMode="auto">
          <a:xfrm>
            <a:off x="7531918" y="2550858"/>
            <a:ext cx="1111170" cy="3749237"/>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flipH="1" flipV="1">
            <a:off x="6271864" y="3124941"/>
            <a:ext cx="1563338" cy="175071"/>
          </a:xfrm>
          <a:prstGeom prst="line">
            <a:avLst/>
          </a:prstGeom>
          <a:ln w="25400">
            <a:solidFill>
              <a:srgbClr val="AF1E2D"/>
            </a:solidFill>
          </a:ln>
        </p:spPr>
        <p:style>
          <a:lnRef idx="1">
            <a:schemeClr val="accent1"/>
          </a:lnRef>
          <a:fillRef idx="0">
            <a:schemeClr val="accent1"/>
          </a:fillRef>
          <a:effectRef idx="0">
            <a:schemeClr val="accent1"/>
          </a:effectRef>
          <a:fontRef idx="minor">
            <a:schemeClr val="tx1"/>
          </a:fontRef>
        </p:style>
      </p:cxnSp>
      <p:sp>
        <p:nvSpPr>
          <p:cNvPr id="6" name="TextBox 5"/>
          <p:cNvSpPr txBox="1"/>
          <p:nvPr/>
        </p:nvSpPr>
        <p:spPr>
          <a:xfrm>
            <a:off x="4453741" y="2659475"/>
            <a:ext cx="2400851" cy="1938992"/>
          </a:xfrm>
          <a:prstGeom prst="rect">
            <a:avLst/>
          </a:prstGeom>
          <a:noFill/>
        </p:spPr>
        <p:txBody>
          <a:bodyPr wrap="square" rtlCol="0">
            <a:spAutoFit/>
          </a:bodyPr>
          <a:lstStyle/>
          <a:p>
            <a:r>
              <a:rPr lang="en-US" sz="2000" smtClean="0"/>
              <a:t>Larger metal component</a:t>
            </a:r>
          </a:p>
          <a:p>
            <a:r>
              <a:rPr lang="en-US" sz="2000"/>
              <a:t>i</a:t>
            </a:r>
            <a:r>
              <a:rPr lang="en-US" sz="2000" smtClean="0"/>
              <a:t>nside of case or case flat spot is cathode or </a:t>
            </a:r>
          </a:p>
          <a:p>
            <a:r>
              <a:rPr lang="en-US" sz="2000" smtClean="0"/>
              <a:t>negative (-) lead</a:t>
            </a:r>
            <a:endParaRPr lang="en-US" sz="2000"/>
          </a:p>
        </p:txBody>
      </p:sp>
      <p:sp>
        <p:nvSpPr>
          <p:cNvPr id="9" name="TextBox 8"/>
          <p:cNvSpPr txBox="1"/>
          <p:nvPr/>
        </p:nvSpPr>
        <p:spPr>
          <a:xfrm>
            <a:off x="4453742" y="5019872"/>
            <a:ext cx="2268638" cy="1015663"/>
          </a:xfrm>
          <a:prstGeom prst="rect">
            <a:avLst/>
          </a:prstGeom>
          <a:noFill/>
        </p:spPr>
        <p:txBody>
          <a:bodyPr wrap="square" rtlCol="0">
            <a:spAutoFit/>
          </a:bodyPr>
          <a:lstStyle/>
          <a:p>
            <a:r>
              <a:rPr lang="en-US" sz="2000" smtClean="0"/>
              <a:t>Shorter wire is cathode </a:t>
            </a:r>
            <a:r>
              <a:rPr lang="en-US" sz="2000"/>
              <a:t>or </a:t>
            </a:r>
          </a:p>
          <a:p>
            <a:r>
              <a:rPr lang="en-US" sz="2000"/>
              <a:t>negative (-) lead</a:t>
            </a:r>
          </a:p>
        </p:txBody>
      </p:sp>
      <p:cxnSp>
        <p:nvCxnSpPr>
          <p:cNvPr id="10" name="Straight Connector 9"/>
          <p:cNvCxnSpPr/>
          <p:nvPr/>
        </p:nvCxnSpPr>
        <p:spPr>
          <a:xfrm flipH="1">
            <a:off x="6238999" y="5273348"/>
            <a:ext cx="1596203" cy="174745"/>
          </a:xfrm>
          <a:prstGeom prst="line">
            <a:avLst/>
          </a:prstGeom>
          <a:ln w="25400">
            <a:solidFill>
              <a:srgbClr val="AF1E2D"/>
            </a:solidFill>
          </a:ln>
        </p:spPr>
        <p:style>
          <a:lnRef idx="1">
            <a:schemeClr val="accent1"/>
          </a:lnRef>
          <a:fillRef idx="0">
            <a:schemeClr val="accent1"/>
          </a:fillRef>
          <a:effectRef idx="0">
            <a:schemeClr val="accent1"/>
          </a:effectRef>
          <a:fontRef idx="minor">
            <a:schemeClr val="tx1"/>
          </a:fontRef>
        </p:style>
      </p:cxnSp>
      <p:grpSp>
        <p:nvGrpSpPr>
          <p:cNvPr id="4" name="Group 3"/>
          <p:cNvGrpSpPr/>
          <p:nvPr/>
        </p:nvGrpSpPr>
        <p:grpSpPr>
          <a:xfrm>
            <a:off x="351247" y="3622784"/>
            <a:ext cx="2943497" cy="1286599"/>
            <a:chOff x="802376" y="4578013"/>
            <a:chExt cx="2943497" cy="1286599"/>
          </a:xfrm>
        </p:grpSpPr>
        <p:cxnSp>
          <p:nvCxnSpPr>
            <p:cNvPr id="12" name="Straight Connector 11"/>
            <p:cNvCxnSpPr/>
            <p:nvPr/>
          </p:nvCxnSpPr>
          <p:spPr>
            <a:xfrm>
              <a:off x="802376" y="5216438"/>
              <a:ext cx="2943497"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2620163" y="4622446"/>
              <a:ext cx="0" cy="1242166"/>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14" name="Isosceles Triangle 13"/>
            <p:cNvSpPr/>
            <p:nvPr/>
          </p:nvSpPr>
          <p:spPr>
            <a:xfrm rot="5400000">
              <a:off x="1570396" y="4814846"/>
              <a:ext cx="1286599" cy="81293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Box 14"/>
          <p:cNvSpPr txBox="1"/>
          <p:nvPr/>
        </p:nvSpPr>
        <p:spPr>
          <a:xfrm>
            <a:off x="602361" y="5081692"/>
            <a:ext cx="2441271" cy="400110"/>
          </a:xfrm>
          <a:prstGeom prst="rect">
            <a:avLst/>
          </a:prstGeom>
          <a:noFill/>
        </p:spPr>
        <p:txBody>
          <a:bodyPr wrap="square" rtlCol="0">
            <a:spAutoFit/>
          </a:bodyPr>
          <a:lstStyle/>
          <a:p>
            <a:r>
              <a:rPr lang="en-US" sz="2000" smtClean="0"/>
              <a:t>Schematic Symbol</a:t>
            </a:r>
            <a:endParaRPr lang="en-US" sz="2000"/>
          </a:p>
        </p:txBody>
      </p:sp>
      <p:sp>
        <p:nvSpPr>
          <p:cNvPr id="16" name="TextBox 15"/>
          <p:cNvSpPr txBox="1"/>
          <p:nvPr/>
        </p:nvSpPr>
        <p:spPr>
          <a:xfrm>
            <a:off x="1599972" y="2743174"/>
            <a:ext cx="2287417" cy="400110"/>
          </a:xfrm>
          <a:prstGeom prst="rect">
            <a:avLst/>
          </a:prstGeom>
          <a:noFill/>
        </p:spPr>
        <p:txBody>
          <a:bodyPr wrap="square" rtlCol="0">
            <a:spAutoFit/>
          </a:bodyPr>
          <a:lstStyle/>
          <a:p>
            <a:r>
              <a:rPr lang="en-US" sz="2000" smtClean="0"/>
              <a:t>Negative ( - ) </a:t>
            </a:r>
            <a:r>
              <a:rPr lang="en-US" sz="2000"/>
              <a:t>lead</a:t>
            </a:r>
          </a:p>
        </p:txBody>
      </p:sp>
      <p:cxnSp>
        <p:nvCxnSpPr>
          <p:cNvPr id="17" name="Straight Connector 16"/>
          <p:cNvCxnSpPr/>
          <p:nvPr/>
        </p:nvCxnSpPr>
        <p:spPr>
          <a:xfrm>
            <a:off x="2727565" y="3143284"/>
            <a:ext cx="316068" cy="1117925"/>
          </a:xfrm>
          <a:prstGeom prst="line">
            <a:avLst/>
          </a:prstGeom>
          <a:ln w="25400">
            <a:solidFill>
              <a:srgbClr val="AF1E2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5915652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2390775" cy="1143000"/>
          </a:xfrm>
        </p:spPr>
        <p:txBody>
          <a:bodyPr/>
          <a:lstStyle/>
          <a:p>
            <a:pPr algn="l" eaLnBrk="1" hangingPunct="1"/>
            <a:r>
              <a:rPr lang="en-US" sz="4000">
                <a:solidFill>
                  <a:srgbClr val="00386B"/>
                </a:solidFill>
                <a:latin typeface="Arial" charset="0"/>
              </a:rPr>
              <a:t>Energy</a:t>
            </a:r>
          </a:p>
        </p:txBody>
      </p:sp>
      <p:sp>
        <p:nvSpPr>
          <p:cNvPr id="10243" name="Rectangle 3"/>
          <p:cNvSpPr>
            <a:spLocks noGrp="1" noChangeArrowheads="1"/>
          </p:cNvSpPr>
          <p:nvPr>
            <p:ph type="body" idx="1"/>
          </p:nvPr>
        </p:nvSpPr>
        <p:spPr>
          <a:xfrm>
            <a:off x="815975" y="1065213"/>
            <a:ext cx="8328025" cy="1109662"/>
          </a:xfrm>
        </p:spPr>
        <p:txBody>
          <a:bodyPr/>
          <a:lstStyle/>
          <a:p>
            <a:pPr eaLnBrk="1" hangingPunct="1">
              <a:buFontTx/>
              <a:buNone/>
            </a:pPr>
            <a:r>
              <a:rPr lang="en-US" dirty="0">
                <a:latin typeface="Arial" charset="0"/>
              </a:rPr>
              <a:t>Ability to do </a:t>
            </a:r>
            <a:r>
              <a:rPr lang="en-US" dirty="0" smtClean="0">
                <a:latin typeface="Arial" charset="0"/>
              </a:rPr>
              <a:t>work</a:t>
            </a:r>
          </a:p>
          <a:p>
            <a:pPr eaLnBrk="1" hangingPunct="1">
              <a:buFontTx/>
              <a:buNone/>
            </a:pPr>
            <a:r>
              <a:rPr lang="en-US" sz="2800" dirty="0">
                <a:latin typeface="Arial" charset="0"/>
              </a:rPr>
              <a:t>L</a:t>
            </a:r>
            <a:r>
              <a:rPr lang="en-US" sz="2800" dirty="0" smtClean="0">
                <a:latin typeface="Arial" charset="0"/>
              </a:rPr>
              <a:t>ight</a:t>
            </a:r>
            <a:r>
              <a:rPr lang="en-US" sz="2800" dirty="0">
                <a:latin typeface="Arial" charset="0"/>
              </a:rPr>
              <a:t>, heat, mechanical, chemical, </a:t>
            </a:r>
            <a:r>
              <a:rPr lang="en-US" sz="2800" dirty="0" smtClean="0">
                <a:latin typeface="Arial" charset="0"/>
              </a:rPr>
              <a:t>and electrical forms of energy can all be used to exert a force for a distance.</a:t>
            </a:r>
          </a:p>
          <a:p>
            <a:pPr eaLnBrk="1" hangingPunct="1">
              <a:buFontTx/>
              <a:buNone/>
            </a:pPr>
            <a:endParaRPr lang="en-US" dirty="0">
              <a:latin typeface="Arial" charset="0"/>
            </a:endParaRPr>
          </a:p>
        </p:txBody>
      </p:sp>
      <p:pic>
        <p:nvPicPr>
          <p:cNvPr id="81924" name="Picture 4"/>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3250" y="3175894"/>
            <a:ext cx="1971675"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5"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t="2483"/>
          <a:stretch>
            <a:fillRect/>
          </a:stretch>
        </p:blipFill>
        <p:spPr bwMode="auto">
          <a:xfrm>
            <a:off x="3217862" y="3187007"/>
            <a:ext cx="23622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2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23000" y="3183832"/>
            <a:ext cx="2619375" cy="2595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7" name="Rectangle 12"/>
          <p:cNvSpPr>
            <a:spLocks noChangeArrowheads="1"/>
          </p:cNvSpPr>
          <p:nvPr/>
        </p:nvSpPr>
        <p:spPr bwMode="auto">
          <a:xfrm>
            <a:off x="3532188" y="5801619"/>
            <a:ext cx="17716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NASA solar sail</a:t>
            </a:r>
          </a:p>
        </p:txBody>
      </p:sp>
      <p:sp>
        <p:nvSpPr>
          <p:cNvPr id="10248" name="Rectangle 13"/>
          <p:cNvSpPr>
            <a:spLocks noChangeArrowheads="1"/>
          </p:cNvSpPr>
          <p:nvPr/>
        </p:nvSpPr>
        <p:spPr bwMode="auto">
          <a:xfrm>
            <a:off x="7077075" y="5769869"/>
            <a:ext cx="10350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Fuel cell</a:t>
            </a:r>
          </a:p>
        </p:txBody>
      </p:sp>
      <p:sp>
        <p:nvSpPr>
          <p:cNvPr id="10249" name="Rectangle 14"/>
          <p:cNvSpPr>
            <a:spLocks noChangeArrowheads="1"/>
          </p:cNvSpPr>
          <p:nvPr/>
        </p:nvSpPr>
        <p:spPr bwMode="auto">
          <a:xfrm>
            <a:off x="833438" y="5793682"/>
            <a:ext cx="1593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t>Roller coaster</a:t>
            </a:r>
          </a:p>
        </p:txBody>
      </p:sp>
    </p:spTree>
    <p:extLst>
      <p:ext uri="{BB962C8B-B14F-4D97-AF65-F5344CB8AC3E}">
        <p14:creationId xmlns:p14="http://schemas.microsoft.com/office/powerpoint/2010/main" val="39604114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0"/>
            <a:ext cx="4725988" cy="876300"/>
          </a:xfrm>
        </p:spPr>
        <p:txBody>
          <a:bodyPr/>
          <a:lstStyle/>
          <a:p>
            <a:pPr algn="l" eaLnBrk="1" hangingPunct="1"/>
            <a:r>
              <a:rPr lang="en-US" sz="4000">
                <a:solidFill>
                  <a:srgbClr val="00386B"/>
                </a:solidFill>
                <a:latin typeface="Arial" charset="0"/>
              </a:rPr>
              <a:t>Forms of Energy</a:t>
            </a:r>
          </a:p>
        </p:txBody>
      </p:sp>
      <p:sp>
        <p:nvSpPr>
          <p:cNvPr id="11267" name="Rectangle 4"/>
          <p:cNvSpPr>
            <a:spLocks noChangeArrowheads="1"/>
          </p:cNvSpPr>
          <p:nvPr/>
        </p:nvSpPr>
        <p:spPr bwMode="auto">
          <a:xfrm>
            <a:off x="430213" y="4719638"/>
            <a:ext cx="8318500"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spcBef>
                <a:spcPct val="20000"/>
              </a:spcBef>
              <a:buFontTx/>
              <a:buChar char="•"/>
            </a:pPr>
            <a:endParaRPr lang="en-US" sz="1200"/>
          </a:p>
          <a:p>
            <a:pPr marL="342900" indent="-342900">
              <a:spcBef>
                <a:spcPct val="20000"/>
              </a:spcBef>
            </a:pPr>
            <a:endParaRPr lang="en-US" sz="1200"/>
          </a:p>
        </p:txBody>
      </p:sp>
      <p:sp>
        <p:nvSpPr>
          <p:cNvPr id="11268" name="Rectangle 5"/>
          <p:cNvSpPr>
            <a:spLocks noGrp="1" noChangeArrowheads="1"/>
          </p:cNvSpPr>
          <p:nvPr>
            <p:ph type="body" idx="1"/>
          </p:nvPr>
        </p:nvSpPr>
        <p:spPr>
          <a:xfrm>
            <a:off x="538163" y="936625"/>
            <a:ext cx="8002587" cy="1824038"/>
          </a:xfrm>
        </p:spPr>
        <p:txBody>
          <a:bodyPr/>
          <a:lstStyle/>
          <a:p>
            <a:pPr eaLnBrk="1" hangingPunct="1">
              <a:lnSpc>
                <a:spcPct val="90000"/>
              </a:lnSpc>
              <a:buFontTx/>
              <a:buNone/>
            </a:pPr>
            <a:r>
              <a:rPr lang="en-US" sz="2800" dirty="0">
                <a:solidFill>
                  <a:srgbClr val="FF0000"/>
                </a:solidFill>
                <a:latin typeface="Arial" charset="0"/>
              </a:rPr>
              <a:t>Potential Energy </a:t>
            </a:r>
            <a:r>
              <a:rPr lang="en-US" sz="1800" dirty="0">
                <a:latin typeface="Arial" charset="0"/>
              </a:rPr>
              <a:t>(Stored </a:t>
            </a:r>
            <a:r>
              <a:rPr lang="en-US" sz="1800" dirty="0" smtClean="0">
                <a:latin typeface="Arial" charset="0"/>
              </a:rPr>
              <a:t>energy, often referring to </a:t>
            </a:r>
            <a:r>
              <a:rPr lang="en-US" sz="1800" dirty="0">
                <a:latin typeface="Arial" charset="0"/>
              </a:rPr>
              <a:t>gravitational </a:t>
            </a:r>
            <a:r>
              <a:rPr lang="en-US" sz="1800" dirty="0" smtClean="0">
                <a:latin typeface="Arial" charset="0"/>
              </a:rPr>
              <a:t>potential energy</a:t>
            </a:r>
            <a:r>
              <a:rPr lang="en-US" sz="1800" dirty="0">
                <a:latin typeface="Arial" charset="0"/>
              </a:rPr>
              <a:t>)</a:t>
            </a:r>
            <a:endParaRPr lang="en-US" sz="1800" dirty="0">
              <a:solidFill>
                <a:srgbClr val="FF0000"/>
              </a:solidFill>
              <a:latin typeface="Arial" charset="0"/>
            </a:endParaRPr>
          </a:p>
          <a:p>
            <a:pPr eaLnBrk="1" hangingPunct="1">
              <a:lnSpc>
                <a:spcPct val="90000"/>
              </a:lnSpc>
              <a:buFontTx/>
              <a:buNone/>
            </a:pPr>
            <a:r>
              <a:rPr lang="en-US" sz="2800" dirty="0">
                <a:latin typeface="Arial" charset="0"/>
              </a:rPr>
              <a:t>	The capacity to do work by virtue of position or configuration </a:t>
            </a:r>
          </a:p>
          <a:p>
            <a:pPr eaLnBrk="1" hangingPunct="1">
              <a:lnSpc>
                <a:spcPct val="90000"/>
              </a:lnSpc>
              <a:buFontTx/>
              <a:buNone/>
            </a:pPr>
            <a:r>
              <a:rPr lang="en-US" sz="2800" dirty="0">
                <a:latin typeface="Arial" charset="0"/>
              </a:rPr>
              <a:t>	</a:t>
            </a:r>
          </a:p>
        </p:txBody>
      </p:sp>
      <p:sp>
        <p:nvSpPr>
          <p:cNvPr id="11" name="Rectangle 3"/>
          <p:cNvSpPr txBox="1">
            <a:spLocks noChangeArrowheads="1"/>
          </p:cNvSpPr>
          <p:nvPr/>
        </p:nvSpPr>
        <p:spPr bwMode="auto">
          <a:xfrm>
            <a:off x="501650" y="2760663"/>
            <a:ext cx="8175625" cy="265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kern="0" smtClean="0">
                <a:solidFill>
                  <a:srgbClr val="FF0000"/>
                </a:solidFill>
                <a:latin typeface="Arial" charset="0"/>
              </a:rPr>
              <a:t>Kinetic Energy </a:t>
            </a:r>
            <a:r>
              <a:rPr lang="en-US" sz="2000" kern="0" smtClean="0">
                <a:latin typeface="Arial" charset="0"/>
              </a:rPr>
              <a:t>(Energy of motion) </a:t>
            </a:r>
          </a:p>
          <a:p>
            <a:pPr eaLnBrk="1" hangingPunct="1">
              <a:buFontTx/>
              <a:buNone/>
            </a:pPr>
            <a:r>
              <a:rPr lang="en-US" kern="0" smtClean="0">
                <a:latin typeface="Arial" charset="0"/>
              </a:rPr>
              <a:t>	Energy which a body possesses because of its motion, which occurs anywhere from an atomic level to that of a whole organism</a:t>
            </a:r>
            <a:endParaRPr lang="en-US" kern="0" dirty="0">
              <a:latin typeface="Arial" charset="0"/>
            </a:endParaRPr>
          </a:p>
        </p:txBody>
      </p:sp>
    </p:spTree>
    <p:extLst>
      <p:ext uri="{BB962C8B-B14F-4D97-AF65-F5344CB8AC3E}">
        <p14:creationId xmlns:p14="http://schemas.microsoft.com/office/powerpoint/2010/main" val="10115035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9"/>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81713" y="4913313"/>
            <a:ext cx="1824037" cy="163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4"/>
          <p:cNvSpPr>
            <a:spLocks noGrp="1" noChangeArrowheads="1"/>
          </p:cNvSpPr>
          <p:nvPr>
            <p:ph type="title"/>
          </p:nvPr>
        </p:nvSpPr>
        <p:spPr>
          <a:xfrm>
            <a:off x="0" y="0"/>
            <a:ext cx="6384925" cy="730250"/>
          </a:xfrm>
        </p:spPr>
        <p:txBody>
          <a:bodyPr/>
          <a:lstStyle/>
          <a:p>
            <a:pPr algn="l" eaLnBrk="1" hangingPunct="1"/>
            <a:r>
              <a:rPr lang="en-US" sz="4000">
                <a:solidFill>
                  <a:srgbClr val="00386B"/>
                </a:solidFill>
                <a:latin typeface="Arial" charset="0"/>
              </a:rPr>
              <a:t>Energy Transformation</a:t>
            </a:r>
          </a:p>
        </p:txBody>
      </p:sp>
      <p:sp>
        <p:nvSpPr>
          <p:cNvPr id="13316" name="Line 6"/>
          <p:cNvSpPr>
            <a:spLocks noChangeShapeType="1"/>
          </p:cNvSpPr>
          <p:nvPr/>
        </p:nvSpPr>
        <p:spPr bwMode="auto">
          <a:xfrm>
            <a:off x="4106863" y="1801813"/>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13317" name="Picture 24" descr="dreamstimeextrasmall_6090598"/>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83300" y="1008063"/>
            <a:ext cx="1787525" cy="169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5" descr="dreamstimeextrasmall_6749557"/>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316663" y="2807168"/>
            <a:ext cx="1227604" cy="175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dreamstimeextrasmall_7036980"/>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084263" y="1020763"/>
            <a:ext cx="2546350" cy="169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7" descr="dreamstimeextrasmall_7991153"/>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90613" y="2959100"/>
            <a:ext cx="2538412" cy="169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9"/>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1098550" y="4914900"/>
            <a:ext cx="2517775"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2" name="Rectangle 30"/>
          <p:cNvSpPr>
            <a:spLocks noChangeArrowheads="1"/>
          </p:cNvSpPr>
          <p:nvPr/>
        </p:nvSpPr>
        <p:spPr bwMode="auto">
          <a:xfrm>
            <a:off x="3793787" y="1425575"/>
            <a:ext cx="21932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Chemical </a:t>
            </a:r>
            <a:r>
              <a:rPr lang="en-US" dirty="0" smtClean="0">
                <a:sym typeface="Wingdings"/>
              </a:rPr>
              <a:t> Kinetic</a:t>
            </a:r>
            <a:endParaRPr lang="en-US" dirty="0"/>
          </a:p>
        </p:txBody>
      </p:sp>
      <p:sp>
        <p:nvSpPr>
          <p:cNvPr id="13323" name="Rectangle 31"/>
          <p:cNvSpPr>
            <a:spLocks noChangeArrowheads="1"/>
          </p:cNvSpPr>
          <p:nvPr/>
        </p:nvSpPr>
        <p:spPr bwMode="auto">
          <a:xfrm>
            <a:off x="3790944" y="3303588"/>
            <a:ext cx="229582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Radiant </a:t>
            </a:r>
            <a:r>
              <a:rPr lang="en-US" dirty="0" smtClean="0">
                <a:sym typeface="Wingdings"/>
              </a:rPr>
              <a:t> Chemical</a:t>
            </a:r>
            <a:endParaRPr lang="en-US" dirty="0"/>
          </a:p>
        </p:txBody>
      </p:sp>
      <p:sp>
        <p:nvSpPr>
          <p:cNvPr id="13324" name="Rectangle 32"/>
          <p:cNvSpPr>
            <a:spLocks noChangeArrowheads="1"/>
          </p:cNvSpPr>
          <p:nvPr/>
        </p:nvSpPr>
        <p:spPr bwMode="auto">
          <a:xfrm>
            <a:off x="3679819" y="5373688"/>
            <a:ext cx="231783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dirty="0" smtClean="0"/>
              <a:t>Electrical </a:t>
            </a:r>
            <a:r>
              <a:rPr lang="en-US" dirty="0" smtClean="0">
                <a:sym typeface="Wingdings"/>
              </a:rPr>
              <a:t> Thermal</a:t>
            </a:r>
            <a:endParaRPr lang="en-US" dirty="0"/>
          </a:p>
        </p:txBody>
      </p:sp>
      <p:sp>
        <p:nvSpPr>
          <p:cNvPr id="13325" name="Line 33"/>
          <p:cNvSpPr>
            <a:spLocks noChangeShapeType="1"/>
          </p:cNvSpPr>
          <p:nvPr/>
        </p:nvSpPr>
        <p:spPr bwMode="auto">
          <a:xfrm>
            <a:off x="4113213" y="5784850"/>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6" name="Line 34"/>
          <p:cNvSpPr>
            <a:spLocks noChangeShapeType="1"/>
          </p:cNvSpPr>
          <p:nvPr/>
        </p:nvSpPr>
        <p:spPr bwMode="auto">
          <a:xfrm>
            <a:off x="4113213" y="3690938"/>
            <a:ext cx="12096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extLst>
      <p:ext uri="{BB962C8B-B14F-4D97-AF65-F5344CB8AC3E}">
        <p14:creationId xmlns:p14="http://schemas.microsoft.com/office/powerpoint/2010/main" val="171616790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266218" y="266218"/>
            <a:ext cx="8229600" cy="771525"/>
          </a:xfrm>
        </p:spPr>
        <p:txBody>
          <a:bodyPr/>
          <a:lstStyle/>
          <a:p>
            <a:pPr algn="l" eaLnBrk="1" hangingPunct="1"/>
            <a:r>
              <a:rPr lang="en-US" sz="4000" dirty="0">
                <a:solidFill>
                  <a:srgbClr val="00386B"/>
                </a:solidFill>
                <a:latin typeface="Arial" charset="0"/>
              </a:rPr>
              <a:t>Conservation of Energy</a:t>
            </a:r>
          </a:p>
        </p:txBody>
      </p:sp>
      <p:sp>
        <p:nvSpPr>
          <p:cNvPr id="3076" name="Rectangle 3"/>
          <p:cNvSpPr>
            <a:spLocks noGrp="1" noChangeArrowheads="1"/>
          </p:cNvSpPr>
          <p:nvPr>
            <p:ph type="body" idx="1"/>
          </p:nvPr>
        </p:nvSpPr>
        <p:spPr>
          <a:xfrm>
            <a:off x="648751" y="1303310"/>
            <a:ext cx="7673446" cy="1590361"/>
          </a:xfrm>
        </p:spPr>
        <p:txBody>
          <a:bodyPr>
            <a:normAutofit/>
          </a:bodyPr>
          <a:lstStyle/>
          <a:p>
            <a:pPr indent="0" eaLnBrk="1" hangingPunct="1">
              <a:buFontTx/>
              <a:buNone/>
            </a:pPr>
            <a:r>
              <a:rPr lang="en-US" dirty="0" smtClean="0">
                <a:latin typeface="Arial" charset="0"/>
              </a:rPr>
              <a:t>Energy </a:t>
            </a:r>
            <a:r>
              <a:rPr lang="en-US" dirty="0">
                <a:latin typeface="Arial" charset="0"/>
              </a:rPr>
              <a:t>cannot be created </a:t>
            </a:r>
            <a:r>
              <a:rPr lang="en-US" dirty="0" smtClean="0">
                <a:latin typeface="Arial" charset="0"/>
              </a:rPr>
              <a:t>or destroyed</a:t>
            </a:r>
            <a:r>
              <a:rPr lang="en-US" dirty="0">
                <a:latin typeface="Arial" charset="0"/>
              </a:rPr>
              <a:t>, but it can change from one form to another.</a:t>
            </a:r>
          </a:p>
        </p:txBody>
      </p:sp>
      <p:sp>
        <p:nvSpPr>
          <p:cNvPr id="57351" name="Rectangle 7"/>
          <p:cNvSpPr>
            <a:spLocks noChangeArrowheads="1"/>
          </p:cNvSpPr>
          <p:nvPr/>
        </p:nvSpPr>
        <p:spPr bwMode="auto">
          <a:xfrm>
            <a:off x="335665" y="3261556"/>
            <a:ext cx="5024438" cy="850900"/>
          </a:xfrm>
          <a:prstGeom prst="rect">
            <a:avLst/>
          </a:prstGeom>
          <a:noFill/>
          <a:ln w="9525">
            <a:noFill/>
            <a:miter lim="800000"/>
            <a:headEnd/>
            <a:tailEnd/>
          </a:ln>
          <a:effectLst/>
        </p:spPr>
        <p:txBody>
          <a:bodyPr anchor="ctr"/>
          <a:lstStyle/>
          <a:p>
            <a:pPr>
              <a:defRPr/>
            </a:pPr>
            <a:r>
              <a:rPr lang="en-US" sz="4000" dirty="0">
                <a:solidFill>
                  <a:srgbClr val="00386B"/>
                </a:solidFill>
                <a:latin typeface="+mj-lt"/>
                <a:ea typeface="+mj-ea"/>
                <a:cs typeface="+mj-cs"/>
              </a:rPr>
              <a:t>Energy </a:t>
            </a:r>
            <a:r>
              <a:rPr lang="en-US" sz="4000" dirty="0" smtClean="0">
                <a:solidFill>
                  <a:srgbClr val="00386B"/>
                </a:solidFill>
                <a:latin typeface="+mj-lt"/>
                <a:ea typeface="+mj-ea"/>
                <a:cs typeface="+mj-cs"/>
              </a:rPr>
              <a:t>“Lost” to Heat</a:t>
            </a:r>
            <a:endParaRPr lang="en-US" sz="4000" dirty="0">
              <a:solidFill>
                <a:srgbClr val="00386B"/>
              </a:solidFill>
              <a:latin typeface="+mj-lt"/>
              <a:ea typeface="+mj-ea"/>
              <a:cs typeface="+mj-cs"/>
            </a:endParaRPr>
          </a:p>
        </p:txBody>
      </p:sp>
      <p:sp>
        <p:nvSpPr>
          <p:cNvPr id="3079" name="Rectangle 8"/>
          <p:cNvSpPr>
            <a:spLocks noChangeArrowheads="1"/>
          </p:cNvSpPr>
          <p:nvPr/>
        </p:nvSpPr>
        <p:spPr bwMode="auto">
          <a:xfrm>
            <a:off x="994967" y="4266825"/>
            <a:ext cx="75008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pPr>
            <a:r>
              <a:rPr lang="en-US" sz="3200" dirty="0" smtClean="0"/>
              <a:t>When an input energy is changed to an output energy, some of the output is usually heat energy.</a:t>
            </a:r>
          </a:p>
        </p:txBody>
      </p:sp>
    </p:spTree>
    <p:extLst>
      <p:ext uri="{BB962C8B-B14F-4D97-AF65-F5344CB8AC3E}">
        <p14:creationId xmlns:p14="http://schemas.microsoft.com/office/powerpoint/2010/main" val="297348113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0" y="0"/>
            <a:ext cx="8229600" cy="904875"/>
          </a:xfrm>
        </p:spPr>
        <p:txBody>
          <a:bodyPr/>
          <a:lstStyle/>
          <a:p>
            <a:pPr algn="l" eaLnBrk="1" hangingPunct="1"/>
            <a:r>
              <a:rPr lang="en-US" sz="4000">
                <a:solidFill>
                  <a:srgbClr val="00386B"/>
                </a:solidFill>
                <a:latin typeface="Arial" charset="0"/>
              </a:rPr>
              <a:t>Power</a:t>
            </a:r>
          </a:p>
        </p:txBody>
      </p:sp>
      <p:sp>
        <p:nvSpPr>
          <p:cNvPr id="26627" name="Rectangle 3"/>
          <p:cNvSpPr>
            <a:spLocks noGrp="1" noChangeArrowheads="1"/>
          </p:cNvSpPr>
          <p:nvPr>
            <p:ph type="body" idx="1"/>
          </p:nvPr>
        </p:nvSpPr>
        <p:spPr>
          <a:xfrm>
            <a:off x="562769" y="811414"/>
            <a:ext cx="8229600" cy="1619269"/>
          </a:xfrm>
        </p:spPr>
        <p:txBody>
          <a:bodyPr/>
          <a:lstStyle/>
          <a:p>
            <a:pPr eaLnBrk="1" hangingPunct="1">
              <a:buFontTx/>
              <a:buNone/>
            </a:pPr>
            <a:r>
              <a:rPr lang="en-US" dirty="0">
                <a:latin typeface="Arial" charset="0"/>
              </a:rPr>
              <a:t>	</a:t>
            </a:r>
            <a:r>
              <a:rPr lang="en-US" b="1" dirty="0" smtClean="0">
                <a:latin typeface="Arial" charset="0"/>
              </a:rPr>
              <a:t>Power</a:t>
            </a:r>
            <a:r>
              <a:rPr lang="en-US" dirty="0" smtClean="0">
                <a:latin typeface="Arial" charset="0"/>
              </a:rPr>
              <a:t> (symbol </a:t>
            </a:r>
            <a:r>
              <a:rPr lang="en-US" i="1" dirty="0" smtClean="0">
                <a:latin typeface="Arial" charset="0"/>
              </a:rPr>
              <a:t>P</a:t>
            </a:r>
            <a:r>
              <a:rPr lang="en-US" dirty="0" smtClean="0">
                <a:latin typeface="Arial" charset="0"/>
              </a:rPr>
              <a:t>) is the rate </a:t>
            </a:r>
            <a:r>
              <a:rPr lang="en-US" dirty="0">
                <a:latin typeface="Arial" charset="0"/>
              </a:rPr>
              <a:t>at which energy </a:t>
            </a:r>
            <a:r>
              <a:rPr lang="en-US" i="1" dirty="0" smtClean="0">
                <a:latin typeface="Arial" charset="0"/>
              </a:rPr>
              <a:t>E</a:t>
            </a:r>
            <a:r>
              <a:rPr lang="en-US" dirty="0" smtClean="0">
                <a:latin typeface="Arial" charset="0"/>
              </a:rPr>
              <a:t> is expended or </a:t>
            </a:r>
            <a:r>
              <a:rPr lang="en-US" dirty="0">
                <a:latin typeface="Arial" charset="0"/>
              </a:rPr>
              <a:t>work </a:t>
            </a:r>
            <a:r>
              <a:rPr lang="en-US" i="1" dirty="0" smtClean="0">
                <a:latin typeface="Arial" charset="0"/>
              </a:rPr>
              <a:t>W</a:t>
            </a:r>
            <a:r>
              <a:rPr lang="en-US" dirty="0" smtClean="0">
                <a:latin typeface="Arial" charset="0"/>
              </a:rPr>
              <a:t> is performed in time </a:t>
            </a:r>
            <a:r>
              <a:rPr lang="en-US" i="1" dirty="0" smtClean="0">
                <a:latin typeface="Arial" charset="0"/>
              </a:rPr>
              <a:t>t</a:t>
            </a:r>
            <a:r>
              <a:rPr lang="en-US" dirty="0" smtClean="0">
                <a:latin typeface="Arial" charset="0"/>
              </a:rPr>
              <a:t>.</a:t>
            </a:r>
          </a:p>
          <a:p>
            <a:pPr eaLnBrk="1" hangingPunct="1">
              <a:buFontTx/>
              <a:buNone/>
            </a:pPr>
            <a:endParaRPr lang="en-US" dirty="0">
              <a:latin typeface="Arial" charset="0"/>
            </a:endParaRPr>
          </a:p>
        </p:txBody>
      </p:sp>
      <mc:AlternateContent xmlns:mc="http://schemas.openxmlformats.org/markup-compatibility/2006">
        <mc:Choice xmlns:a14="http://schemas.microsoft.com/office/drawing/2010/main" Requires="a14">
          <p:sp>
            <p:nvSpPr>
              <p:cNvPr id="4101" name="Text Box 5"/>
              <p:cNvSpPr txBox="1">
                <a:spLocks noChangeArrowheads="1"/>
              </p:cNvSpPr>
              <p:nvPr/>
            </p:nvSpPr>
            <p:spPr bwMode="auto">
              <a:xfrm>
                <a:off x="1066800" y="5467683"/>
                <a:ext cx="7373073" cy="139031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3200" dirty="0" smtClean="0"/>
                  <a:t>The SI unit for power is the watt (symbol W).         </a:t>
                </a:r>
                <a14:m>
                  <m:oMath xmlns:m="http://schemas.openxmlformats.org/officeDocument/2006/math">
                    <m:r>
                      <m:rPr>
                        <m:nor/>
                      </m:rPr>
                      <a:rPr lang="en-US" sz="3200" b="0" i="0" smtClean="0">
                        <a:solidFill>
                          <a:srgbClr val="FF0000"/>
                        </a:solidFill>
                        <a:latin typeface="+mn-lt"/>
                      </a:rPr>
                      <m:t>1 </m:t>
                    </m:r>
                    <m:r>
                      <m:rPr>
                        <m:nor/>
                      </m:rPr>
                      <a:rPr lang="en-US" sz="3200" b="0" i="0" smtClean="0">
                        <a:solidFill>
                          <a:srgbClr val="FF0000"/>
                        </a:solidFill>
                        <a:latin typeface="+mn-lt"/>
                      </a:rPr>
                      <m:t>W</m:t>
                    </m:r>
                    <m:r>
                      <m:rPr>
                        <m:nor/>
                      </m:rPr>
                      <a:rPr lang="en-US" sz="3200" b="0" i="0" smtClean="0">
                        <a:solidFill>
                          <a:srgbClr val="FF0000"/>
                        </a:solidFill>
                        <a:latin typeface="+mn-lt"/>
                      </a:rPr>
                      <m:t> = 1 </m:t>
                    </m:r>
                    <m:f>
                      <m:fPr>
                        <m:ctrlPr>
                          <a:rPr lang="en-US" sz="3200" b="0" i="1" smtClean="0">
                            <a:solidFill>
                              <a:srgbClr val="FF0000"/>
                            </a:solidFill>
                            <a:latin typeface="Cambria Math" panose="02040503050406030204" pitchFamily="18" charset="0"/>
                          </a:rPr>
                        </m:ctrlPr>
                      </m:fPr>
                      <m:num>
                        <m:r>
                          <m:rPr>
                            <m:nor/>
                          </m:rPr>
                          <a:rPr lang="en-US" sz="3200" b="0" i="0" smtClean="0">
                            <a:solidFill>
                              <a:srgbClr val="FF0000"/>
                            </a:solidFill>
                            <a:latin typeface="+mn-lt"/>
                          </a:rPr>
                          <m:t>J</m:t>
                        </m:r>
                      </m:num>
                      <m:den>
                        <m:r>
                          <m:rPr>
                            <m:nor/>
                          </m:rPr>
                          <a:rPr lang="en-US" sz="3200" b="0" i="0" smtClean="0">
                            <a:solidFill>
                              <a:srgbClr val="FF0000"/>
                            </a:solidFill>
                            <a:latin typeface="+mn-lt"/>
                          </a:rPr>
                          <m:t>s</m:t>
                        </m:r>
                      </m:den>
                    </m:f>
                  </m:oMath>
                </a14:m>
                <a:r>
                  <a:rPr lang="en-US" sz="3600" dirty="0" smtClean="0"/>
                  <a:t>  </a:t>
                </a:r>
                <a:endParaRPr lang="en-US" sz="3600" dirty="0"/>
              </a:p>
            </p:txBody>
          </p:sp>
        </mc:Choice>
        <mc:Fallback>
          <p:sp>
            <p:nvSpPr>
              <p:cNvPr id="4101" name="Text Box 5"/>
              <p:cNvSpPr txBox="1">
                <a:spLocks noRot="1" noChangeAspect="1" noMove="1" noResize="1" noEditPoints="1" noAdjustHandles="1" noChangeArrowheads="1" noChangeShapeType="1" noTextEdit="1"/>
              </p:cNvSpPr>
              <p:nvPr/>
            </p:nvSpPr>
            <p:spPr bwMode="auto">
              <a:xfrm>
                <a:off x="1066800" y="5467683"/>
                <a:ext cx="7373073" cy="1390317"/>
              </a:xfrm>
              <a:prstGeom prst="rect">
                <a:avLst/>
              </a:prstGeom>
              <a:blipFill rotWithShape="0">
                <a:blip r:embed="rId4"/>
                <a:stretch>
                  <a:fillRect l="-2068" t="-5702" b="-5263"/>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 name="TextBox 1"/>
              <p:cNvSpPr txBox="1"/>
              <p:nvPr/>
            </p:nvSpPr>
            <p:spPr>
              <a:xfrm>
                <a:off x="1382866" y="2462032"/>
                <a:ext cx="2204450" cy="1682961"/>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n-lt"/>
                        </a:rPr>
                        <m:t>P</m:t>
                      </m:r>
                      <m:r>
                        <m:rPr>
                          <m:nor/>
                        </m:rPr>
                        <a:rPr lang="en-US" sz="5400" b="0" i="1" smtClean="0">
                          <a:latin typeface="+mn-lt"/>
                        </a:rPr>
                        <m:t> = </m:t>
                      </m:r>
                      <m:f>
                        <m:fPr>
                          <m:ctrlPr>
                            <a:rPr lang="en-US" sz="5400" b="0" i="1" smtClean="0">
                              <a:latin typeface="Cambria Math" panose="02040503050406030204" pitchFamily="18" charset="0"/>
                            </a:rPr>
                          </m:ctrlPr>
                        </m:fPr>
                        <m:num>
                          <m:r>
                            <m:rPr>
                              <m:nor/>
                            </m:rPr>
                            <a:rPr lang="en-US" sz="5400" b="0" i="1" smtClean="0">
                              <a:latin typeface="+mn-lt"/>
                            </a:rPr>
                            <m:t>E</m:t>
                          </m:r>
                        </m:num>
                        <m:den>
                          <m:r>
                            <m:rPr>
                              <m:nor/>
                            </m:rPr>
                            <a:rPr lang="en-US" sz="5400" b="0" i="1" smtClean="0">
                              <a:latin typeface="+mn-lt"/>
                            </a:rPr>
                            <m:t>t</m:t>
                          </m:r>
                        </m:den>
                      </m:f>
                    </m:oMath>
                  </m:oMathPara>
                </a14:m>
                <a:endParaRPr lang="en-US" sz="5400" i="1" dirty="0">
                  <a:latin typeface="+mn-lt"/>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1382866" y="2462032"/>
                <a:ext cx="2204450" cy="1682961"/>
              </a:xfrm>
              <a:prstGeom prst="rect">
                <a:avLst/>
              </a:prstGeom>
              <a:blipFill rotWithShape="1">
                <a:blip r:embed="rId5"/>
                <a:stretch>
                  <a:fillRect/>
                </a:stretch>
              </a:blipFill>
              <a:ln w="28575">
                <a:no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5497999" y="2451918"/>
                <a:ext cx="2396810" cy="1682961"/>
              </a:xfrm>
              <a:prstGeom prst="rect">
                <a:avLst/>
              </a:prstGeom>
              <a:noFill/>
              <a:ln w="28575">
                <a:noFill/>
              </a:ln>
            </p:spPr>
            <p:txBody>
              <a:bodyPr wrap="none" rtlCol="0">
                <a:spAutoFit/>
              </a:bodyPr>
              <a:lstStyle/>
              <a:p>
                <a:pPr/>
                <a14:m>
                  <m:oMathPara xmlns:m="http://schemas.openxmlformats.org/officeDocument/2006/math">
                    <m:oMathParaPr>
                      <m:jc m:val="centerGroup"/>
                    </m:oMathParaPr>
                    <m:oMath xmlns:m="http://schemas.openxmlformats.org/officeDocument/2006/math">
                      <m:r>
                        <m:rPr>
                          <m:nor/>
                        </m:rPr>
                        <a:rPr lang="en-US" sz="5400" b="0" i="1" smtClean="0">
                          <a:latin typeface="+mn-lt"/>
                        </a:rPr>
                        <m:t>P</m:t>
                      </m:r>
                      <m:r>
                        <m:rPr>
                          <m:nor/>
                        </m:rPr>
                        <a:rPr lang="en-US" sz="5400" b="0" i="1" smtClean="0">
                          <a:latin typeface="+mn-lt"/>
                        </a:rPr>
                        <m:t> = </m:t>
                      </m:r>
                      <m:f>
                        <m:fPr>
                          <m:ctrlPr>
                            <a:rPr lang="en-US" sz="5400" b="0" i="1" smtClean="0">
                              <a:latin typeface="Cambria Math" panose="02040503050406030204" pitchFamily="18" charset="0"/>
                            </a:rPr>
                          </m:ctrlPr>
                        </m:fPr>
                        <m:num>
                          <m:r>
                            <m:rPr>
                              <m:nor/>
                            </m:rPr>
                            <a:rPr lang="en-US" sz="5400" b="0" i="1" smtClean="0">
                              <a:latin typeface="+mn-lt"/>
                            </a:rPr>
                            <m:t>W</m:t>
                          </m:r>
                        </m:num>
                        <m:den>
                          <m:r>
                            <m:rPr>
                              <m:nor/>
                            </m:rPr>
                            <a:rPr lang="en-US" sz="5400" b="0" i="1" smtClean="0">
                              <a:latin typeface="+mn-lt"/>
                            </a:rPr>
                            <m:t>t</m:t>
                          </m:r>
                        </m:den>
                      </m:f>
                    </m:oMath>
                  </m:oMathPara>
                </a14:m>
                <a:endParaRPr lang="en-US" sz="5400" i="1" dirty="0">
                  <a:latin typeface="+mn-lt"/>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5497999" y="2451918"/>
                <a:ext cx="2396810" cy="1682961"/>
              </a:xfrm>
              <a:prstGeom prst="rect">
                <a:avLst/>
              </a:prstGeom>
              <a:blipFill rotWithShape="1">
                <a:blip r:embed="rId6"/>
                <a:stretch>
                  <a:fillRect/>
                </a:stretch>
              </a:blipFill>
              <a:ln w="28575">
                <a:noFill/>
              </a:ln>
            </p:spPr>
            <p:txBody>
              <a:bodyPr/>
              <a:lstStyle/>
              <a:p>
                <a:r>
                  <a:rPr lang="en-US">
                    <a:noFill/>
                  </a:rPr>
                  <a:t> </a:t>
                </a:r>
              </a:p>
            </p:txBody>
          </p:sp>
        </mc:Fallback>
      </mc:AlternateContent>
      <p:sp>
        <p:nvSpPr>
          <p:cNvPr id="8" name="Rectangle 3"/>
          <p:cNvSpPr txBox="1">
            <a:spLocks noChangeArrowheads="1"/>
          </p:cNvSpPr>
          <p:nvPr/>
        </p:nvSpPr>
        <p:spPr bwMode="auto">
          <a:xfrm>
            <a:off x="4021555" y="2951964"/>
            <a:ext cx="546472" cy="668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r>
              <a:rPr lang="en-US" dirty="0" smtClean="0">
                <a:latin typeface="Arial" charset="0"/>
              </a:rPr>
              <a:t>or</a:t>
            </a:r>
          </a:p>
          <a:p>
            <a:pPr eaLnBrk="1" hangingPunct="1">
              <a:buFontTx/>
              <a:buNone/>
            </a:pPr>
            <a:endParaRPr lang="en-US" dirty="0">
              <a:latin typeface="Arial" charset="0"/>
            </a:endParaRPr>
          </a:p>
        </p:txBody>
      </p:sp>
      <p:sp>
        <p:nvSpPr>
          <p:cNvPr id="9" name="Content Placeholder 2"/>
          <p:cNvSpPr>
            <a:spLocks noGrp="1"/>
          </p:cNvSpPr>
          <p:nvPr/>
        </p:nvSpPr>
        <p:spPr bwMode="auto">
          <a:xfrm>
            <a:off x="-914400" y="4232972"/>
            <a:ext cx="7436498" cy="7200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None/>
            </a:pPr>
            <a:r>
              <a:rPr lang="en-US" dirty="0" smtClean="0"/>
              <a:t>	Power = Torque x Angular Speed</a:t>
            </a:r>
          </a:p>
        </p:txBody>
      </p:sp>
      <p:sp>
        <p:nvSpPr>
          <p:cNvPr id="10" name="Content Placeholder 2"/>
          <p:cNvSpPr txBox="1">
            <a:spLocks/>
          </p:cNvSpPr>
          <p:nvPr/>
        </p:nvSpPr>
        <p:spPr bwMode="auto">
          <a:xfrm>
            <a:off x="1056921" y="4582864"/>
            <a:ext cx="3943738" cy="11087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marL="0" indent="0">
              <a:buFontTx/>
              <a:buNone/>
            </a:pPr>
            <a:r>
              <a:rPr lang="en-US" sz="6000" dirty="0" smtClean="0"/>
              <a:t>P = </a:t>
            </a:r>
            <a:r>
              <a:rPr lang="en-US" sz="6000" dirty="0" smtClean="0">
                <a:latin typeface="Symbol" pitchFamily="18" charset="2"/>
              </a:rPr>
              <a:t>t </a:t>
            </a:r>
            <a:r>
              <a:rPr lang="en-US" sz="4000" dirty="0" smtClean="0">
                <a:latin typeface="+mj-lt"/>
              </a:rPr>
              <a:t>•</a:t>
            </a:r>
            <a:r>
              <a:rPr lang="en-US" sz="6000" dirty="0" smtClean="0">
                <a:latin typeface="+mj-lt"/>
              </a:rPr>
              <a:t> </a:t>
            </a:r>
            <a:r>
              <a:rPr lang="en-US" sz="6000" dirty="0" smtClean="0">
                <a:latin typeface="Symbol" pitchFamily="18" charset="2"/>
              </a:rPr>
              <a:t>w</a:t>
            </a:r>
            <a:endParaRPr lang="en-US" sz="6000" dirty="0"/>
          </a:p>
        </p:txBody>
      </p:sp>
      <p:graphicFrame>
        <p:nvGraphicFramePr>
          <p:cNvPr id="11" name="Object 2"/>
          <p:cNvGraphicFramePr>
            <a:graphicFrameLocks noChangeAspect="1"/>
          </p:cNvGraphicFramePr>
          <p:nvPr>
            <p:extLst>
              <p:ext uri="{D42A27DB-BD31-4B8C-83A1-F6EECF244321}">
                <p14:modId xmlns:p14="http://schemas.microsoft.com/office/powerpoint/2010/main" val="1084805507"/>
              </p:ext>
            </p:extLst>
          </p:nvPr>
        </p:nvGraphicFramePr>
        <p:xfrm>
          <a:off x="6293498" y="4592978"/>
          <a:ext cx="2397125" cy="779463"/>
        </p:xfrm>
        <a:graphic>
          <a:graphicData uri="http://schemas.openxmlformats.org/presentationml/2006/ole">
            <mc:AlternateContent xmlns:mc="http://schemas.openxmlformats.org/markup-compatibility/2006">
              <mc:Choice xmlns:v="urn:schemas-microsoft-com:vml" Requires="v">
                <p:oleObj spid="_x0000_s4099" name="Equation" r:id="rId7" imgW="507960" imgH="164880" progId="Equation.DSMT4">
                  <p:embed/>
                </p:oleObj>
              </mc:Choice>
              <mc:Fallback>
                <p:oleObj name="Equation" r:id="rId7" imgW="507960" imgH="16488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93498" y="4592978"/>
                        <a:ext cx="2397125" cy="779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62526969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0" y="0"/>
            <a:ext cx="4440238" cy="811213"/>
          </a:xfrm>
        </p:spPr>
        <p:txBody>
          <a:bodyPr/>
          <a:lstStyle/>
          <a:p>
            <a:pPr algn="l" eaLnBrk="1" hangingPunct="1"/>
            <a:r>
              <a:rPr lang="en-US" sz="4000">
                <a:solidFill>
                  <a:srgbClr val="00386B"/>
                </a:solidFill>
                <a:latin typeface="Arial" charset="0"/>
              </a:rPr>
              <a:t>Types of Power</a:t>
            </a:r>
          </a:p>
        </p:txBody>
      </p:sp>
      <p:sp>
        <p:nvSpPr>
          <p:cNvPr id="18435" name="Rectangle 3"/>
          <p:cNvSpPr>
            <a:spLocks noGrp="1" noChangeArrowheads="1"/>
          </p:cNvSpPr>
          <p:nvPr>
            <p:ph type="body" idx="1"/>
          </p:nvPr>
        </p:nvSpPr>
        <p:spPr>
          <a:xfrm>
            <a:off x="655638" y="1039813"/>
            <a:ext cx="8229600" cy="4778375"/>
          </a:xfrm>
        </p:spPr>
        <p:txBody>
          <a:bodyPr/>
          <a:lstStyle/>
          <a:p>
            <a:pPr eaLnBrk="1" hangingPunct="1">
              <a:buFontTx/>
              <a:buNone/>
            </a:pPr>
            <a:r>
              <a:rPr lang="en-US">
                <a:solidFill>
                  <a:srgbClr val="FF0000"/>
                </a:solidFill>
                <a:latin typeface="Arial" charset="0"/>
              </a:rPr>
              <a:t>Electrical Power</a:t>
            </a:r>
            <a:endParaRPr lang="en-US">
              <a:latin typeface="Arial" charset="0"/>
            </a:endParaRPr>
          </a:p>
          <a:p>
            <a:pPr eaLnBrk="1" hangingPunct="1">
              <a:buFontTx/>
              <a:buNone/>
            </a:pPr>
            <a:r>
              <a:rPr lang="en-US">
                <a:latin typeface="Arial" charset="0"/>
              </a:rPr>
              <a:t>	Uses electrical energy to do work</a:t>
            </a:r>
          </a:p>
          <a:p>
            <a:pPr eaLnBrk="1" hangingPunct="1">
              <a:buFontTx/>
              <a:buNone/>
            </a:pPr>
            <a:r>
              <a:rPr lang="en-US">
                <a:solidFill>
                  <a:srgbClr val="FF0000"/>
                </a:solidFill>
                <a:latin typeface="Arial" charset="0"/>
              </a:rPr>
              <a:t>Mechanical</a:t>
            </a:r>
            <a:r>
              <a:rPr lang="en-US">
                <a:latin typeface="Arial" charset="0"/>
              </a:rPr>
              <a:t> </a:t>
            </a:r>
            <a:r>
              <a:rPr lang="en-US">
                <a:solidFill>
                  <a:srgbClr val="FF0000"/>
                </a:solidFill>
                <a:latin typeface="Arial" charset="0"/>
              </a:rPr>
              <a:t>Power</a:t>
            </a:r>
            <a:endParaRPr lang="en-US">
              <a:latin typeface="Arial" charset="0"/>
            </a:endParaRPr>
          </a:p>
          <a:p>
            <a:pPr eaLnBrk="1" hangingPunct="1">
              <a:buFontTx/>
              <a:buNone/>
            </a:pPr>
            <a:r>
              <a:rPr lang="en-US">
                <a:latin typeface="Arial" charset="0"/>
              </a:rPr>
              <a:t>	Uses mechanical energy to do work  </a:t>
            </a:r>
            <a:r>
              <a:rPr lang="en-US" sz="2800">
                <a:latin typeface="Arial" charset="0"/>
              </a:rPr>
              <a:t>(linear, rotary)</a:t>
            </a:r>
          </a:p>
          <a:p>
            <a:pPr eaLnBrk="1" hangingPunct="1">
              <a:buFontTx/>
              <a:buNone/>
            </a:pPr>
            <a:r>
              <a:rPr lang="en-US">
                <a:solidFill>
                  <a:srgbClr val="FF0000"/>
                </a:solidFill>
                <a:latin typeface="Arial" charset="0"/>
              </a:rPr>
              <a:t>Fluid</a:t>
            </a:r>
            <a:r>
              <a:rPr lang="en-US">
                <a:latin typeface="Arial" charset="0"/>
              </a:rPr>
              <a:t> </a:t>
            </a:r>
            <a:r>
              <a:rPr lang="en-US">
                <a:solidFill>
                  <a:srgbClr val="FF0000"/>
                </a:solidFill>
                <a:latin typeface="Arial" charset="0"/>
              </a:rPr>
              <a:t>Power</a:t>
            </a:r>
            <a:endParaRPr lang="en-US">
              <a:latin typeface="Arial" charset="0"/>
            </a:endParaRPr>
          </a:p>
          <a:p>
            <a:pPr eaLnBrk="1" hangingPunct="1">
              <a:buFontTx/>
              <a:buNone/>
            </a:pPr>
            <a:r>
              <a:rPr lang="en-US">
                <a:latin typeface="Arial" charset="0"/>
              </a:rPr>
              <a:t>	Uses energy transferred by liquids </a:t>
            </a:r>
            <a:r>
              <a:rPr lang="en-US" sz="2800">
                <a:latin typeface="Arial" charset="0"/>
              </a:rPr>
              <a:t>(hydraulic)</a:t>
            </a:r>
            <a:r>
              <a:rPr lang="en-US">
                <a:latin typeface="Arial" charset="0"/>
              </a:rPr>
              <a:t> and gases </a:t>
            </a:r>
            <a:r>
              <a:rPr lang="en-US" sz="2800">
                <a:latin typeface="Arial" charset="0"/>
              </a:rPr>
              <a:t>(pneumatic)</a:t>
            </a:r>
          </a:p>
        </p:txBody>
      </p:sp>
    </p:spTree>
    <p:extLst>
      <p:ext uri="{BB962C8B-B14F-4D97-AF65-F5344CB8AC3E}">
        <p14:creationId xmlns:p14="http://schemas.microsoft.com/office/powerpoint/2010/main" val="172521652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Speed Depends on Load Torque</a:t>
            </a:r>
            <a:endParaRPr lang="en-US" dirty="0"/>
          </a:p>
        </p:txBody>
      </p:sp>
      <p:sp>
        <p:nvSpPr>
          <p:cNvPr id="3" name="Content Placeholder 2"/>
          <p:cNvSpPr>
            <a:spLocks noGrp="1"/>
          </p:cNvSpPr>
          <p:nvPr>
            <p:ph idx="1"/>
          </p:nvPr>
        </p:nvSpPr>
        <p:spPr>
          <a:xfrm>
            <a:off x="533400" y="1407763"/>
            <a:ext cx="7467600" cy="1828800"/>
          </a:xfrm>
        </p:spPr>
        <p:txBody>
          <a:bodyPr/>
          <a:lstStyle/>
          <a:p>
            <a:pPr marL="0" indent="0">
              <a:buNone/>
            </a:pPr>
            <a:r>
              <a:rPr lang="en-US" dirty="0" smtClean="0"/>
              <a:t>When a motor is loaded with no torque, it spins at no-load speed, </a:t>
            </a:r>
            <a:r>
              <a:rPr lang="en-US" dirty="0" smtClean="0">
                <a:latin typeface="Symbol" pitchFamily="18" charset="2"/>
              </a:rPr>
              <a:t>w</a:t>
            </a:r>
            <a:r>
              <a:rPr lang="en-US" baseline="-25000" dirty="0" smtClean="0"/>
              <a:t>0 .</a:t>
            </a:r>
            <a:endParaRPr lang="en-US" baseline="-25000" dirty="0" smtClean="0">
              <a:latin typeface="Symbol" pitchFamily="18" charset="2"/>
            </a:endParaRPr>
          </a:p>
          <a:p>
            <a:pPr marL="0" indent="0">
              <a:buNone/>
            </a:pPr>
            <a:r>
              <a:rPr lang="en-US" dirty="0" smtClean="0">
                <a:latin typeface="Symbol" pitchFamily="18" charset="2"/>
              </a:rPr>
              <a:t>        w</a:t>
            </a:r>
            <a:r>
              <a:rPr lang="en-US" baseline="-25000" dirty="0" smtClean="0"/>
              <a:t>0 </a:t>
            </a:r>
            <a:r>
              <a:rPr lang="en-US" dirty="0"/>
              <a:t>= </a:t>
            </a:r>
            <a:r>
              <a:rPr lang="en-US" dirty="0" smtClean="0"/>
              <a:t>no-load speed</a:t>
            </a:r>
            <a:endParaRPr lang="en-US" baseline="-25000" dirty="0">
              <a:latin typeface="Symbol" pitchFamily="18" charset="2"/>
            </a:endParaRPr>
          </a:p>
        </p:txBody>
      </p:sp>
      <p:sp>
        <p:nvSpPr>
          <p:cNvPr id="4" name="Content Placeholder 2"/>
          <p:cNvSpPr txBox="1">
            <a:spLocks/>
          </p:cNvSpPr>
          <p:nvPr/>
        </p:nvSpPr>
        <p:spPr bwMode="auto">
          <a:xfrm>
            <a:off x="533400" y="4164563"/>
            <a:ext cx="8229600" cy="1828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buFontTx/>
              <a:buNone/>
            </a:pPr>
            <a:r>
              <a:rPr lang="en-US" dirty="0" smtClean="0"/>
              <a:t>When a motor is loaded with the stall torque </a:t>
            </a:r>
            <a:r>
              <a:rPr lang="en-US" dirty="0" err="1" smtClean="0">
                <a:latin typeface="Symbol" pitchFamily="18" charset="2"/>
              </a:rPr>
              <a:t>t</a:t>
            </a:r>
            <a:r>
              <a:rPr lang="en-US" baseline="-25000" dirty="0" err="1" smtClean="0"/>
              <a:t>stall</a:t>
            </a:r>
            <a:r>
              <a:rPr lang="en-US" dirty="0" smtClean="0"/>
              <a:t> or more, the motor will stop.</a:t>
            </a:r>
          </a:p>
          <a:p>
            <a:pPr marL="0" indent="0">
              <a:buFontTx/>
              <a:buNone/>
            </a:pPr>
            <a:r>
              <a:rPr lang="en-US" dirty="0">
                <a:latin typeface="Symbol" pitchFamily="18" charset="2"/>
              </a:rPr>
              <a:t> </a:t>
            </a:r>
            <a:r>
              <a:rPr lang="en-US" dirty="0" smtClean="0">
                <a:latin typeface="Symbol" pitchFamily="18" charset="2"/>
              </a:rPr>
              <a:t>      </a:t>
            </a:r>
            <a:r>
              <a:rPr lang="en-US" dirty="0" err="1" smtClean="0">
                <a:latin typeface="Symbol" pitchFamily="18" charset="2"/>
              </a:rPr>
              <a:t>t</a:t>
            </a:r>
            <a:r>
              <a:rPr lang="en-US" baseline="-25000" dirty="0" err="1" smtClean="0"/>
              <a:t>stall</a:t>
            </a:r>
            <a:r>
              <a:rPr lang="en-US" baseline="-25000" dirty="0" smtClean="0"/>
              <a:t> </a:t>
            </a:r>
            <a:r>
              <a:rPr lang="en-US" dirty="0" smtClean="0"/>
              <a:t>= stall torque</a:t>
            </a:r>
            <a:endParaRPr lang="en-US" dirty="0"/>
          </a:p>
        </p:txBody>
      </p:sp>
      <p:pic>
        <p:nvPicPr>
          <p:cNvPr id="1026" name="Picture 2" descr="C:\Users\bbrown\Desktop\IMG_1480.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39503" t="16346" r="17581" b="26132"/>
          <a:stretch/>
        </p:blipFill>
        <p:spPr bwMode="auto">
          <a:xfrm>
            <a:off x="6826490" y="4826300"/>
            <a:ext cx="1720351" cy="172227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bbrown\Desktop\IMG_1479.JPG"/>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l="18650" t="23372" r="18650" b="16036"/>
          <a:stretch/>
        </p:blipFill>
        <p:spPr bwMode="auto">
          <a:xfrm>
            <a:off x="6086503" y="2091955"/>
            <a:ext cx="2460338" cy="17759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192626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646" y="429620"/>
            <a:ext cx="9676827" cy="715962"/>
          </a:xfrm>
        </p:spPr>
        <p:txBody>
          <a:bodyPr/>
          <a:lstStyle/>
          <a:p>
            <a:r>
              <a:rPr lang="en-US" dirty="0" smtClean="0"/>
              <a:t>Optional slide for the genius:</a:t>
            </a:r>
            <a:br>
              <a:rPr lang="en-US" dirty="0" smtClean="0"/>
            </a:br>
            <a:r>
              <a:rPr lang="en-US" dirty="0" smtClean="0"/>
              <a:t>Speed vs. Torque Depends on Voltage</a:t>
            </a:r>
            <a:endParaRPr lang="en-US" dirty="0"/>
          </a:p>
        </p:txBody>
      </p:sp>
      <p:cxnSp>
        <p:nvCxnSpPr>
          <p:cNvPr id="5" name="Straight Arrow Connector 4"/>
          <p:cNvCxnSpPr/>
          <p:nvPr/>
        </p:nvCxnSpPr>
        <p:spPr>
          <a:xfrm flipV="1">
            <a:off x="3463585" y="1755958"/>
            <a:ext cx="0" cy="3886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3158785" y="5261158"/>
            <a:ext cx="4419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3463585" y="2594158"/>
            <a:ext cx="2971800" cy="26670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419973" y="6086526"/>
            <a:ext cx="2369975" cy="646331"/>
          </a:xfrm>
          <a:prstGeom prst="rect">
            <a:avLst/>
          </a:prstGeom>
          <a:noFill/>
        </p:spPr>
        <p:txBody>
          <a:bodyPr wrap="square" rtlCol="0">
            <a:spAutoFit/>
          </a:bodyPr>
          <a:lstStyle/>
          <a:p>
            <a:r>
              <a:rPr lang="en-US" sz="3600" dirty="0" smtClean="0"/>
              <a:t>Torque </a:t>
            </a:r>
            <a:r>
              <a:rPr lang="en-US" sz="3600" dirty="0" smtClean="0">
                <a:latin typeface="Symbol" pitchFamily="18" charset="2"/>
              </a:rPr>
              <a:t>t</a:t>
            </a:r>
            <a:endParaRPr lang="en-US" sz="3600" dirty="0"/>
          </a:p>
        </p:txBody>
      </p:sp>
      <p:sp>
        <p:nvSpPr>
          <p:cNvPr id="23" name="TextBox 22"/>
          <p:cNvSpPr txBox="1"/>
          <p:nvPr/>
        </p:nvSpPr>
        <p:spPr>
          <a:xfrm rot="16200000">
            <a:off x="1158951" y="2999530"/>
            <a:ext cx="2369975" cy="646331"/>
          </a:xfrm>
          <a:prstGeom prst="rect">
            <a:avLst/>
          </a:prstGeom>
          <a:noFill/>
        </p:spPr>
        <p:txBody>
          <a:bodyPr wrap="square" rtlCol="0">
            <a:spAutoFit/>
          </a:bodyPr>
          <a:lstStyle/>
          <a:p>
            <a:r>
              <a:rPr lang="en-US" sz="3600" dirty="0" smtClean="0"/>
              <a:t>Speed </a:t>
            </a:r>
            <a:r>
              <a:rPr lang="en-US" sz="3600" dirty="0" smtClean="0">
                <a:latin typeface="Symbol" pitchFamily="18" charset="2"/>
              </a:rPr>
              <a:t>w</a:t>
            </a:r>
            <a:endParaRPr lang="en-US" sz="3600" dirty="0"/>
          </a:p>
        </p:txBody>
      </p:sp>
      <p:sp>
        <p:nvSpPr>
          <p:cNvPr id="27" name="Oval 26"/>
          <p:cNvSpPr/>
          <p:nvPr/>
        </p:nvSpPr>
        <p:spPr>
          <a:xfrm>
            <a:off x="3376810" y="2519513"/>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6357941" y="5169718"/>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p:nvPr/>
        </p:nvSpPr>
        <p:spPr>
          <a:xfrm>
            <a:off x="4783401" y="3780235"/>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p:nvPr/>
        </p:nvCxnSpPr>
        <p:spPr>
          <a:xfrm>
            <a:off x="3486911" y="3699058"/>
            <a:ext cx="1742956" cy="156210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395471" y="3634677"/>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5119766" y="5169718"/>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4253889" y="4351830"/>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a:off x="3463585" y="4572032"/>
            <a:ext cx="702593" cy="68912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3395471" y="4572032"/>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a:off x="4020620" y="5169718"/>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p:cNvSpPr/>
          <p:nvPr/>
        </p:nvSpPr>
        <p:spPr>
          <a:xfrm>
            <a:off x="3753923" y="4890544"/>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rot="2536472">
            <a:off x="3632709" y="4086866"/>
            <a:ext cx="4091627" cy="461665"/>
          </a:xfrm>
          <a:prstGeom prst="rect">
            <a:avLst/>
          </a:prstGeom>
          <a:noFill/>
        </p:spPr>
        <p:txBody>
          <a:bodyPr wrap="square" rtlCol="0">
            <a:spAutoFit/>
          </a:bodyPr>
          <a:lstStyle/>
          <a:p>
            <a:r>
              <a:rPr lang="en-US" sz="2400" dirty="0" smtClean="0">
                <a:solidFill>
                  <a:srgbClr val="FF0000"/>
                </a:solidFill>
              </a:rPr>
              <a:t>7 V</a:t>
            </a:r>
          </a:p>
        </p:txBody>
      </p:sp>
      <p:sp>
        <p:nvSpPr>
          <p:cNvPr id="43" name="TextBox 42"/>
          <p:cNvSpPr txBox="1"/>
          <p:nvPr/>
        </p:nvSpPr>
        <p:spPr>
          <a:xfrm rot="2536472">
            <a:off x="3585005" y="3586724"/>
            <a:ext cx="848961" cy="461665"/>
          </a:xfrm>
          <a:prstGeom prst="rect">
            <a:avLst/>
          </a:prstGeom>
          <a:noFill/>
        </p:spPr>
        <p:txBody>
          <a:bodyPr wrap="square" rtlCol="0">
            <a:spAutoFit/>
          </a:bodyPr>
          <a:lstStyle/>
          <a:p>
            <a:r>
              <a:rPr lang="en-US" sz="2400" dirty="0">
                <a:solidFill>
                  <a:srgbClr val="FF0000"/>
                </a:solidFill>
              </a:rPr>
              <a:t>5</a:t>
            </a:r>
            <a:r>
              <a:rPr lang="en-US" sz="2400" dirty="0" smtClean="0">
                <a:solidFill>
                  <a:srgbClr val="FF0000"/>
                </a:solidFill>
              </a:rPr>
              <a:t> V</a:t>
            </a:r>
            <a:endParaRPr lang="en-US" sz="2400" dirty="0"/>
          </a:p>
        </p:txBody>
      </p:sp>
      <p:sp>
        <p:nvSpPr>
          <p:cNvPr id="44" name="TextBox 43"/>
          <p:cNvSpPr txBox="1"/>
          <p:nvPr/>
        </p:nvSpPr>
        <p:spPr>
          <a:xfrm rot="2536472">
            <a:off x="3199807" y="4842592"/>
            <a:ext cx="2369975" cy="461665"/>
          </a:xfrm>
          <a:prstGeom prst="rect">
            <a:avLst/>
          </a:prstGeom>
          <a:noFill/>
        </p:spPr>
        <p:txBody>
          <a:bodyPr wrap="square" rtlCol="0">
            <a:spAutoFit/>
          </a:bodyPr>
          <a:lstStyle/>
          <a:p>
            <a:r>
              <a:rPr lang="en-US" sz="2400" dirty="0" smtClean="0">
                <a:solidFill>
                  <a:srgbClr val="FF0000"/>
                </a:solidFill>
              </a:rPr>
              <a:t>3 V</a:t>
            </a:r>
            <a:endParaRPr lang="en-US" sz="2400" dirty="0"/>
          </a:p>
        </p:txBody>
      </p:sp>
      <p:sp>
        <p:nvSpPr>
          <p:cNvPr id="46" name="TextBox 45"/>
          <p:cNvSpPr txBox="1"/>
          <p:nvPr/>
        </p:nvSpPr>
        <p:spPr>
          <a:xfrm rot="2536472">
            <a:off x="4238517" y="4631874"/>
            <a:ext cx="4091627" cy="461665"/>
          </a:xfrm>
          <a:prstGeom prst="rect">
            <a:avLst/>
          </a:prstGeom>
          <a:noFill/>
        </p:spPr>
        <p:txBody>
          <a:bodyPr wrap="square" rtlCol="0">
            <a:spAutoFit/>
          </a:bodyPr>
          <a:lstStyle/>
          <a:p>
            <a:r>
              <a:rPr lang="en-US" sz="2400" dirty="0" smtClean="0">
                <a:solidFill>
                  <a:srgbClr val="FF0000"/>
                </a:solidFill>
              </a:rPr>
              <a:t>motor  speed 120</a:t>
            </a:r>
          </a:p>
        </p:txBody>
      </p:sp>
      <p:sp>
        <p:nvSpPr>
          <p:cNvPr id="47" name="TextBox 46"/>
          <p:cNvSpPr txBox="1"/>
          <p:nvPr/>
        </p:nvSpPr>
        <p:spPr>
          <a:xfrm rot="2536472">
            <a:off x="3867442" y="5037323"/>
            <a:ext cx="3491478" cy="461665"/>
          </a:xfrm>
          <a:prstGeom prst="rect">
            <a:avLst/>
          </a:prstGeom>
          <a:noFill/>
        </p:spPr>
        <p:txBody>
          <a:bodyPr wrap="square" rtlCol="0">
            <a:spAutoFit/>
          </a:bodyPr>
          <a:lstStyle/>
          <a:p>
            <a:r>
              <a:rPr lang="en-US" sz="2400" dirty="0" smtClean="0">
                <a:solidFill>
                  <a:srgbClr val="FF0000"/>
                </a:solidFill>
              </a:rPr>
              <a:t>motor speed 90</a:t>
            </a:r>
            <a:endParaRPr lang="en-US" sz="2400" dirty="0"/>
          </a:p>
        </p:txBody>
      </p:sp>
      <p:sp>
        <p:nvSpPr>
          <p:cNvPr id="48" name="TextBox 47"/>
          <p:cNvSpPr txBox="1"/>
          <p:nvPr/>
        </p:nvSpPr>
        <p:spPr>
          <a:xfrm rot="2536472">
            <a:off x="3395045" y="5775219"/>
            <a:ext cx="3947081" cy="461665"/>
          </a:xfrm>
          <a:prstGeom prst="rect">
            <a:avLst/>
          </a:prstGeom>
          <a:noFill/>
        </p:spPr>
        <p:txBody>
          <a:bodyPr wrap="square" rtlCol="0">
            <a:spAutoFit/>
          </a:bodyPr>
          <a:lstStyle/>
          <a:p>
            <a:r>
              <a:rPr lang="en-US" sz="2400" dirty="0">
                <a:solidFill>
                  <a:srgbClr val="FF0000"/>
                </a:solidFill>
              </a:rPr>
              <a:t>m</a:t>
            </a:r>
            <a:r>
              <a:rPr lang="en-US" sz="2400" dirty="0" smtClean="0">
                <a:solidFill>
                  <a:srgbClr val="FF0000"/>
                </a:solidFill>
              </a:rPr>
              <a:t>otor speed 60</a:t>
            </a:r>
            <a:endParaRPr lang="en-US" sz="2400" dirty="0"/>
          </a:p>
        </p:txBody>
      </p:sp>
    </p:spTree>
    <p:extLst>
      <p:ext uri="{BB962C8B-B14F-4D97-AF65-F5344CB8AC3E}">
        <p14:creationId xmlns:p14="http://schemas.microsoft.com/office/powerpoint/2010/main" val="389742973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0"/>
            <a:ext cx="8229600" cy="1143000"/>
          </a:xfrm>
        </p:spPr>
        <p:txBody>
          <a:bodyPr anchor="t"/>
          <a:lstStyle/>
          <a:p>
            <a:pPr eaLnBrk="1" hangingPunct="1"/>
            <a:r>
              <a:rPr lang="en-US">
                <a:latin typeface="Arial" charset="0"/>
              </a:rPr>
              <a:t>Nonrenewable Energy Sources</a:t>
            </a:r>
          </a:p>
        </p:txBody>
      </p:sp>
      <p:sp>
        <p:nvSpPr>
          <p:cNvPr id="27651" name="Rectangle 3"/>
          <p:cNvSpPr>
            <a:spLocks noGrp="1" noChangeArrowheads="1"/>
          </p:cNvSpPr>
          <p:nvPr>
            <p:ph idx="1"/>
          </p:nvPr>
        </p:nvSpPr>
        <p:spPr>
          <a:xfrm>
            <a:off x="457200" y="990600"/>
            <a:ext cx="8229600" cy="685800"/>
          </a:xfrm>
        </p:spPr>
        <p:txBody>
          <a:bodyPr/>
          <a:lstStyle/>
          <a:p>
            <a:pPr eaLnBrk="1" hangingPunct="1">
              <a:buFontTx/>
              <a:buNone/>
            </a:pPr>
            <a:r>
              <a:rPr lang="en-US" dirty="0">
                <a:latin typeface="Arial" charset="0"/>
              </a:rPr>
              <a:t>Sources that cannot be replaced once used</a:t>
            </a:r>
          </a:p>
          <a:p>
            <a:pPr eaLnBrk="1" hangingPunct="1">
              <a:buFontTx/>
              <a:buNone/>
            </a:pPr>
            <a:endParaRPr lang="en-US" dirty="0">
              <a:latin typeface="Arial" charset="0"/>
            </a:endParaRPr>
          </a:p>
        </p:txBody>
      </p:sp>
      <p:sp>
        <p:nvSpPr>
          <p:cNvPr id="23558" name="Rectangle 6"/>
          <p:cNvSpPr>
            <a:spLocks noChangeArrowheads="1"/>
          </p:cNvSpPr>
          <p:nvPr/>
        </p:nvSpPr>
        <p:spPr bwMode="auto">
          <a:xfrm>
            <a:off x="663953" y="1630718"/>
            <a:ext cx="2895600" cy="2179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3600" dirty="0"/>
              <a:t>Fossil Fuels</a:t>
            </a:r>
          </a:p>
          <a:p>
            <a:pPr>
              <a:spcBef>
                <a:spcPct val="20000"/>
              </a:spcBef>
              <a:buFontTx/>
              <a:buChar char="•"/>
            </a:pPr>
            <a:r>
              <a:rPr lang="en-US" sz="2800" dirty="0"/>
              <a:t>Coal</a:t>
            </a:r>
          </a:p>
          <a:p>
            <a:pPr>
              <a:spcBef>
                <a:spcPct val="20000"/>
              </a:spcBef>
              <a:buFontTx/>
              <a:buChar char="•"/>
            </a:pPr>
            <a:r>
              <a:rPr lang="en-US" sz="2800" dirty="0"/>
              <a:t>Oil</a:t>
            </a:r>
          </a:p>
          <a:p>
            <a:pPr>
              <a:spcBef>
                <a:spcPct val="20000"/>
              </a:spcBef>
              <a:buFontTx/>
              <a:buChar char="•"/>
            </a:pPr>
            <a:r>
              <a:rPr lang="en-US" sz="2800" dirty="0"/>
              <a:t>Natural Gas</a:t>
            </a:r>
          </a:p>
        </p:txBody>
      </p:sp>
      <p:grpSp>
        <p:nvGrpSpPr>
          <p:cNvPr id="2" name="Group 1"/>
          <p:cNvGrpSpPr/>
          <p:nvPr/>
        </p:nvGrpSpPr>
        <p:grpSpPr>
          <a:xfrm>
            <a:off x="5089525" y="1630718"/>
            <a:ext cx="3140075" cy="2529764"/>
            <a:chOff x="3581400" y="2209800"/>
            <a:chExt cx="5349875" cy="4310063"/>
          </a:xfrm>
        </p:grpSpPr>
        <p:pic>
          <p:nvPicPr>
            <p:cNvPr id="23562" name="Picture 10" descr="Image:Coal anthracite.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81400" y="22098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5" name="Picture 13"/>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953000" y="2667000"/>
              <a:ext cx="3978275"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8" name="Picture 16" descr="Image:Gas flame.jpg">
              <a:hlinkClick r:id="rId6"/>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10000" y="4267200"/>
              <a:ext cx="2514600" cy="2252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0" name="Rectangle 4"/>
          <p:cNvSpPr>
            <a:spLocks noChangeArrowheads="1"/>
          </p:cNvSpPr>
          <p:nvPr/>
        </p:nvSpPr>
        <p:spPr bwMode="auto">
          <a:xfrm>
            <a:off x="479612" y="3814838"/>
            <a:ext cx="4744088" cy="2111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spcBef>
                <a:spcPct val="20000"/>
              </a:spcBef>
            </a:pPr>
            <a:r>
              <a:rPr lang="en-US" sz="3600" dirty="0"/>
              <a:t>Uranium</a:t>
            </a:r>
          </a:p>
          <a:p>
            <a:pPr>
              <a:spcBef>
                <a:spcPct val="20000"/>
              </a:spcBef>
              <a:buFontTx/>
              <a:buChar char="•"/>
            </a:pPr>
            <a:r>
              <a:rPr lang="en-US" sz="2800" dirty="0"/>
              <a:t>Nuclear energy (fission)</a:t>
            </a:r>
          </a:p>
          <a:p>
            <a:pPr>
              <a:spcBef>
                <a:spcPct val="20000"/>
              </a:spcBef>
              <a:buFontTx/>
              <a:buChar char="•"/>
            </a:pPr>
            <a:r>
              <a:rPr lang="en-US" sz="2800" dirty="0" smtClean="0"/>
              <a:t>Produces 20</a:t>
            </a:r>
            <a:r>
              <a:rPr lang="en-US" sz="2800" dirty="0"/>
              <a:t>% of the </a:t>
            </a:r>
            <a:r>
              <a:rPr lang="en-US" sz="2800" dirty="0" smtClean="0"/>
              <a:t>world</a:t>
            </a:r>
            <a:r>
              <a:rPr lang="en-US" sz="2800" dirty="0" smtClean="0"/>
              <a:t>’</a:t>
            </a:r>
            <a:r>
              <a:rPr lang="en-US" altLang="ja-JP" sz="2800" dirty="0" smtClean="0"/>
              <a:t>s electricity</a:t>
            </a:r>
            <a:endParaRPr lang="en-US" sz="2800" dirty="0"/>
          </a:p>
        </p:txBody>
      </p:sp>
      <p:pic>
        <p:nvPicPr>
          <p:cNvPr id="11" name="Picture 9" descr="Image:Tmi-2 schematic.svg">
            <a:hlinkClick r:id="rId8"/>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908928" y="4160482"/>
            <a:ext cx="3581400" cy="240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Arrow Connector 4"/>
          <p:cNvCxnSpPr/>
          <p:nvPr/>
        </p:nvCxnSpPr>
        <p:spPr>
          <a:xfrm flipV="1">
            <a:off x="3022759" y="1476356"/>
            <a:ext cx="0" cy="388620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2717959" y="4981556"/>
            <a:ext cx="4419600" cy="0"/>
          </a:xfrm>
          <a:prstGeom prst="straightConnector1">
            <a:avLst/>
          </a:prstGeom>
          <a:ln w="571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6002334" y="4754510"/>
            <a:ext cx="0" cy="49374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3547140" y="6126391"/>
            <a:ext cx="2369975" cy="646331"/>
          </a:xfrm>
          <a:prstGeom prst="rect">
            <a:avLst/>
          </a:prstGeom>
          <a:noFill/>
        </p:spPr>
        <p:txBody>
          <a:bodyPr wrap="square" rtlCol="0">
            <a:spAutoFit/>
          </a:bodyPr>
          <a:lstStyle/>
          <a:p>
            <a:r>
              <a:rPr lang="en-US" sz="3600" dirty="0" smtClean="0"/>
              <a:t>Torque </a:t>
            </a:r>
            <a:r>
              <a:rPr lang="en-US" sz="3600" dirty="0" smtClean="0">
                <a:latin typeface="Symbol" pitchFamily="18" charset="2"/>
              </a:rPr>
              <a:t>t</a:t>
            </a:r>
            <a:endParaRPr lang="en-US" sz="3600" dirty="0"/>
          </a:p>
        </p:txBody>
      </p:sp>
      <p:sp>
        <p:nvSpPr>
          <p:cNvPr id="23" name="TextBox 22"/>
          <p:cNvSpPr txBox="1"/>
          <p:nvPr/>
        </p:nvSpPr>
        <p:spPr>
          <a:xfrm rot="16200000">
            <a:off x="1139748" y="2859060"/>
            <a:ext cx="2369975" cy="646331"/>
          </a:xfrm>
          <a:prstGeom prst="rect">
            <a:avLst/>
          </a:prstGeom>
          <a:noFill/>
        </p:spPr>
        <p:txBody>
          <a:bodyPr wrap="square" rtlCol="0">
            <a:spAutoFit/>
          </a:bodyPr>
          <a:lstStyle/>
          <a:p>
            <a:r>
              <a:rPr lang="en-US" sz="3600" dirty="0" smtClean="0"/>
              <a:t>Power  P</a:t>
            </a:r>
            <a:endParaRPr lang="en-US" sz="3600" dirty="0"/>
          </a:p>
        </p:txBody>
      </p:sp>
      <p:sp>
        <p:nvSpPr>
          <p:cNvPr id="27" name="Oval 26"/>
          <p:cNvSpPr/>
          <p:nvPr/>
        </p:nvSpPr>
        <p:spPr>
          <a:xfrm>
            <a:off x="2926187" y="4888872"/>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p:cNvSpPr/>
          <p:nvPr/>
        </p:nvSpPr>
        <p:spPr>
          <a:xfrm>
            <a:off x="5917115" y="4890116"/>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4" name="Straight Arrow Connector 33"/>
          <p:cNvCxnSpPr/>
          <p:nvPr/>
        </p:nvCxnSpPr>
        <p:spPr>
          <a:xfrm flipV="1">
            <a:off x="4662615" y="3129873"/>
            <a:ext cx="522512" cy="323165"/>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164134" y="2653473"/>
            <a:ext cx="3809687" cy="646331"/>
          </a:xfrm>
          <a:prstGeom prst="rect">
            <a:avLst/>
          </a:prstGeom>
          <a:noFill/>
        </p:spPr>
        <p:txBody>
          <a:bodyPr wrap="square" rtlCol="0">
            <a:spAutoFit/>
          </a:bodyPr>
          <a:lstStyle/>
          <a:p>
            <a:r>
              <a:rPr lang="en-US" sz="3600" dirty="0" smtClean="0">
                <a:solidFill>
                  <a:srgbClr val="FF0000"/>
                </a:solidFill>
              </a:rPr>
              <a:t>Maximum power  </a:t>
            </a:r>
            <a:endParaRPr lang="en-US" sz="3600" dirty="0"/>
          </a:p>
        </p:txBody>
      </p:sp>
      <p:sp>
        <p:nvSpPr>
          <p:cNvPr id="40" name="Oval 39"/>
          <p:cNvSpPr/>
          <p:nvPr/>
        </p:nvSpPr>
        <p:spPr>
          <a:xfrm>
            <a:off x="4379897" y="3537955"/>
            <a:ext cx="182880" cy="182880"/>
          </a:xfrm>
          <a:prstGeom prst="ellipse">
            <a:avLst/>
          </a:prstGeom>
          <a:solidFill>
            <a:srgbClr val="0000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p:cNvCxnSpPr>
            <a:stCxn id="40" idx="4"/>
          </p:cNvCxnSpPr>
          <p:nvPr/>
        </p:nvCxnSpPr>
        <p:spPr>
          <a:xfrm>
            <a:off x="4471337" y="3720835"/>
            <a:ext cx="0" cy="1242060"/>
          </a:xfrm>
          <a:prstGeom prst="line">
            <a:avLst/>
          </a:prstGeom>
          <a:ln w="28575">
            <a:solidFill>
              <a:srgbClr val="0000FF"/>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4486890" y="4754510"/>
            <a:ext cx="0" cy="493746"/>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3" name="Freeform 2"/>
          <p:cNvSpPr/>
          <p:nvPr/>
        </p:nvSpPr>
        <p:spPr>
          <a:xfrm>
            <a:off x="3022757" y="3636704"/>
            <a:ext cx="3004457" cy="1343608"/>
          </a:xfrm>
          <a:custGeom>
            <a:avLst/>
            <a:gdLst>
              <a:gd name="connsiteX0" fmla="*/ 0 w 3004457"/>
              <a:gd name="connsiteY0" fmla="*/ 1343608 h 1343608"/>
              <a:gd name="connsiteX1" fmla="*/ 1455575 w 3004457"/>
              <a:gd name="connsiteY1" fmla="*/ 0 h 1343608"/>
              <a:gd name="connsiteX2" fmla="*/ 3004457 w 3004457"/>
              <a:gd name="connsiteY2" fmla="*/ 1343608 h 1343608"/>
            </a:gdLst>
            <a:ahLst/>
            <a:cxnLst>
              <a:cxn ang="0">
                <a:pos x="connsiteX0" y="connsiteY0"/>
              </a:cxn>
              <a:cxn ang="0">
                <a:pos x="connsiteX1" y="connsiteY1"/>
              </a:cxn>
              <a:cxn ang="0">
                <a:pos x="connsiteX2" y="connsiteY2"/>
              </a:cxn>
            </a:cxnLst>
            <a:rect l="l" t="t" r="r" b="b"/>
            <a:pathLst>
              <a:path w="3004457" h="1343608">
                <a:moveTo>
                  <a:pt x="0" y="1343608"/>
                </a:moveTo>
                <a:cubicBezTo>
                  <a:pt x="477416" y="671804"/>
                  <a:pt x="954832" y="0"/>
                  <a:pt x="1455575" y="0"/>
                </a:cubicBezTo>
                <a:cubicBezTo>
                  <a:pt x="1956318" y="0"/>
                  <a:pt x="2749420" y="1107233"/>
                  <a:pt x="3004457" y="1343608"/>
                </a:cubicBezTo>
              </a:path>
            </a:pathLst>
          </a:custGeom>
          <a:noFill/>
          <a:ln w="28575">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a:off x="6099995" y="5072996"/>
            <a:ext cx="512716" cy="407064"/>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18168" y="5480060"/>
            <a:ext cx="1301618" cy="646331"/>
          </a:xfrm>
          <a:prstGeom prst="rect">
            <a:avLst/>
          </a:prstGeom>
          <a:noFill/>
        </p:spPr>
        <p:txBody>
          <a:bodyPr wrap="square" rtlCol="0">
            <a:spAutoFit/>
          </a:bodyPr>
          <a:lstStyle/>
          <a:p>
            <a:r>
              <a:rPr lang="en-US" sz="3600" dirty="0" smtClean="0">
                <a:solidFill>
                  <a:srgbClr val="FF0000"/>
                </a:solidFill>
              </a:rPr>
              <a:t>Stall  </a:t>
            </a:r>
            <a:endParaRPr lang="en-US" sz="3600" dirty="0"/>
          </a:p>
        </p:txBody>
      </p:sp>
      <p:cxnSp>
        <p:nvCxnSpPr>
          <p:cNvPr id="32" name="Straight Arrow Connector 31"/>
          <p:cNvCxnSpPr/>
          <p:nvPr/>
        </p:nvCxnSpPr>
        <p:spPr>
          <a:xfrm flipH="1">
            <a:off x="2369615" y="5072996"/>
            <a:ext cx="556572" cy="498425"/>
          </a:xfrm>
          <a:prstGeom prst="straightConnector1">
            <a:avLst/>
          </a:prstGeom>
          <a:ln w="28575">
            <a:solidFill>
              <a:srgbClr val="FF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1021344" y="5571421"/>
            <a:ext cx="1904843" cy="646331"/>
          </a:xfrm>
          <a:prstGeom prst="rect">
            <a:avLst/>
          </a:prstGeom>
          <a:noFill/>
        </p:spPr>
        <p:txBody>
          <a:bodyPr wrap="square" rtlCol="0">
            <a:spAutoFit/>
          </a:bodyPr>
          <a:lstStyle/>
          <a:p>
            <a:r>
              <a:rPr lang="en-US" sz="3600" dirty="0" smtClean="0">
                <a:solidFill>
                  <a:srgbClr val="FF0000"/>
                </a:solidFill>
              </a:rPr>
              <a:t>No load</a:t>
            </a:r>
            <a:endParaRPr lang="en-US" sz="3600" dirty="0"/>
          </a:p>
        </p:txBody>
      </p:sp>
      <p:sp>
        <p:nvSpPr>
          <p:cNvPr id="35" name="Title 1"/>
          <p:cNvSpPr txBox="1">
            <a:spLocks/>
          </p:cNvSpPr>
          <p:nvPr/>
        </p:nvSpPr>
        <p:spPr bwMode="auto">
          <a:xfrm>
            <a:off x="267480" y="351093"/>
            <a:ext cx="8686800" cy="7159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000">
                <a:solidFill>
                  <a:srgbClr val="00386B"/>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r>
              <a:rPr lang="en-US" dirty="0" smtClean="0"/>
              <a:t>Maximum Power at Half Stall Torque</a:t>
            </a:r>
            <a:endParaRPr lang="en-US" dirty="0"/>
          </a:p>
        </p:txBody>
      </p:sp>
      <mc:AlternateContent xmlns:mc="http://schemas.openxmlformats.org/markup-compatibility/2006" xmlns:a14="http://schemas.microsoft.com/office/drawing/2010/main">
        <mc:Choice Requires="a14">
          <p:sp>
            <p:nvSpPr>
              <p:cNvPr id="24" name="TextBox 23"/>
              <p:cNvSpPr txBox="1"/>
              <p:nvPr/>
            </p:nvSpPr>
            <p:spPr>
              <a:xfrm>
                <a:off x="3913601" y="5093276"/>
                <a:ext cx="1498027" cy="874663"/>
              </a:xfrm>
              <a:prstGeom prst="rect">
                <a:avLst/>
              </a:prstGeom>
              <a:noFill/>
            </p:spPr>
            <p:txBody>
              <a:bodyPr wrap="square" rtlCol="0">
                <a:spAutoFit/>
              </a:bodyPr>
              <a:lstStyle/>
              <a:p>
                <a14:m>
                  <m:oMath xmlns:m="http://schemas.openxmlformats.org/officeDocument/2006/math">
                    <m:f>
                      <m:fPr>
                        <m:ctrlPr>
                          <a:rPr lang="en-US" sz="3600" i="1" smtClean="0">
                            <a:latin typeface="Cambria Math" panose="02040503050406030204" pitchFamily="18" charset="0"/>
                          </a:rPr>
                        </m:ctrlPr>
                      </m:fPr>
                      <m:num>
                        <m:r>
                          <a:rPr lang="en-US" sz="3600" b="0" i="1" smtClean="0">
                            <a:latin typeface="Cambria Math"/>
                          </a:rPr>
                          <m:t>1</m:t>
                        </m:r>
                      </m:num>
                      <m:den>
                        <m:r>
                          <a:rPr lang="en-US" sz="3600" b="0" i="1" smtClean="0">
                            <a:latin typeface="Cambria Math"/>
                          </a:rPr>
                          <m:t>2</m:t>
                        </m:r>
                      </m:den>
                    </m:f>
                  </m:oMath>
                </a14:m>
                <a:r>
                  <a:rPr lang="en-US" sz="3600" dirty="0" smtClean="0">
                    <a:latin typeface="Symbol" pitchFamily="18" charset="2"/>
                  </a:rPr>
                  <a:t> t</a:t>
                </a:r>
                <a:r>
                  <a:rPr lang="en-US" sz="3600" baseline="-25000" dirty="0" smtClean="0">
                    <a:latin typeface="+mn-lt"/>
                  </a:rPr>
                  <a:t>stall</a:t>
                </a:r>
                <a:endParaRPr lang="en-US" sz="3600" baseline="-25000" dirty="0"/>
              </a:p>
            </p:txBody>
          </p:sp>
        </mc:Choice>
        <mc:Fallback xmlns="">
          <p:sp>
            <p:nvSpPr>
              <p:cNvPr id="24" name="TextBox 23"/>
              <p:cNvSpPr txBox="1">
                <a:spLocks noRot="1" noChangeAspect="1" noMove="1" noResize="1" noEditPoints="1" noAdjustHandles="1" noChangeArrowheads="1" noChangeShapeType="1" noTextEdit="1"/>
              </p:cNvSpPr>
              <p:nvPr/>
            </p:nvSpPr>
            <p:spPr>
              <a:xfrm>
                <a:off x="3913601" y="5093276"/>
                <a:ext cx="1498027" cy="874663"/>
              </a:xfrm>
              <a:prstGeom prst="rect">
                <a:avLst/>
              </a:prstGeom>
              <a:blipFill rotWithShape="1">
                <a:blip r:embed="rId3"/>
                <a:stretch>
                  <a:fillRect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6" name="Rectangle 25"/>
              <p:cNvSpPr/>
              <p:nvPr/>
            </p:nvSpPr>
            <p:spPr>
              <a:xfrm>
                <a:off x="5164134" y="1067055"/>
                <a:ext cx="3938386" cy="1026050"/>
              </a:xfrm>
              <a:prstGeom prst="rect">
                <a:avLst/>
              </a:prstGeom>
              <a:solidFill>
                <a:schemeClr val="bg1"/>
              </a:solidFill>
              <a:ln w="50800">
                <a:solidFill>
                  <a:schemeClr val="tx1"/>
                </a:solidFill>
              </a:ln>
            </p:spPr>
            <p:txBody>
              <a:bodyPr wrap="none">
                <a:spAutoFit/>
              </a:bodyPr>
              <a:lstStyle/>
              <a:p>
                <a:pPr/>
                <a14:m>
                  <m:oMathPara xmlns:m="http://schemas.openxmlformats.org/officeDocument/2006/math">
                    <m:oMathParaPr>
                      <m:jc m:val="centerGroup"/>
                    </m:oMathParaPr>
                    <m:oMath xmlns:m="http://schemas.openxmlformats.org/officeDocument/2006/math">
                      <m:r>
                        <a:rPr lang="en-US" sz="3200" b="1" i="1" smtClean="0">
                          <a:solidFill>
                            <a:schemeClr val="tx1"/>
                          </a:solidFill>
                          <a:latin typeface="Cambria Math"/>
                        </a:rPr>
                        <m:t>𝑷</m:t>
                      </m:r>
                      <m:r>
                        <a:rPr lang="en-US" sz="3200" b="1" i="1" smtClean="0">
                          <a:solidFill>
                            <a:schemeClr val="tx1"/>
                          </a:solidFill>
                          <a:latin typeface="Cambria Math"/>
                        </a:rPr>
                        <m:t>=</m:t>
                      </m:r>
                      <m:f>
                        <m:fPr>
                          <m:ctrlPr>
                            <a:rPr lang="en-US" sz="3200" b="1" i="1">
                              <a:solidFill>
                                <a:schemeClr val="tx1"/>
                              </a:solidFill>
                              <a:latin typeface="Cambria Math" panose="02040503050406030204" pitchFamily="18" charset="0"/>
                            </a:rPr>
                          </m:ctrlPr>
                        </m:fPr>
                        <m:num>
                          <m:r>
                            <a:rPr lang="en-US" sz="3200" b="1" i="1">
                              <a:solidFill>
                                <a:schemeClr val="tx1"/>
                              </a:solidFill>
                              <a:latin typeface="Cambria Math"/>
                            </a:rPr>
                            <m:t>−</m:t>
                          </m:r>
                          <m:sSub>
                            <m:sSubPr>
                              <m:ctrlPr>
                                <a:rPr lang="en-US" sz="3200" b="1" i="1">
                                  <a:solidFill>
                                    <a:schemeClr val="tx1"/>
                                  </a:solidFill>
                                  <a:latin typeface="Cambria Math" panose="02040503050406030204" pitchFamily="18" charset="0"/>
                                </a:rPr>
                              </m:ctrlPr>
                            </m:sSubPr>
                            <m:e>
                              <m:r>
                                <a:rPr lang="en-US" sz="3200" b="1" i="1">
                                  <a:solidFill>
                                    <a:schemeClr val="tx1"/>
                                  </a:solidFill>
                                  <a:latin typeface="Cambria Math"/>
                                </a:rPr>
                                <m:t>𝝎</m:t>
                              </m:r>
                            </m:e>
                            <m:sub>
                              <m:r>
                                <a:rPr lang="en-US" sz="3200" b="1" i="1">
                                  <a:solidFill>
                                    <a:schemeClr val="tx1"/>
                                  </a:solidFill>
                                  <a:latin typeface="Cambria Math"/>
                                </a:rPr>
                                <m:t>𝟎</m:t>
                              </m:r>
                            </m:sub>
                          </m:sSub>
                        </m:num>
                        <m:den>
                          <m:sSub>
                            <m:sSubPr>
                              <m:ctrlPr>
                                <a:rPr lang="en-US" sz="3200" b="1" i="1">
                                  <a:solidFill>
                                    <a:schemeClr val="tx1"/>
                                  </a:solidFill>
                                  <a:latin typeface="Cambria Math" panose="02040503050406030204" pitchFamily="18" charset="0"/>
                                </a:rPr>
                              </m:ctrlPr>
                            </m:sSubPr>
                            <m:e>
                              <m:r>
                                <a:rPr lang="en-US" sz="3200" b="1" i="1">
                                  <a:solidFill>
                                    <a:schemeClr val="tx1"/>
                                  </a:solidFill>
                                  <a:latin typeface="Cambria Math"/>
                                </a:rPr>
                                <m:t>𝝉</m:t>
                              </m:r>
                            </m:e>
                            <m:sub>
                              <m:r>
                                <a:rPr lang="en-US" sz="3200" b="1" i="1">
                                  <a:solidFill>
                                    <a:schemeClr val="tx1"/>
                                  </a:solidFill>
                                  <a:latin typeface="Cambria Math"/>
                                </a:rPr>
                                <m:t>𝒔𝒕𝒂𝒍𝒍</m:t>
                              </m:r>
                            </m:sub>
                          </m:sSub>
                        </m:den>
                      </m:f>
                      <m:r>
                        <a:rPr lang="en-US" sz="3200" b="1" i="1">
                          <a:solidFill>
                            <a:schemeClr val="tx1"/>
                          </a:solidFill>
                          <a:latin typeface="Cambria Math"/>
                        </a:rPr>
                        <m:t>∙</m:t>
                      </m:r>
                      <m:sSup>
                        <m:sSupPr>
                          <m:ctrlPr>
                            <a:rPr lang="en-US" sz="3200" b="1" i="1">
                              <a:solidFill>
                                <a:schemeClr val="tx1"/>
                              </a:solidFill>
                              <a:latin typeface="Cambria Math" panose="02040503050406030204" pitchFamily="18" charset="0"/>
                            </a:rPr>
                          </m:ctrlPr>
                        </m:sSupPr>
                        <m:e>
                          <m:r>
                            <a:rPr lang="en-US" sz="3200" b="1" i="1">
                              <a:solidFill>
                                <a:schemeClr val="tx1"/>
                              </a:solidFill>
                              <a:latin typeface="Cambria Math"/>
                            </a:rPr>
                            <m:t>𝝉</m:t>
                          </m:r>
                        </m:e>
                        <m:sup>
                          <m:r>
                            <a:rPr lang="en-US" sz="3200" b="1" i="1">
                              <a:solidFill>
                                <a:schemeClr val="tx1"/>
                              </a:solidFill>
                              <a:latin typeface="Cambria Math"/>
                            </a:rPr>
                            <m:t>𝟐</m:t>
                          </m:r>
                        </m:sup>
                      </m:sSup>
                      <m:r>
                        <a:rPr lang="en-US" sz="3200" b="1" i="1" smtClean="0">
                          <a:solidFill>
                            <a:schemeClr val="tx1"/>
                          </a:solidFill>
                          <a:latin typeface="Cambria Math"/>
                        </a:rPr>
                        <m:t>+</m:t>
                      </m:r>
                      <m:sSub>
                        <m:sSubPr>
                          <m:ctrlPr>
                            <a:rPr lang="en-US" sz="3200" b="1" i="1">
                              <a:solidFill>
                                <a:schemeClr val="tx1"/>
                              </a:solidFill>
                              <a:latin typeface="Cambria Math" panose="02040503050406030204" pitchFamily="18" charset="0"/>
                            </a:rPr>
                          </m:ctrlPr>
                        </m:sSubPr>
                        <m:e>
                          <m:r>
                            <a:rPr lang="en-US" sz="3200" b="1" i="1">
                              <a:solidFill>
                                <a:schemeClr val="tx1"/>
                              </a:solidFill>
                              <a:latin typeface="Cambria Math"/>
                            </a:rPr>
                            <m:t>𝝎</m:t>
                          </m:r>
                        </m:e>
                        <m:sub>
                          <m:r>
                            <a:rPr lang="en-US" sz="3200" b="1" i="1">
                              <a:solidFill>
                                <a:schemeClr val="tx1"/>
                              </a:solidFill>
                              <a:latin typeface="Cambria Math"/>
                            </a:rPr>
                            <m:t>𝟎</m:t>
                          </m:r>
                        </m:sub>
                      </m:sSub>
                      <m:r>
                        <a:rPr lang="en-US" sz="3200" b="1" i="1">
                          <a:solidFill>
                            <a:schemeClr val="tx1"/>
                          </a:solidFill>
                          <a:latin typeface="Cambria Math"/>
                          <a:ea typeface="Cambria Math"/>
                        </a:rPr>
                        <m:t>𝝉</m:t>
                      </m:r>
                    </m:oMath>
                  </m:oMathPara>
                </a14:m>
                <a:endParaRPr lang="en-US" sz="3200" b="1" dirty="0" smtClean="0">
                  <a:solidFill>
                    <a:schemeClr val="tx1"/>
                  </a:solidFill>
                </a:endParaRPr>
              </a:p>
            </p:txBody>
          </p:sp>
        </mc:Choice>
        <mc:Fallback xmlns="">
          <p:sp>
            <p:nvSpPr>
              <p:cNvPr id="26" name="Rectangle 25"/>
              <p:cNvSpPr>
                <a:spLocks noRot="1" noChangeAspect="1" noMove="1" noResize="1" noEditPoints="1" noAdjustHandles="1" noChangeArrowheads="1" noChangeShapeType="1" noTextEdit="1"/>
              </p:cNvSpPr>
              <p:nvPr/>
            </p:nvSpPr>
            <p:spPr>
              <a:xfrm>
                <a:off x="5164134" y="1067055"/>
                <a:ext cx="3938386" cy="1026050"/>
              </a:xfrm>
              <a:prstGeom prst="rect">
                <a:avLst/>
              </a:prstGeom>
              <a:blipFill rotWithShape="1">
                <a:blip r:embed="rId4"/>
                <a:stretch>
                  <a:fillRect/>
                </a:stretch>
              </a:blipFill>
              <a:ln w="50800">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27762832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a:xfrm>
            <a:off x="0" y="0"/>
            <a:ext cx="8229600" cy="762000"/>
          </a:xfrm>
        </p:spPr>
        <p:txBody>
          <a:bodyPr anchor="t"/>
          <a:lstStyle/>
          <a:p>
            <a:pPr eaLnBrk="1" hangingPunct="1"/>
            <a:r>
              <a:rPr lang="en-US">
                <a:latin typeface="Arial" charset="0"/>
              </a:rPr>
              <a:t>Renewable Energy Sources</a:t>
            </a:r>
          </a:p>
        </p:txBody>
      </p:sp>
      <p:sp>
        <p:nvSpPr>
          <p:cNvPr id="20483" name="Rectangle 3"/>
          <p:cNvSpPr>
            <a:spLocks noGrp="1" noChangeArrowheads="1"/>
          </p:cNvSpPr>
          <p:nvPr>
            <p:ph idx="1"/>
          </p:nvPr>
        </p:nvSpPr>
        <p:spPr>
          <a:xfrm>
            <a:off x="457200" y="990600"/>
            <a:ext cx="8229600" cy="4525963"/>
          </a:xfrm>
        </p:spPr>
        <p:txBody>
          <a:bodyPr/>
          <a:lstStyle/>
          <a:p>
            <a:pPr eaLnBrk="1" hangingPunct="1">
              <a:buFontTx/>
              <a:buNone/>
            </a:pPr>
            <a:r>
              <a:rPr lang="en-US">
                <a:latin typeface="Arial" charset="0"/>
              </a:rPr>
              <a:t>Sources that can be replaced once used</a:t>
            </a:r>
          </a:p>
          <a:p>
            <a:pPr eaLnBrk="1" hangingPunct="1"/>
            <a:r>
              <a:rPr lang="en-US">
                <a:latin typeface="Arial" charset="0"/>
              </a:rPr>
              <a:t>Animals</a:t>
            </a:r>
          </a:p>
          <a:p>
            <a:pPr eaLnBrk="1" hangingPunct="1"/>
            <a:r>
              <a:rPr lang="en-US">
                <a:latin typeface="Arial" charset="0"/>
              </a:rPr>
              <a:t>Food</a:t>
            </a:r>
          </a:p>
          <a:p>
            <a:pPr eaLnBrk="1" hangingPunct="1"/>
            <a:r>
              <a:rPr lang="en-US">
                <a:latin typeface="Arial" charset="0"/>
              </a:rPr>
              <a:t>Biomass</a:t>
            </a:r>
          </a:p>
          <a:p>
            <a:pPr lvl="1" eaLnBrk="1" hangingPunct="1"/>
            <a:r>
              <a:rPr lang="en-US">
                <a:latin typeface="Arial" charset="0"/>
              </a:rPr>
              <a:t>Biofuel</a:t>
            </a:r>
          </a:p>
          <a:p>
            <a:pPr lvl="2" eaLnBrk="1" hangingPunct="1"/>
            <a:r>
              <a:rPr lang="en-US">
                <a:latin typeface="Arial" charset="0"/>
              </a:rPr>
              <a:t>Ethanol</a:t>
            </a:r>
          </a:p>
          <a:p>
            <a:pPr lvl="2" eaLnBrk="1" hangingPunct="1"/>
            <a:r>
              <a:rPr lang="en-US">
                <a:latin typeface="Arial" charset="0"/>
              </a:rPr>
              <a:t>Methanol</a:t>
            </a:r>
          </a:p>
          <a:p>
            <a:pPr eaLnBrk="1" hangingPunct="1"/>
            <a:endParaRPr lang="en-US">
              <a:latin typeface="Arial" charset="0"/>
            </a:endParaRPr>
          </a:p>
        </p:txBody>
      </p:sp>
      <p:pic>
        <p:nvPicPr>
          <p:cNvPr id="20485" name="Picture 5" descr="Image:Emily Apostle Island Sled Dog Race.jpg">
            <a:hlinkClick r:id="rId3"/>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429000" y="1847850"/>
            <a:ext cx="342900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Image:ARS - Foods high in zinc.jpg">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629400" y="2057400"/>
            <a:ext cx="19113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1"/>
          <p:cNvGrpSpPr>
            <a:grpSpLocks/>
          </p:cNvGrpSpPr>
          <p:nvPr/>
        </p:nvGrpSpPr>
        <p:grpSpPr bwMode="auto">
          <a:xfrm>
            <a:off x="3276600" y="3505200"/>
            <a:ext cx="5486400" cy="3313113"/>
            <a:chOff x="2064" y="2544"/>
            <a:chExt cx="2640" cy="1623"/>
          </a:xfrm>
        </p:grpSpPr>
        <p:pic>
          <p:nvPicPr>
            <p:cNvPr id="31750" name="Picture 9" descr="The biofuels life-cycle: At each stage of the life-cycle, energy is spent to harvest, transport, refine, distribute, and use the biofuel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4" y="2544"/>
              <a:ext cx="2640" cy="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1" name="Text Box 10"/>
            <p:cNvSpPr txBox="1">
              <a:spLocks noChangeArrowheads="1"/>
            </p:cNvSpPr>
            <p:nvPr/>
          </p:nvSpPr>
          <p:spPr bwMode="auto">
            <a:xfrm>
              <a:off x="2352" y="4032"/>
              <a:ext cx="2352" cy="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50000"/>
                </a:spcBef>
              </a:pPr>
              <a:r>
                <a:rPr lang="en-US" sz="1200"/>
                <a:t>U.S. Department of Energy</a:t>
              </a:r>
            </a:p>
          </p:txBody>
        </p:sp>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2"/>
          <p:cNvSpPr>
            <a:spLocks noGrp="1" noChangeArrowheads="1"/>
          </p:cNvSpPr>
          <p:nvPr>
            <p:ph type="title"/>
          </p:nvPr>
        </p:nvSpPr>
        <p:spPr>
          <a:xfrm>
            <a:off x="0" y="0"/>
            <a:ext cx="8229600" cy="914400"/>
          </a:xfrm>
        </p:spPr>
        <p:txBody>
          <a:bodyPr anchor="t"/>
          <a:lstStyle/>
          <a:p>
            <a:pPr eaLnBrk="1" hangingPunct="1"/>
            <a:r>
              <a:rPr lang="en-US">
                <a:latin typeface="Arial" charset="0"/>
              </a:rPr>
              <a:t>Inexhaustible Energy Sources</a:t>
            </a:r>
          </a:p>
        </p:txBody>
      </p:sp>
      <p:sp>
        <p:nvSpPr>
          <p:cNvPr id="13315" name="Rectangle 3"/>
          <p:cNvSpPr>
            <a:spLocks noGrp="1" noChangeArrowheads="1"/>
          </p:cNvSpPr>
          <p:nvPr>
            <p:ph idx="1"/>
          </p:nvPr>
        </p:nvSpPr>
        <p:spPr>
          <a:xfrm>
            <a:off x="457200" y="1447800"/>
            <a:ext cx="3048000" cy="5105400"/>
          </a:xfrm>
        </p:spPr>
        <p:txBody>
          <a:bodyPr/>
          <a:lstStyle/>
          <a:p>
            <a:pPr eaLnBrk="1" hangingPunct="1">
              <a:buFontTx/>
              <a:buNone/>
            </a:pPr>
            <a:r>
              <a:rPr lang="en-US" dirty="0">
                <a:latin typeface="Arial" charset="0"/>
              </a:rPr>
              <a:t>Hydroelectric</a:t>
            </a:r>
          </a:p>
          <a:p>
            <a:pPr eaLnBrk="1" hangingPunct="1">
              <a:buFontTx/>
              <a:buNone/>
            </a:pPr>
            <a:endParaRPr lang="en-US" dirty="0">
              <a:latin typeface="Arial" charset="0"/>
            </a:endParaRPr>
          </a:p>
          <a:p>
            <a:pPr eaLnBrk="1" hangingPunct="1">
              <a:buFontTx/>
              <a:buNone/>
            </a:pPr>
            <a:r>
              <a:rPr lang="en-US" dirty="0" smtClean="0">
                <a:latin typeface="Arial" charset="0"/>
              </a:rPr>
              <a:t>Tidal</a:t>
            </a:r>
          </a:p>
          <a:p>
            <a:pPr eaLnBrk="1" hangingPunct="1">
              <a:buFontTx/>
              <a:buNone/>
            </a:pPr>
            <a:endParaRPr lang="en-US" dirty="0" smtClean="0">
              <a:latin typeface="Arial" charset="0"/>
            </a:endParaRPr>
          </a:p>
          <a:p>
            <a:pPr eaLnBrk="1" hangingPunct="1">
              <a:buFontTx/>
              <a:buNone/>
            </a:pPr>
            <a:r>
              <a:rPr lang="en-US" dirty="0">
                <a:latin typeface="Arial" charset="0"/>
              </a:rPr>
              <a:t>Geothermal</a:t>
            </a:r>
            <a:endParaRPr lang="en-US" dirty="0" smtClean="0">
              <a:latin typeface="Arial" charset="0"/>
            </a:endParaRPr>
          </a:p>
          <a:p>
            <a:pPr eaLnBrk="1" hangingPunct="1">
              <a:buFontTx/>
              <a:buNone/>
            </a:pPr>
            <a:endParaRPr lang="en-US" dirty="0">
              <a:latin typeface="Arial" charset="0"/>
            </a:endParaRPr>
          </a:p>
          <a:p>
            <a:pPr eaLnBrk="1" hangingPunct="1">
              <a:buFontTx/>
              <a:buNone/>
            </a:pPr>
            <a:r>
              <a:rPr lang="en-US" dirty="0" smtClean="0">
                <a:latin typeface="Arial" charset="0"/>
              </a:rPr>
              <a:t>Wind</a:t>
            </a:r>
          </a:p>
          <a:p>
            <a:pPr eaLnBrk="1" hangingPunct="1">
              <a:buFontTx/>
              <a:buNone/>
            </a:pPr>
            <a:endParaRPr lang="en-US" dirty="0">
              <a:latin typeface="Arial" charset="0"/>
            </a:endParaRPr>
          </a:p>
          <a:p>
            <a:pPr eaLnBrk="1" hangingPunct="1">
              <a:buFontTx/>
              <a:buNone/>
            </a:pPr>
            <a:r>
              <a:rPr lang="en-US" dirty="0" smtClean="0">
                <a:latin typeface="Arial" charset="0"/>
              </a:rPr>
              <a:t>Solar</a:t>
            </a:r>
            <a:endParaRPr lang="en-US" dirty="0">
              <a:latin typeface="Arial" charset="0"/>
            </a:endParaRPr>
          </a:p>
          <a:p>
            <a:pPr eaLnBrk="1" hangingPunct="1">
              <a:buFontTx/>
              <a:buNone/>
            </a:pPr>
            <a:endParaRPr lang="en-US" dirty="0">
              <a:latin typeface="Arial" charset="0"/>
            </a:endParaRPr>
          </a:p>
        </p:txBody>
      </p:sp>
      <p:pic>
        <p:nvPicPr>
          <p:cNvPr id="33795" name="Picture 6"/>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473824" y="914400"/>
            <a:ext cx="3328987" cy="1521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733800" y="2898342"/>
            <a:ext cx="3442742"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Photo of roof shingles that are coated with PV cell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29400" y="4419600"/>
            <a:ext cx="1905000"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ShockwaveFlash1"/>
          <p:cNvPicPr preferRelativeResize="0">
            <a:picLocks noChangeArrowheads="1" noChangeShapeType="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352800" y="4467225"/>
            <a:ext cx="2882348" cy="2209800"/>
          </a:xfrm>
          <a:prstGeom prst="rect">
            <a:avLst/>
          </a:prstGeom>
          <a:noFill/>
          <a:ln w="9525">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0" y="0"/>
            <a:ext cx="5029200" cy="838200"/>
          </a:xfrm>
        </p:spPr>
        <p:txBody>
          <a:bodyPr/>
          <a:lstStyle/>
          <a:p>
            <a:pPr eaLnBrk="1" hangingPunct="1"/>
            <a:r>
              <a:rPr lang="en-US" dirty="0">
                <a:latin typeface="Arial" charset="0"/>
              </a:rPr>
              <a:t>Electricity</a:t>
            </a:r>
          </a:p>
        </p:txBody>
      </p:sp>
      <p:sp>
        <p:nvSpPr>
          <p:cNvPr id="6147" name="Rectangle 6"/>
          <p:cNvSpPr>
            <a:spLocks noGrp="1" noChangeArrowheads="1"/>
          </p:cNvSpPr>
          <p:nvPr>
            <p:ph idx="1"/>
          </p:nvPr>
        </p:nvSpPr>
        <p:spPr>
          <a:xfrm>
            <a:off x="450850" y="838200"/>
            <a:ext cx="8001000" cy="2362200"/>
          </a:xfrm>
        </p:spPr>
        <p:txBody>
          <a:bodyPr/>
          <a:lstStyle/>
          <a:p>
            <a:pPr eaLnBrk="1" hangingPunct="1">
              <a:spcBef>
                <a:spcPct val="50000"/>
              </a:spcBef>
              <a:buFontTx/>
              <a:buNone/>
            </a:pPr>
            <a:r>
              <a:rPr lang="en-US" sz="2800" dirty="0">
                <a:latin typeface="Arial" charset="0"/>
              </a:rPr>
              <a:t>	Movement of electrons</a:t>
            </a:r>
          </a:p>
          <a:p>
            <a:pPr eaLnBrk="1" hangingPunct="1">
              <a:spcBef>
                <a:spcPct val="50000"/>
              </a:spcBef>
              <a:buFontTx/>
              <a:buNone/>
            </a:pPr>
            <a:r>
              <a:rPr lang="en-US" sz="2800" dirty="0">
                <a:latin typeface="Arial" charset="0"/>
              </a:rPr>
              <a:t>	</a:t>
            </a:r>
            <a:r>
              <a:rPr lang="en-US" sz="2800" dirty="0" smtClean="0">
                <a:latin typeface="Arial" charset="0"/>
              </a:rPr>
              <a:t>When applied, can provide light</a:t>
            </a:r>
            <a:r>
              <a:rPr lang="en-US" sz="2800" dirty="0">
                <a:latin typeface="Arial" charset="0"/>
              </a:rPr>
              <a:t>, heat, sound, motion . . .</a:t>
            </a:r>
          </a:p>
        </p:txBody>
      </p:sp>
      <p:sp>
        <p:nvSpPr>
          <p:cNvPr id="9" name="Rectangle 2"/>
          <p:cNvSpPr txBox="1">
            <a:spLocks noChangeArrowheads="1"/>
          </p:cNvSpPr>
          <p:nvPr/>
        </p:nvSpPr>
        <p:spPr bwMode="auto">
          <a:xfrm>
            <a:off x="76200" y="2514600"/>
            <a:ext cx="41148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4000">
                <a:solidFill>
                  <a:srgbClr val="00386B"/>
                </a:solidFill>
                <a:latin typeface="+mj-lt"/>
                <a:ea typeface="ＭＳ Ｐゴシック" charset="0"/>
                <a:cs typeface="ＭＳ Ｐゴシック" charset="0"/>
              </a:defRPr>
            </a:lvl1pPr>
            <a:lvl2pPr algn="l" rtl="0" eaLnBrk="0" fontAlgn="base" hangingPunct="0">
              <a:spcBef>
                <a:spcPct val="0"/>
              </a:spcBef>
              <a:spcAft>
                <a:spcPct val="0"/>
              </a:spcAft>
              <a:defRPr sz="3200">
                <a:solidFill>
                  <a:srgbClr val="00386B"/>
                </a:solidFill>
                <a:latin typeface="Arial" charset="0"/>
                <a:ea typeface="ＭＳ Ｐゴシック" charset="0"/>
                <a:cs typeface="ＭＳ Ｐゴシック" charset="0"/>
              </a:defRPr>
            </a:lvl2pPr>
            <a:lvl3pPr algn="l" rtl="0" eaLnBrk="0" fontAlgn="base" hangingPunct="0">
              <a:spcBef>
                <a:spcPct val="0"/>
              </a:spcBef>
              <a:spcAft>
                <a:spcPct val="0"/>
              </a:spcAft>
              <a:defRPr sz="3200">
                <a:solidFill>
                  <a:srgbClr val="00386B"/>
                </a:solidFill>
                <a:latin typeface="Arial" charset="0"/>
                <a:ea typeface="ＭＳ Ｐゴシック" charset="0"/>
                <a:cs typeface="ＭＳ Ｐゴシック" charset="0"/>
              </a:defRPr>
            </a:lvl3pPr>
            <a:lvl4pPr algn="l" rtl="0" eaLnBrk="0" fontAlgn="base" hangingPunct="0">
              <a:spcBef>
                <a:spcPct val="0"/>
              </a:spcBef>
              <a:spcAft>
                <a:spcPct val="0"/>
              </a:spcAft>
              <a:defRPr sz="3200">
                <a:solidFill>
                  <a:srgbClr val="00386B"/>
                </a:solidFill>
                <a:latin typeface="Arial" charset="0"/>
                <a:ea typeface="ＭＳ Ｐゴシック" charset="0"/>
                <a:cs typeface="ＭＳ Ｐゴシック" charset="0"/>
              </a:defRPr>
            </a:lvl4pPr>
            <a:lvl5pPr algn="l" rtl="0" eaLnBrk="0" fontAlgn="base" hangingPunct="0">
              <a:spcBef>
                <a:spcPct val="0"/>
              </a:spcBef>
              <a:spcAft>
                <a:spcPct val="0"/>
              </a:spcAft>
              <a:defRPr sz="3200">
                <a:solidFill>
                  <a:srgbClr val="00386B"/>
                </a:solidFill>
                <a:latin typeface="Arial" charset="0"/>
                <a:ea typeface="ＭＳ Ｐゴシック" charset="0"/>
                <a:cs typeface="ＭＳ Ｐゴシック"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a:lstStyle>
          <a:p>
            <a:pPr eaLnBrk="1" hangingPunct="1">
              <a:defRPr/>
            </a:pPr>
            <a:r>
              <a:rPr lang="en-US" kern="1200" smtClean="0">
                <a:ea typeface="+mn-ea"/>
                <a:cs typeface="+mn-cs"/>
              </a:rPr>
              <a:t>Electrical Circuit</a:t>
            </a:r>
            <a:endParaRPr lang="en-US" kern="1200" dirty="0">
              <a:ea typeface="+mn-ea"/>
              <a:cs typeface="+mn-cs"/>
            </a:endParaRPr>
          </a:p>
        </p:txBody>
      </p:sp>
      <p:sp>
        <p:nvSpPr>
          <p:cNvPr id="10" name="Rectangle 3"/>
          <p:cNvSpPr txBox="1">
            <a:spLocks noChangeArrowheads="1"/>
          </p:cNvSpPr>
          <p:nvPr/>
        </p:nvSpPr>
        <p:spPr bwMode="auto">
          <a:xfrm>
            <a:off x="381000" y="3352800"/>
            <a:ext cx="8077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eaLnBrk="1" hangingPunct="1">
              <a:lnSpc>
                <a:spcPct val="90000"/>
              </a:lnSpc>
              <a:buFontTx/>
              <a:buNone/>
            </a:pPr>
            <a:r>
              <a:rPr lang="en-US" sz="2800" kern="0" dirty="0" smtClean="0">
                <a:latin typeface="Arial" charset="0"/>
              </a:rPr>
              <a:t>A system of conductors and components forming a complete path for current to travel</a:t>
            </a:r>
          </a:p>
          <a:p>
            <a:pPr marL="0" indent="0" eaLnBrk="1" hangingPunct="1">
              <a:lnSpc>
                <a:spcPct val="90000"/>
              </a:lnSpc>
              <a:buFontTx/>
              <a:buNone/>
            </a:pPr>
            <a:endParaRPr lang="en-US" sz="2800" kern="0" dirty="0" smtClean="0">
              <a:latin typeface="Arial" charset="0"/>
            </a:endParaRPr>
          </a:p>
          <a:p>
            <a:pPr marL="0" indent="0" eaLnBrk="1" hangingPunct="1">
              <a:lnSpc>
                <a:spcPct val="90000"/>
              </a:lnSpc>
              <a:buFontTx/>
              <a:buNone/>
            </a:pPr>
            <a:r>
              <a:rPr lang="en-US" sz="2800" kern="0" dirty="0" smtClean="0">
                <a:latin typeface="Arial" charset="0"/>
              </a:rPr>
              <a:t>Properties of an electrical circuit include</a:t>
            </a:r>
            <a:endParaRPr lang="en-US" sz="2800" b="1" kern="0" dirty="0" smtClean="0">
              <a:solidFill>
                <a:srgbClr val="FF0000"/>
              </a:solidFill>
              <a:latin typeface="Arial" charset="0"/>
            </a:endParaRPr>
          </a:p>
          <a:p>
            <a:pPr marL="0" indent="0" eaLnBrk="1" hangingPunct="1">
              <a:lnSpc>
                <a:spcPct val="90000"/>
              </a:lnSpc>
              <a:buFontTx/>
              <a:buNone/>
            </a:pPr>
            <a:r>
              <a:rPr lang="en-US" sz="2800" b="1" kern="0" dirty="0" smtClean="0">
                <a:solidFill>
                  <a:srgbClr val="FF0000"/>
                </a:solidFill>
                <a:latin typeface="Arial" charset="0"/>
              </a:rPr>
              <a:t>	Voltage		</a:t>
            </a:r>
            <a:r>
              <a:rPr lang="en-US" sz="2800" b="1" kern="0" dirty="0" smtClean="0">
                <a:solidFill>
                  <a:srgbClr val="3333FF"/>
                </a:solidFill>
                <a:latin typeface="Arial" charset="0"/>
              </a:rPr>
              <a:t>Volts		</a:t>
            </a:r>
            <a:r>
              <a:rPr lang="en-US" sz="2800" b="1" kern="0" dirty="0" smtClean="0">
                <a:solidFill>
                  <a:srgbClr val="FF0000"/>
                </a:solidFill>
                <a:latin typeface="Arial" charset="0"/>
              </a:rPr>
              <a:t>V</a:t>
            </a:r>
          </a:p>
          <a:p>
            <a:pPr marL="0" indent="0" eaLnBrk="1" hangingPunct="1">
              <a:lnSpc>
                <a:spcPct val="90000"/>
              </a:lnSpc>
              <a:buFontTx/>
              <a:buNone/>
            </a:pPr>
            <a:r>
              <a:rPr lang="en-US" sz="2800" b="1" kern="0" dirty="0" smtClean="0">
                <a:solidFill>
                  <a:srgbClr val="FF0000"/>
                </a:solidFill>
                <a:latin typeface="Arial" charset="0"/>
              </a:rPr>
              <a:t>	Current		</a:t>
            </a:r>
            <a:r>
              <a:rPr lang="en-US" sz="2800" b="1" kern="0" dirty="0" smtClean="0">
                <a:solidFill>
                  <a:srgbClr val="3333FF"/>
                </a:solidFill>
                <a:latin typeface="Arial" charset="0"/>
              </a:rPr>
              <a:t>Amps		</a:t>
            </a:r>
            <a:r>
              <a:rPr lang="en-US" sz="2800" b="1" kern="0" dirty="0" smtClean="0">
                <a:solidFill>
                  <a:srgbClr val="FF0000"/>
                </a:solidFill>
                <a:latin typeface="Arial" charset="0"/>
              </a:rPr>
              <a:t>A</a:t>
            </a:r>
          </a:p>
          <a:p>
            <a:pPr marL="0" indent="0" eaLnBrk="1" hangingPunct="1">
              <a:lnSpc>
                <a:spcPct val="90000"/>
              </a:lnSpc>
              <a:buFontTx/>
              <a:buNone/>
            </a:pPr>
            <a:r>
              <a:rPr lang="en-US" sz="2800" b="1" kern="0" dirty="0" smtClean="0">
                <a:solidFill>
                  <a:srgbClr val="FF0000"/>
                </a:solidFill>
                <a:latin typeface="Arial" charset="0"/>
              </a:rPr>
              <a:t>	Resistance 	</a:t>
            </a:r>
            <a:r>
              <a:rPr lang="en-US" sz="2800" b="1" kern="0" dirty="0" smtClean="0">
                <a:solidFill>
                  <a:srgbClr val="3333FF"/>
                </a:solidFill>
                <a:latin typeface="Arial" charset="0"/>
              </a:rPr>
              <a:t>Ohms		</a:t>
            </a:r>
            <a:r>
              <a:rPr lang="en-US" sz="2800" b="1" kern="0" dirty="0" smtClean="0">
                <a:solidFill>
                  <a:srgbClr val="FF0000"/>
                </a:solidFill>
                <a:latin typeface="Arial" charset="0"/>
                <a:ea typeface="Times New Roman" charset="0"/>
                <a:cs typeface="Arial" charset="0"/>
              </a:rPr>
              <a:t>Ω</a:t>
            </a:r>
            <a:endParaRPr lang="en-US" sz="2800" kern="0" dirty="0" smtClean="0">
              <a:solidFill>
                <a:srgbClr val="FF0000"/>
              </a:solidFill>
              <a:latin typeface="Arial" charset="0"/>
              <a:ea typeface="Times New Roman" charset="0"/>
              <a:cs typeface="Arial" charset="0"/>
            </a:endParaRPr>
          </a:p>
          <a:p>
            <a:pPr marL="0" indent="0" eaLnBrk="1" hangingPunct="1">
              <a:lnSpc>
                <a:spcPct val="90000"/>
              </a:lnSpc>
              <a:buFontTx/>
              <a:buNone/>
            </a:pPr>
            <a:endParaRPr lang="en-US" kern="0" dirty="0">
              <a:latin typeface="Arial" charset="0"/>
            </a:endParaRPr>
          </a:p>
        </p:txBody>
      </p:sp>
    </p:spTree>
    <p:extLst>
      <p:ext uri="{BB962C8B-B14F-4D97-AF65-F5344CB8AC3E}">
        <p14:creationId xmlns:p14="http://schemas.microsoft.com/office/powerpoint/2010/main" val="18632802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title"/>
          </p:nvPr>
        </p:nvSpPr>
        <p:spPr>
          <a:xfrm>
            <a:off x="0" y="761999"/>
            <a:ext cx="6623050" cy="771526"/>
          </a:xfrm>
        </p:spPr>
        <p:txBody>
          <a:bodyPr/>
          <a:lstStyle/>
          <a:p>
            <a:pPr eaLnBrk="1" hangingPunct="1"/>
            <a:r>
              <a:rPr lang="en-US" dirty="0">
                <a:latin typeface="Arial" charset="0"/>
              </a:rPr>
              <a:t>Components of an </a:t>
            </a:r>
            <a:r>
              <a:rPr lang="en-US" dirty="0" smtClean="0">
                <a:latin typeface="Arial" charset="0"/>
              </a:rPr>
              <a:t>Atom (Vocab)</a:t>
            </a:r>
            <a:endParaRPr lang="en-US" dirty="0">
              <a:latin typeface="Arial" charset="0"/>
            </a:endParaRPr>
          </a:p>
        </p:txBody>
      </p:sp>
      <p:sp>
        <p:nvSpPr>
          <p:cNvPr id="67596" name="Rectangle 12"/>
          <p:cNvSpPr>
            <a:spLocks noChangeArrowheads="1"/>
          </p:cNvSpPr>
          <p:nvPr/>
        </p:nvSpPr>
        <p:spPr bwMode="auto">
          <a:xfrm>
            <a:off x="457200" y="1600200"/>
            <a:ext cx="3394075" cy="458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n-US" sz="2800" dirty="0">
                <a:solidFill>
                  <a:srgbClr val="00386B"/>
                </a:solidFill>
              </a:rPr>
              <a:t>Nucleus</a:t>
            </a:r>
          </a:p>
          <a:p>
            <a:pPr>
              <a:spcBef>
                <a:spcPct val="20000"/>
              </a:spcBef>
            </a:pPr>
            <a:r>
              <a:rPr lang="en-US" sz="2800" dirty="0" smtClean="0">
                <a:solidFill>
                  <a:srgbClr val="00386B"/>
                </a:solidFill>
              </a:rPr>
              <a:t>Protons</a:t>
            </a:r>
            <a:endParaRPr lang="en-US" sz="2800" dirty="0">
              <a:solidFill>
                <a:srgbClr val="00386B"/>
              </a:solidFill>
            </a:endParaRPr>
          </a:p>
          <a:p>
            <a:pPr>
              <a:spcBef>
                <a:spcPct val="20000"/>
              </a:spcBef>
            </a:pPr>
            <a:r>
              <a:rPr lang="en-US" sz="2800" dirty="0" smtClean="0">
                <a:solidFill>
                  <a:srgbClr val="00386B"/>
                </a:solidFill>
              </a:rPr>
              <a:t>Neutrons</a:t>
            </a:r>
          </a:p>
          <a:p>
            <a:pPr>
              <a:spcBef>
                <a:spcPct val="20000"/>
              </a:spcBef>
            </a:pPr>
            <a:r>
              <a:rPr lang="en-US" sz="2800" dirty="0" smtClean="0">
                <a:solidFill>
                  <a:srgbClr val="00386B"/>
                </a:solidFill>
              </a:rPr>
              <a:t>Atomic Number</a:t>
            </a:r>
          </a:p>
          <a:p>
            <a:pPr>
              <a:spcBef>
                <a:spcPct val="20000"/>
              </a:spcBef>
            </a:pPr>
            <a:r>
              <a:rPr lang="en-US" sz="2800" dirty="0" smtClean="0">
                <a:solidFill>
                  <a:srgbClr val="00386B"/>
                </a:solidFill>
              </a:rPr>
              <a:t>Electrons</a:t>
            </a:r>
          </a:p>
          <a:p>
            <a:pPr>
              <a:spcBef>
                <a:spcPct val="20000"/>
              </a:spcBef>
            </a:pPr>
            <a:r>
              <a:rPr lang="en-US" sz="2800" dirty="0" smtClean="0">
                <a:solidFill>
                  <a:srgbClr val="00386B"/>
                </a:solidFill>
              </a:rPr>
              <a:t>Electron Orbitals</a:t>
            </a:r>
          </a:p>
          <a:p>
            <a:pPr>
              <a:spcBef>
                <a:spcPct val="20000"/>
              </a:spcBef>
            </a:pPr>
            <a:r>
              <a:rPr lang="en-US" sz="2800" dirty="0" smtClean="0">
                <a:solidFill>
                  <a:srgbClr val="00386B"/>
                </a:solidFill>
              </a:rPr>
              <a:t>Valence Electrons</a:t>
            </a:r>
          </a:p>
          <a:p>
            <a:pPr>
              <a:spcBef>
                <a:spcPct val="20000"/>
              </a:spcBef>
            </a:pPr>
            <a:endParaRPr lang="en-US" sz="2800" dirty="0">
              <a:solidFill>
                <a:srgbClr val="00386B"/>
              </a:solidFill>
            </a:endParaRPr>
          </a:p>
        </p:txBody>
      </p:sp>
      <p:grpSp>
        <p:nvGrpSpPr>
          <p:cNvPr id="4" name="Group 3"/>
          <p:cNvGrpSpPr/>
          <p:nvPr/>
        </p:nvGrpSpPr>
        <p:grpSpPr>
          <a:xfrm>
            <a:off x="4648200" y="1752600"/>
            <a:ext cx="3276600" cy="3382297"/>
            <a:chOff x="3962400" y="1524000"/>
            <a:chExt cx="4724400" cy="4876800"/>
          </a:xfrm>
        </p:grpSpPr>
        <p:sp>
          <p:nvSpPr>
            <p:cNvPr id="67600" name="Oval 16"/>
            <p:cNvSpPr>
              <a:spLocks noChangeArrowheads="1"/>
            </p:cNvSpPr>
            <p:nvPr/>
          </p:nvSpPr>
          <p:spPr bwMode="auto">
            <a:xfrm rot="2700000">
              <a:off x="38100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3" name="Group 2"/>
            <p:cNvGrpSpPr/>
            <p:nvPr/>
          </p:nvGrpSpPr>
          <p:grpSpPr>
            <a:xfrm>
              <a:off x="3962400" y="1676400"/>
              <a:ext cx="4724400" cy="4724400"/>
              <a:chOff x="3962400" y="1676400"/>
              <a:chExt cx="4724400" cy="4724400"/>
            </a:xfrm>
          </p:grpSpPr>
          <p:sp>
            <p:nvSpPr>
              <p:cNvPr id="67599" name="Oval 15"/>
              <p:cNvSpPr>
                <a:spLocks noChangeArrowheads="1"/>
              </p:cNvSpPr>
              <p:nvPr/>
            </p:nvSpPr>
            <p:spPr bwMode="auto">
              <a:xfrm rot="-2700000">
                <a:off x="3962400" y="25146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grpSp>
            <p:nvGrpSpPr>
              <p:cNvPr id="2" name="Group 1"/>
              <p:cNvGrpSpPr/>
              <p:nvPr/>
            </p:nvGrpSpPr>
            <p:grpSpPr>
              <a:xfrm>
                <a:off x="3962400" y="1676400"/>
                <a:ext cx="4724400" cy="4724400"/>
                <a:chOff x="3962400" y="1676400"/>
                <a:chExt cx="4724400" cy="4724400"/>
              </a:xfrm>
            </p:grpSpPr>
            <p:pic>
              <p:nvPicPr>
                <p:cNvPr id="67586" name="Picture 2"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070475" y="3468688"/>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4"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19800" y="3733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9" name="Picture 5"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096000" y="35052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0" name="Picture 6"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257800" y="36576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1" name="Picture 7"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91200" y="26670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2" name="Picture 8"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340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3" name="Picture 9"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72200" y="29718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4" name="Picture 10" descr="blueball"/>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638800" y="4038600"/>
                  <a:ext cx="98425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95" name="Picture 11" descr="redball"/>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715000" y="3352800"/>
                  <a:ext cx="10001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7" name="Oval 13"/>
                <p:cNvSpPr>
                  <a:spLocks noChangeArrowheads="1"/>
                </p:cNvSpPr>
                <p:nvPr/>
              </p:nvSpPr>
              <p:spPr bwMode="auto">
                <a:xfrm>
                  <a:off x="3962400" y="25908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7598" name="Oval 14"/>
                <p:cNvSpPr>
                  <a:spLocks noChangeArrowheads="1"/>
                </p:cNvSpPr>
                <p:nvPr/>
              </p:nvSpPr>
              <p:spPr bwMode="auto">
                <a:xfrm rot="-5400000">
                  <a:off x="3810000" y="2743200"/>
                  <a:ext cx="4724400" cy="2590800"/>
                </a:xfrm>
                <a:prstGeom prst="ellipse">
                  <a:avLst/>
                </a:prstGeom>
                <a:noFill/>
                <a:ln w="3810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dirty="0"/>
                </a:p>
              </p:txBody>
            </p:sp>
            <p:sp>
              <p:nvSpPr>
                <p:cNvPr id="67601" name="Oval 17"/>
                <p:cNvSpPr>
                  <a:spLocks noChangeArrowheads="1"/>
                </p:cNvSpPr>
                <p:nvPr/>
              </p:nvSpPr>
              <p:spPr bwMode="auto">
                <a:xfrm>
                  <a:off x="8229600" y="4343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7602" name="Oval 18"/>
                <p:cNvSpPr>
                  <a:spLocks noChangeArrowheads="1"/>
                </p:cNvSpPr>
                <p:nvPr/>
              </p:nvSpPr>
              <p:spPr bwMode="auto">
                <a:xfrm>
                  <a:off x="5562600" y="5486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7603" name="Oval 19"/>
                <p:cNvSpPr>
                  <a:spLocks noChangeArrowheads="1"/>
                </p:cNvSpPr>
                <p:nvPr/>
              </p:nvSpPr>
              <p:spPr bwMode="auto">
                <a:xfrm>
                  <a:off x="7175500" y="2819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sp>
              <p:nvSpPr>
                <p:cNvPr id="67604" name="Oval 20"/>
                <p:cNvSpPr>
                  <a:spLocks noChangeArrowheads="1"/>
                </p:cNvSpPr>
                <p:nvPr/>
              </p:nvSpPr>
              <p:spPr bwMode="auto">
                <a:xfrm>
                  <a:off x="4343400" y="2057400"/>
                  <a:ext cx="304800" cy="304800"/>
                </a:xfrm>
                <a:prstGeom prst="ellipse">
                  <a:avLst/>
                </a:prstGeom>
                <a:solidFill>
                  <a:srgbClr val="008000"/>
                </a:solidFill>
                <a:ln w="9525">
                  <a:solidFill>
                    <a:schemeClr val="tx1"/>
                  </a:solidFill>
                  <a:round/>
                  <a:headEnd/>
                  <a:tailEnd/>
                </a:ln>
              </p:spPr>
              <p:txBody>
                <a:bodyPr wrap="none" anchor="ctr"/>
                <a:lstStyle/>
                <a:p>
                  <a:endParaRPr lang="en-US" dirty="0"/>
                </a:p>
              </p:txBody>
            </p:sp>
          </p:grpSp>
        </p:grpSp>
      </p:grpSp>
      <p:sp>
        <p:nvSpPr>
          <p:cNvPr id="8213" name="Rectangle 21"/>
          <p:cNvSpPr>
            <a:spLocks noChangeArrowheads="1"/>
          </p:cNvSpPr>
          <p:nvPr/>
        </p:nvSpPr>
        <p:spPr bwMode="auto">
          <a:xfrm>
            <a:off x="0" y="0"/>
            <a:ext cx="7696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r>
              <a:rPr lang="en-US" sz="4000" dirty="0">
                <a:solidFill>
                  <a:srgbClr val="00386B"/>
                </a:solidFill>
              </a:rPr>
              <a:t>Electricity at the Atomic Level</a:t>
            </a:r>
          </a:p>
        </p:txBody>
      </p:sp>
      <p:pic>
        <p:nvPicPr>
          <p:cNvPr id="25" name="Picture 2"/>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108075" y="5390167"/>
            <a:ext cx="1269283"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6" name="Picture 3"/>
          <p:cNvPicPr>
            <a:picLocks noChangeAspect="1" noChangeArrowheads="1"/>
          </p:cNvPicPr>
          <p:nvPr/>
        </p:nvPicPr>
        <p:blipFill rotWithShape="1">
          <a:blip r:embed="rId6" cstate="email">
            <a:extLst>
              <a:ext uri="{28A0092B-C50C-407E-A947-70E740481C1C}">
                <a14:useLocalDpi xmlns:a14="http://schemas.microsoft.com/office/drawing/2010/main" val="0"/>
              </a:ext>
            </a:extLst>
          </a:blip>
          <a:srcRect l="4653" t="6512" r="4849" b="7017"/>
          <a:stretch/>
        </p:blipFill>
        <p:spPr bwMode="auto">
          <a:xfrm>
            <a:off x="2492152" y="5395610"/>
            <a:ext cx="1359123" cy="132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7" name="Picture 5"/>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851275" y="5502240"/>
            <a:ext cx="3712029" cy="11147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423789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0" y="0"/>
            <a:ext cx="8229600" cy="792163"/>
          </a:xfrm>
        </p:spPr>
        <p:txBody>
          <a:bodyPr/>
          <a:lstStyle/>
          <a:p>
            <a:pPr eaLnBrk="1" hangingPunct="1">
              <a:defRPr/>
            </a:pPr>
            <a:r>
              <a:rPr lang="en-US" sz="4000" kern="1200" dirty="0">
                <a:ea typeface="+mn-ea"/>
                <a:cs typeface="+mn-cs"/>
              </a:rPr>
              <a:t>Conductors and Insulators</a:t>
            </a:r>
          </a:p>
        </p:txBody>
      </p:sp>
      <p:graphicFrame>
        <p:nvGraphicFramePr>
          <p:cNvPr id="35853" name="Group 13"/>
          <p:cNvGraphicFramePr>
            <a:graphicFrameLocks noGrp="1"/>
          </p:cNvGraphicFramePr>
          <p:nvPr>
            <p:ph type="tbl" idx="1"/>
          </p:nvPr>
        </p:nvGraphicFramePr>
        <p:xfrm>
          <a:off x="228600" y="914400"/>
          <a:ext cx="8229600" cy="903288"/>
        </p:xfrm>
        <a:graphic>
          <a:graphicData uri="http://schemas.openxmlformats.org/drawingml/2006/table">
            <a:tbl>
              <a:tblPr/>
              <a:tblGrid>
                <a:gridCol w="4114800"/>
                <a:gridCol w="4114800"/>
              </a:tblGrid>
              <a:tr h="9032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charset="0"/>
                        </a:rPr>
                        <a:t>Conductors</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3600" b="0" i="0" u="none" strike="noStrike" cap="none" normalizeH="0" baseline="0" dirty="0" smtClean="0">
                          <a:ln>
                            <a:noFill/>
                          </a:ln>
                          <a:solidFill>
                            <a:srgbClr val="FF0000"/>
                          </a:solidFill>
                          <a:effectLst/>
                          <a:latin typeface="Arial" charset="0"/>
                        </a:rPr>
                        <a:t>Insulators</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5851" name="Rectangle 11"/>
          <p:cNvSpPr>
            <a:spLocks noChangeArrowheads="1"/>
          </p:cNvSpPr>
          <p:nvPr/>
        </p:nvSpPr>
        <p:spPr bwMode="auto">
          <a:xfrm>
            <a:off x="304800" y="2286000"/>
            <a:ext cx="4129088" cy="3847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ts val="600"/>
              </a:spcBef>
            </a:pPr>
            <a:r>
              <a:rPr lang="en-US" sz="2800" dirty="0"/>
              <a:t>Electrons flow easily between atoms</a:t>
            </a:r>
          </a:p>
          <a:p>
            <a:pPr>
              <a:spcBef>
                <a:spcPts val="600"/>
              </a:spcBef>
            </a:pPr>
            <a:endParaRPr lang="en-US" sz="2800" dirty="0"/>
          </a:p>
          <a:p>
            <a:pPr>
              <a:spcBef>
                <a:spcPts val="600"/>
              </a:spcBef>
            </a:pPr>
            <a:r>
              <a:rPr lang="en-US" sz="2800" dirty="0" smtClean="0"/>
              <a:t>1–3 </a:t>
            </a:r>
            <a:r>
              <a:rPr lang="en-US" sz="2800" dirty="0"/>
              <a:t>valence electrons in outer orbit</a:t>
            </a:r>
          </a:p>
          <a:p>
            <a:pPr>
              <a:spcBef>
                <a:spcPts val="600"/>
              </a:spcBef>
            </a:pPr>
            <a:endParaRPr lang="en-US" sz="2800" dirty="0"/>
          </a:p>
          <a:p>
            <a:pPr>
              <a:spcBef>
                <a:spcPts val="600"/>
              </a:spcBef>
            </a:pPr>
            <a:r>
              <a:rPr lang="en-US" sz="2800" dirty="0"/>
              <a:t>Examples: Silver, Copper, Gold, </a:t>
            </a:r>
            <a:r>
              <a:rPr lang="en-US" sz="2800" dirty="0" smtClean="0"/>
              <a:t>Aluminum</a:t>
            </a:r>
            <a:endParaRPr lang="en-US" sz="2800" dirty="0"/>
          </a:p>
        </p:txBody>
      </p:sp>
      <p:sp>
        <p:nvSpPr>
          <p:cNvPr id="35852" name="Rectangle 12"/>
          <p:cNvSpPr>
            <a:spLocks noChangeArrowheads="1"/>
          </p:cNvSpPr>
          <p:nvPr/>
        </p:nvSpPr>
        <p:spPr bwMode="auto">
          <a:xfrm>
            <a:off x="4572000" y="2286000"/>
            <a:ext cx="4024313" cy="379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spcBef>
                <a:spcPct val="20000"/>
              </a:spcBef>
            </a:pPr>
            <a:r>
              <a:rPr lang="en-US" sz="2800" dirty="0"/>
              <a:t>Electron flow is difficult between atoms</a:t>
            </a:r>
          </a:p>
          <a:p>
            <a:endParaRPr lang="en-US" sz="2800" dirty="0"/>
          </a:p>
          <a:p>
            <a:pPr>
              <a:spcBef>
                <a:spcPct val="20000"/>
              </a:spcBef>
            </a:pPr>
            <a:r>
              <a:rPr lang="en-US" sz="2800" dirty="0" smtClean="0"/>
              <a:t>5–8 </a:t>
            </a:r>
            <a:r>
              <a:rPr lang="en-US" sz="2800" dirty="0"/>
              <a:t>valence electrons in outer </a:t>
            </a:r>
            <a:r>
              <a:rPr lang="en-US" sz="2800" dirty="0" smtClean="0"/>
              <a:t>orbit</a:t>
            </a:r>
          </a:p>
          <a:p>
            <a:pPr>
              <a:spcBef>
                <a:spcPct val="20000"/>
              </a:spcBef>
            </a:pPr>
            <a:endParaRPr lang="en-US" sz="2800" dirty="0"/>
          </a:p>
          <a:p>
            <a:pPr>
              <a:spcBef>
                <a:spcPts val="600"/>
              </a:spcBef>
            </a:pPr>
            <a:r>
              <a:rPr lang="en-US" sz="2800" dirty="0"/>
              <a:t>Examples: Mica, Glass, </a:t>
            </a:r>
            <a:r>
              <a:rPr lang="en-US" sz="2800" dirty="0" smtClean="0"/>
              <a:t>Quartz</a:t>
            </a:r>
            <a:endParaRPr lang="en-US" sz="2800" dirty="0"/>
          </a:p>
        </p:txBody>
      </p:sp>
      <p:cxnSp>
        <p:nvCxnSpPr>
          <p:cNvPr id="7" name="Straight Connector 6"/>
          <p:cNvCxnSpPr/>
          <p:nvPr/>
        </p:nvCxnSpPr>
        <p:spPr>
          <a:xfrm rot="16200000" flipH="1">
            <a:off x="1409700" y="3848100"/>
            <a:ext cx="5943600" cy="76200"/>
          </a:xfrm>
          <a:prstGeom prst="line">
            <a:avLst/>
          </a:prstGeom>
          <a:ln w="254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90432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8702675" y="3795713"/>
            <a:ext cx="11747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347" name="Rectangle 3"/>
          <p:cNvSpPr>
            <a:spLocks noChangeArrowheads="1"/>
          </p:cNvSpPr>
          <p:nvPr/>
        </p:nvSpPr>
        <p:spPr bwMode="auto">
          <a:xfrm>
            <a:off x="8612188" y="3797300"/>
            <a:ext cx="314325" cy="3060700"/>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57348" name="Rectangle 4"/>
          <p:cNvSpPr>
            <a:spLocks noGrp="1" noChangeArrowheads="1"/>
          </p:cNvSpPr>
          <p:nvPr>
            <p:ph type="title"/>
          </p:nvPr>
        </p:nvSpPr>
        <p:spPr>
          <a:xfrm>
            <a:off x="0" y="0"/>
            <a:ext cx="3124200" cy="792163"/>
          </a:xfrm>
        </p:spPr>
        <p:txBody>
          <a:bodyPr/>
          <a:lstStyle/>
          <a:p>
            <a:pPr eaLnBrk="1" hangingPunct="1">
              <a:defRPr/>
            </a:pPr>
            <a:r>
              <a:rPr lang="en-US" kern="1200" dirty="0" smtClean="0">
                <a:ea typeface="+mn-ea"/>
                <a:cs typeface="+mn-cs"/>
              </a:rPr>
              <a:t>Water Circuit</a:t>
            </a:r>
            <a:endParaRPr lang="en-US" kern="1200" dirty="0">
              <a:ea typeface="+mn-ea"/>
              <a:cs typeface="+mn-cs"/>
            </a:endParaRPr>
          </a:p>
        </p:txBody>
      </p:sp>
      <p:sp>
        <p:nvSpPr>
          <p:cNvPr id="25605" name="Text Box 5"/>
          <p:cNvSpPr txBox="1">
            <a:spLocks noChangeArrowheads="1"/>
          </p:cNvSpPr>
          <p:nvPr/>
        </p:nvSpPr>
        <p:spPr bwMode="auto">
          <a:xfrm>
            <a:off x="3357563" y="762000"/>
            <a:ext cx="5786437" cy="27084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50000"/>
              </a:spcBef>
            </a:pPr>
            <a:r>
              <a:rPr lang="en-US" sz="2000" dirty="0" smtClean="0"/>
              <a:t>Tank of water is like a battery.</a:t>
            </a:r>
          </a:p>
          <a:p>
            <a:pPr eaLnBrk="1" hangingPunct="1">
              <a:spcBef>
                <a:spcPct val="50000"/>
              </a:spcBef>
            </a:pPr>
            <a:r>
              <a:rPr lang="en-US" sz="2000" dirty="0" smtClean="0"/>
              <a:t>Flow of water is current</a:t>
            </a:r>
            <a:endParaRPr lang="en-US" sz="2000" dirty="0" smtClean="0"/>
          </a:p>
          <a:p>
            <a:pPr eaLnBrk="1" hangingPunct="1">
              <a:spcBef>
                <a:spcPct val="50000"/>
              </a:spcBef>
            </a:pPr>
            <a:r>
              <a:rPr lang="en-US" sz="2000" dirty="0" smtClean="0"/>
              <a:t>Pipes are like wires</a:t>
            </a:r>
          </a:p>
          <a:p>
            <a:pPr eaLnBrk="1" hangingPunct="1">
              <a:spcBef>
                <a:spcPct val="50000"/>
              </a:spcBef>
            </a:pPr>
            <a:r>
              <a:rPr lang="en-US" sz="2000" dirty="0" smtClean="0"/>
              <a:t>Rock </a:t>
            </a:r>
            <a:r>
              <a:rPr lang="en-US" sz="2000" dirty="0" smtClean="0"/>
              <a:t>provides resistance</a:t>
            </a:r>
          </a:p>
          <a:p>
            <a:pPr eaLnBrk="1" hangingPunct="1">
              <a:spcBef>
                <a:spcPct val="50000"/>
              </a:spcBef>
            </a:pPr>
            <a:r>
              <a:rPr lang="en-US" sz="2000" dirty="0" smtClean="0"/>
              <a:t>Faucet is like a switch</a:t>
            </a:r>
          </a:p>
          <a:p>
            <a:pPr eaLnBrk="1" hangingPunct="1">
              <a:spcBef>
                <a:spcPct val="50000"/>
              </a:spcBef>
            </a:pPr>
            <a:endParaRPr lang="en-US" sz="2000" dirty="0"/>
          </a:p>
        </p:txBody>
      </p:sp>
      <p:sp>
        <p:nvSpPr>
          <p:cNvPr id="57350" name="Text Box 6"/>
          <p:cNvSpPr txBox="1">
            <a:spLocks noChangeArrowheads="1"/>
          </p:cNvSpPr>
          <p:nvPr/>
        </p:nvSpPr>
        <p:spPr bwMode="auto">
          <a:xfrm>
            <a:off x="496888" y="4686300"/>
            <a:ext cx="7759700" cy="2074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spcBef>
                <a:spcPct val="30000"/>
              </a:spcBef>
            </a:pPr>
            <a:r>
              <a:rPr lang="en-US" sz="2800" dirty="0" smtClean="0"/>
              <a:t>Current – Amperes (A) – Flow of current</a:t>
            </a:r>
          </a:p>
          <a:p>
            <a:pPr eaLnBrk="1" hangingPunct="1">
              <a:spcBef>
                <a:spcPct val="30000"/>
              </a:spcBef>
            </a:pPr>
            <a:r>
              <a:rPr lang="en-US" sz="2800" dirty="0" smtClean="0"/>
              <a:t>Voltage – Volts (V) – Force / Pressure that causes the flow</a:t>
            </a:r>
            <a:endParaRPr lang="en-US" sz="2800" dirty="0" smtClean="0"/>
          </a:p>
          <a:p>
            <a:pPr eaLnBrk="1" hangingPunct="1">
              <a:spcBef>
                <a:spcPct val="30000"/>
              </a:spcBef>
            </a:pPr>
            <a:r>
              <a:rPr lang="en-US" sz="2800" dirty="0" smtClean="0"/>
              <a:t>Resistance – Ohms(</a:t>
            </a:r>
            <a:r>
              <a:rPr lang="en-US" sz="2800" b="1" dirty="0">
                <a:cs typeface="Times New Roman" charset="0"/>
              </a:rPr>
              <a:t>Ω</a:t>
            </a:r>
            <a:r>
              <a:rPr lang="en-US" sz="2800" dirty="0" smtClean="0"/>
              <a:t>) – Opposition to flow</a:t>
            </a:r>
            <a:endParaRPr lang="en-US" sz="2800" dirty="0">
              <a:solidFill>
                <a:srgbClr val="FF0000"/>
              </a:solidFill>
            </a:endParaRPr>
          </a:p>
        </p:txBody>
      </p:sp>
      <p:sp>
        <p:nvSpPr>
          <p:cNvPr id="25607" name="Rectangle 7"/>
          <p:cNvSpPr>
            <a:spLocks noChangeArrowheads="1"/>
          </p:cNvSpPr>
          <p:nvPr/>
        </p:nvSpPr>
        <p:spPr bwMode="auto">
          <a:xfrm>
            <a:off x="2630488" y="3217863"/>
            <a:ext cx="5389562" cy="365125"/>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5608" name="Freeform 8"/>
          <p:cNvSpPr>
            <a:spLocks/>
          </p:cNvSpPr>
          <p:nvPr/>
        </p:nvSpPr>
        <p:spPr bwMode="auto">
          <a:xfrm>
            <a:off x="344488" y="1901825"/>
            <a:ext cx="2560637" cy="2325688"/>
          </a:xfrm>
          <a:custGeom>
            <a:avLst/>
            <a:gdLst>
              <a:gd name="T0" fmla="*/ 2147483647 w 1607"/>
              <a:gd name="T1" fmla="*/ 2147483647 h 1437"/>
              <a:gd name="T2" fmla="*/ 2147483647 w 1607"/>
              <a:gd name="T3" fmla="*/ 2147483647 h 1437"/>
              <a:gd name="T4" fmla="*/ 2147483647 w 1607"/>
              <a:gd name="T5" fmla="*/ 2147483647 h 1437"/>
              <a:gd name="T6" fmla="*/ 2147483647 w 1607"/>
              <a:gd name="T7" fmla="*/ 2147483647 h 1437"/>
              <a:gd name="T8" fmla="*/ 2147483647 w 1607"/>
              <a:gd name="T9" fmla="*/ 2147483647 h 1437"/>
              <a:gd name="T10" fmla="*/ 2147483647 w 1607"/>
              <a:gd name="T11" fmla="*/ 2147483647 h 1437"/>
              <a:gd name="T12" fmla="*/ 2147483647 w 1607"/>
              <a:gd name="T13" fmla="*/ 2147483647 h 1437"/>
              <a:gd name="T14" fmla="*/ 2147483647 w 1607"/>
              <a:gd name="T15" fmla="*/ 2147483647 h 1437"/>
              <a:gd name="T16" fmla="*/ 2147483647 w 1607"/>
              <a:gd name="T17" fmla="*/ 2147483647 h 1437"/>
              <a:gd name="T18" fmla="*/ 2147483647 w 1607"/>
              <a:gd name="T19" fmla="*/ 2147483647 h 1437"/>
              <a:gd name="T20" fmla="*/ 2147483647 w 1607"/>
              <a:gd name="T21" fmla="*/ 2147483647 h 1437"/>
              <a:gd name="T22" fmla="*/ 2147483647 w 1607"/>
              <a:gd name="T23" fmla="*/ 2147483647 h 1437"/>
              <a:gd name="T24" fmla="*/ 2147483647 w 1607"/>
              <a:gd name="T25" fmla="*/ 2147483647 h 1437"/>
              <a:gd name="T26" fmla="*/ 2147483647 w 1607"/>
              <a:gd name="T27" fmla="*/ 2147483647 h 1437"/>
              <a:gd name="T28" fmla="*/ 2147483647 w 1607"/>
              <a:gd name="T29" fmla="*/ 2147483647 h 1437"/>
              <a:gd name="T30" fmla="*/ 2147483647 w 1607"/>
              <a:gd name="T31" fmla="*/ 2147483647 h 1437"/>
              <a:gd name="T32" fmla="*/ 2147483647 w 1607"/>
              <a:gd name="T33" fmla="*/ 2147483647 h 1437"/>
              <a:gd name="T34" fmla="*/ 2147483647 w 1607"/>
              <a:gd name="T35" fmla="*/ 2147483647 h 1437"/>
              <a:gd name="T36" fmla="*/ 2147483647 w 1607"/>
              <a:gd name="T37" fmla="*/ 2147483647 h 1437"/>
              <a:gd name="T38" fmla="*/ 2147483647 w 1607"/>
              <a:gd name="T39" fmla="*/ 2147483647 h 1437"/>
              <a:gd name="T40" fmla="*/ 2147483647 w 1607"/>
              <a:gd name="T41" fmla="*/ 2147483647 h 1437"/>
              <a:gd name="T42" fmla="*/ 2147483647 w 1607"/>
              <a:gd name="T43" fmla="*/ 0 h 1437"/>
              <a:gd name="T44" fmla="*/ 2147483647 w 1607"/>
              <a:gd name="T45" fmla="*/ 2147483647 h 1437"/>
              <a:gd name="T46" fmla="*/ 2147483647 w 1607"/>
              <a:gd name="T47" fmla="*/ 2147483647 h 1437"/>
              <a:gd name="T48" fmla="*/ 2147483647 w 1607"/>
              <a:gd name="T49" fmla="*/ 2147483647 h 1437"/>
              <a:gd name="T50" fmla="*/ 2147483647 w 1607"/>
              <a:gd name="T51" fmla="*/ 2147483647 h 1437"/>
              <a:gd name="T52" fmla="*/ 2147483647 w 1607"/>
              <a:gd name="T53" fmla="*/ 2147483647 h 1437"/>
              <a:gd name="T54" fmla="*/ 2147483647 w 1607"/>
              <a:gd name="T55" fmla="*/ 2147483647 h 1437"/>
              <a:gd name="T56" fmla="*/ 0 w 1607"/>
              <a:gd name="T57" fmla="*/ 2147483647 h 1437"/>
              <a:gd name="T58" fmla="*/ 2147483647 w 1607"/>
              <a:gd name="T59" fmla="*/ 2147483647 h 143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07"/>
              <a:gd name="T91" fmla="*/ 0 h 1437"/>
              <a:gd name="T92" fmla="*/ 1607 w 1607"/>
              <a:gd name="T93" fmla="*/ 1437 h 143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07" h="1437">
                <a:moveTo>
                  <a:pt x="5" y="104"/>
                </a:moveTo>
                <a:cubicBezTo>
                  <a:pt x="27" y="83"/>
                  <a:pt x="44" y="60"/>
                  <a:pt x="65" y="39"/>
                </a:cubicBezTo>
                <a:cubicBezTo>
                  <a:pt x="85" y="41"/>
                  <a:pt x="111" y="35"/>
                  <a:pt x="126" y="49"/>
                </a:cubicBezTo>
                <a:cubicBezTo>
                  <a:pt x="150" y="73"/>
                  <a:pt x="144" y="94"/>
                  <a:pt x="175" y="104"/>
                </a:cubicBezTo>
                <a:cubicBezTo>
                  <a:pt x="220" y="101"/>
                  <a:pt x="258" y="98"/>
                  <a:pt x="301" y="88"/>
                </a:cubicBezTo>
                <a:cubicBezTo>
                  <a:pt x="331" y="65"/>
                  <a:pt x="342" y="31"/>
                  <a:pt x="373" y="11"/>
                </a:cubicBezTo>
                <a:cubicBezTo>
                  <a:pt x="408" y="13"/>
                  <a:pt x="443" y="10"/>
                  <a:pt x="477" y="17"/>
                </a:cubicBezTo>
                <a:cubicBezTo>
                  <a:pt x="495" y="21"/>
                  <a:pt x="533" y="61"/>
                  <a:pt x="543" y="71"/>
                </a:cubicBezTo>
                <a:cubicBezTo>
                  <a:pt x="552" y="80"/>
                  <a:pt x="580" y="83"/>
                  <a:pt x="592" y="88"/>
                </a:cubicBezTo>
                <a:cubicBezTo>
                  <a:pt x="648" y="68"/>
                  <a:pt x="695" y="32"/>
                  <a:pt x="751" y="11"/>
                </a:cubicBezTo>
                <a:cubicBezTo>
                  <a:pt x="752" y="11"/>
                  <a:pt x="800" y="15"/>
                  <a:pt x="812" y="22"/>
                </a:cubicBezTo>
                <a:cubicBezTo>
                  <a:pt x="836" y="35"/>
                  <a:pt x="851" y="52"/>
                  <a:pt x="877" y="60"/>
                </a:cubicBezTo>
                <a:cubicBezTo>
                  <a:pt x="905" y="88"/>
                  <a:pt x="910" y="82"/>
                  <a:pt x="954" y="77"/>
                </a:cubicBezTo>
                <a:cubicBezTo>
                  <a:pt x="972" y="71"/>
                  <a:pt x="985" y="60"/>
                  <a:pt x="1004" y="55"/>
                </a:cubicBezTo>
                <a:cubicBezTo>
                  <a:pt x="1023" y="42"/>
                  <a:pt x="1047" y="30"/>
                  <a:pt x="1069" y="22"/>
                </a:cubicBezTo>
                <a:cubicBezTo>
                  <a:pt x="1097" y="25"/>
                  <a:pt x="1128" y="18"/>
                  <a:pt x="1152" y="33"/>
                </a:cubicBezTo>
                <a:cubicBezTo>
                  <a:pt x="1164" y="41"/>
                  <a:pt x="1168" y="57"/>
                  <a:pt x="1179" y="66"/>
                </a:cubicBezTo>
                <a:cubicBezTo>
                  <a:pt x="1204" y="86"/>
                  <a:pt x="1217" y="89"/>
                  <a:pt x="1245" y="99"/>
                </a:cubicBezTo>
                <a:cubicBezTo>
                  <a:pt x="1280" y="91"/>
                  <a:pt x="1291" y="87"/>
                  <a:pt x="1322" y="66"/>
                </a:cubicBezTo>
                <a:cubicBezTo>
                  <a:pt x="1327" y="62"/>
                  <a:pt x="1338" y="55"/>
                  <a:pt x="1338" y="55"/>
                </a:cubicBezTo>
                <a:cubicBezTo>
                  <a:pt x="1348" y="40"/>
                  <a:pt x="1351" y="34"/>
                  <a:pt x="1366" y="22"/>
                </a:cubicBezTo>
                <a:cubicBezTo>
                  <a:pt x="1376" y="14"/>
                  <a:pt x="1398" y="0"/>
                  <a:pt x="1398" y="0"/>
                </a:cubicBezTo>
                <a:cubicBezTo>
                  <a:pt x="1409" y="2"/>
                  <a:pt x="1421" y="1"/>
                  <a:pt x="1431" y="6"/>
                </a:cubicBezTo>
                <a:cubicBezTo>
                  <a:pt x="1442" y="12"/>
                  <a:pt x="1441" y="49"/>
                  <a:pt x="1448" y="60"/>
                </a:cubicBezTo>
                <a:cubicBezTo>
                  <a:pt x="1465" y="90"/>
                  <a:pt x="1472" y="99"/>
                  <a:pt x="1503" y="110"/>
                </a:cubicBezTo>
                <a:cubicBezTo>
                  <a:pt x="1554" y="99"/>
                  <a:pt x="1553" y="75"/>
                  <a:pt x="1590" y="49"/>
                </a:cubicBezTo>
                <a:cubicBezTo>
                  <a:pt x="1602" y="31"/>
                  <a:pt x="1595" y="33"/>
                  <a:pt x="1607" y="33"/>
                </a:cubicBezTo>
                <a:lnTo>
                  <a:pt x="1607" y="1437"/>
                </a:lnTo>
                <a:lnTo>
                  <a:pt x="0" y="1437"/>
                </a:lnTo>
                <a:lnTo>
                  <a:pt x="5" y="104"/>
                </a:lnTo>
                <a:close/>
              </a:path>
            </a:pathLst>
          </a:custGeom>
          <a:solidFill>
            <a:srgbClr val="0000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5609" name="Text Box 9"/>
          <p:cNvSpPr txBox="1">
            <a:spLocks noChangeArrowheads="1"/>
          </p:cNvSpPr>
          <p:nvPr/>
        </p:nvSpPr>
        <p:spPr bwMode="auto">
          <a:xfrm>
            <a:off x="374650" y="2379663"/>
            <a:ext cx="24812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Tank (Battery)</a:t>
            </a:r>
          </a:p>
        </p:txBody>
      </p:sp>
      <p:sp>
        <p:nvSpPr>
          <p:cNvPr id="25610" name="Text Box 10"/>
          <p:cNvSpPr txBox="1">
            <a:spLocks noChangeArrowheads="1"/>
          </p:cNvSpPr>
          <p:nvPr/>
        </p:nvSpPr>
        <p:spPr bwMode="auto">
          <a:xfrm>
            <a:off x="7142163" y="2487613"/>
            <a:ext cx="199548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r>
              <a:rPr lang="en-US" sz="2000"/>
              <a:t>Faucet (Switch)</a:t>
            </a:r>
          </a:p>
        </p:txBody>
      </p:sp>
      <p:sp>
        <p:nvSpPr>
          <p:cNvPr id="25611" name="Text Box 11"/>
          <p:cNvSpPr txBox="1">
            <a:spLocks noChangeArrowheads="1"/>
          </p:cNvSpPr>
          <p:nvPr/>
        </p:nvSpPr>
        <p:spPr bwMode="auto">
          <a:xfrm>
            <a:off x="2908300" y="3189288"/>
            <a:ext cx="49879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ctr" eaLnBrk="1" hangingPunct="1">
              <a:spcBef>
                <a:spcPct val="50000"/>
              </a:spcBef>
            </a:pPr>
            <a:r>
              <a:rPr lang="en-US" sz="2000">
                <a:solidFill>
                  <a:schemeClr val="bg1"/>
                </a:solidFill>
              </a:rPr>
              <a:t>Pipe (Wiring)</a:t>
            </a:r>
          </a:p>
        </p:txBody>
      </p:sp>
      <p:sp>
        <p:nvSpPr>
          <p:cNvPr id="25612" name="Freeform 12"/>
          <p:cNvSpPr>
            <a:spLocks/>
          </p:cNvSpPr>
          <p:nvPr/>
        </p:nvSpPr>
        <p:spPr bwMode="auto">
          <a:xfrm>
            <a:off x="327025" y="1138238"/>
            <a:ext cx="7593013" cy="3100387"/>
          </a:xfrm>
          <a:custGeom>
            <a:avLst/>
            <a:gdLst>
              <a:gd name="T0" fmla="*/ 0 w 4783"/>
              <a:gd name="T1" fmla="*/ 2147483647 h 1953"/>
              <a:gd name="T2" fmla="*/ 0 w 4783"/>
              <a:gd name="T3" fmla="*/ 2147483647 h 1953"/>
              <a:gd name="T4" fmla="*/ 2147483647 w 4783"/>
              <a:gd name="T5" fmla="*/ 2147483647 h 1953"/>
              <a:gd name="T6" fmla="*/ 2147483647 w 4783"/>
              <a:gd name="T7" fmla="*/ 2147483647 h 1953"/>
              <a:gd name="T8" fmla="*/ 2147483647 w 4783"/>
              <a:gd name="T9" fmla="*/ 2147483647 h 1953"/>
              <a:gd name="T10" fmla="*/ 2147483647 w 4783"/>
              <a:gd name="T11" fmla="*/ 2147483647 h 1953"/>
              <a:gd name="T12" fmla="*/ 2147483647 w 4783"/>
              <a:gd name="T13" fmla="*/ 2147483647 h 1953"/>
              <a:gd name="T14" fmla="*/ 2147483647 w 4783"/>
              <a:gd name="T15" fmla="*/ 0 h 1953"/>
              <a:gd name="T16" fmla="*/ 0 60000 65536"/>
              <a:gd name="T17" fmla="*/ 0 60000 65536"/>
              <a:gd name="T18" fmla="*/ 0 60000 65536"/>
              <a:gd name="T19" fmla="*/ 0 60000 65536"/>
              <a:gd name="T20" fmla="*/ 0 60000 65536"/>
              <a:gd name="T21" fmla="*/ 0 60000 65536"/>
              <a:gd name="T22" fmla="*/ 0 60000 65536"/>
              <a:gd name="T23" fmla="*/ 0 60000 65536"/>
              <a:gd name="T24" fmla="*/ 0 w 4783"/>
              <a:gd name="T25" fmla="*/ 0 h 1953"/>
              <a:gd name="T26" fmla="*/ 4783 w 4783"/>
              <a:gd name="T27" fmla="*/ 1953 h 19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783" h="1953">
                <a:moveTo>
                  <a:pt x="0" y="6"/>
                </a:moveTo>
                <a:lnTo>
                  <a:pt x="0" y="1953"/>
                </a:lnTo>
                <a:lnTo>
                  <a:pt x="1618" y="1953"/>
                </a:lnTo>
                <a:lnTo>
                  <a:pt x="1618" y="1531"/>
                </a:lnTo>
                <a:lnTo>
                  <a:pt x="4783" y="1531"/>
                </a:lnTo>
                <a:lnTo>
                  <a:pt x="4783" y="1295"/>
                </a:lnTo>
                <a:lnTo>
                  <a:pt x="1607" y="1295"/>
                </a:lnTo>
                <a:lnTo>
                  <a:pt x="1607" y="0"/>
                </a:lnTo>
              </a:path>
            </a:pathLst>
          </a:custGeom>
          <a:noFill/>
          <a:ln w="57150" cmpd="sng">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57357" name="Freeform 13"/>
          <p:cNvSpPr>
            <a:spLocks/>
          </p:cNvSpPr>
          <p:nvPr/>
        </p:nvSpPr>
        <p:spPr bwMode="auto">
          <a:xfrm>
            <a:off x="6864351" y="3295259"/>
            <a:ext cx="331787" cy="233363"/>
          </a:xfrm>
          <a:custGeom>
            <a:avLst/>
            <a:gdLst>
              <a:gd name="T0" fmla="*/ 2147483647 w 209"/>
              <a:gd name="T1" fmla="*/ 2147483647 h 147"/>
              <a:gd name="T2" fmla="*/ 2147483647 w 209"/>
              <a:gd name="T3" fmla="*/ 0 h 147"/>
              <a:gd name="T4" fmla="*/ 2147483647 w 209"/>
              <a:gd name="T5" fmla="*/ 2147483647 h 147"/>
              <a:gd name="T6" fmla="*/ 0 w 209"/>
              <a:gd name="T7" fmla="*/ 2147483647 h 147"/>
              <a:gd name="T8" fmla="*/ 2147483647 w 209"/>
              <a:gd name="T9" fmla="*/ 2147483647 h 147"/>
              <a:gd name="T10" fmla="*/ 2147483647 w 209"/>
              <a:gd name="T11" fmla="*/ 2147483647 h 147"/>
              <a:gd name="T12" fmla="*/ 2147483647 w 209"/>
              <a:gd name="T13" fmla="*/ 2147483647 h 147"/>
              <a:gd name="T14" fmla="*/ 2147483647 w 209"/>
              <a:gd name="T15" fmla="*/ 2147483647 h 147"/>
              <a:gd name="T16" fmla="*/ 0 60000 65536"/>
              <a:gd name="T17" fmla="*/ 0 60000 65536"/>
              <a:gd name="T18" fmla="*/ 0 60000 65536"/>
              <a:gd name="T19" fmla="*/ 0 60000 65536"/>
              <a:gd name="T20" fmla="*/ 0 60000 65536"/>
              <a:gd name="T21" fmla="*/ 0 60000 65536"/>
              <a:gd name="T22" fmla="*/ 0 60000 65536"/>
              <a:gd name="T23" fmla="*/ 0 60000 65536"/>
              <a:gd name="T24" fmla="*/ 0 w 209"/>
              <a:gd name="T25" fmla="*/ 0 h 147"/>
              <a:gd name="T26" fmla="*/ 209 w 209"/>
              <a:gd name="T27" fmla="*/ 147 h 14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09" h="147">
                <a:moveTo>
                  <a:pt x="197" y="62"/>
                </a:moveTo>
                <a:cubicBezTo>
                  <a:pt x="209" y="29"/>
                  <a:pt x="182" y="9"/>
                  <a:pt x="152" y="0"/>
                </a:cubicBezTo>
                <a:cubicBezTo>
                  <a:pt x="126" y="6"/>
                  <a:pt x="105" y="14"/>
                  <a:pt x="79" y="5"/>
                </a:cubicBezTo>
                <a:cubicBezTo>
                  <a:pt x="32" y="11"/>
                  <a:pt x="24" y="14"/>
                  <a:pt x="0" y="51"/>
                </a:cubicBezTo>
                <a:cubicBezTo>
                  <a:pt x="13" y="71"/>
                  <a:pt x="22" y="77"/>
                  <a:pt x="45" y="84"/>
                </a:cubicBezTo>
                <a:cubicBezTo>
                  <a:pt x="67" y="108"/>
                  <a:pt x="67" y="134"/>
                  <a:pt x="101" y="147"/>
                </a:cubicBezTo>
                <a:cubicBezTo>
                  <a:pt x="125" y="123"/>
                  <a:pt x="153" y="108"/>
                  <a:pt x="181" y="90"/>
                </a:cubicBezTo>
                <a:cubicBezTo>
                  <a:pt x="194" y="70"/>
                  <a:pt x="189" y="79"/>
                  <a:pt x="197" y="62"/>
                </a:cubicBezTo>
                <a:close/>
              </a:path>
            </a:pathLst>
          </a:custGeom>
          <a:solidFill>
            <a:schemeClr val="bg2"/>
          </a:solidFill>
          <a:ln w="9525">
            <a:solidFill>
              <a:schemeClr val="tx1"/>
            </a:solidFill>
            <a:round/>
            <a:headEnd/>
            <a:tailEnd/>
          </a:ln>
        </p:spPr>
        <p:txBody>
          <a:bodyPr/>
          <a:lstStyle/>
          <a:p>
            <a:endParaRPr lang="en-US"/>
          </a:p>
        </p:txBody>
      </p:sp>
      <p:pic>
        <p:nvPicPr>
          <p:cNvPr id="25614" name="Picture 14" descr="j0412790[1]"/>
          <p:cNvPicPr>
            <a:picLocks noChangeAspect="1" noChangeArrowheads="1"/>
          </p:cNvPicPr>
          <p:nvPr/>
        </p:nvPicPr>
        <p:blipFill>
          <a:blip r:embed="rId3" cstate="email">
            <a:extLst>
              <a:ext uri="{28A0092B-C50C-407E-A947-70E740481C1C}">
                <a14:useLocalDpi xmlns:a14="http://schemas.microsoft.com/office/drawing/2010/main" val="0"/>
              </a:ext>
            </a:extLst>
          </a:blip>
          <a:srcRect b="27391"/>
          <a:stretch>
            <a:fillRect/>
          </a:stretch>
        </p:blipFill>
        <p:spPr bwMode="auto">
          <a:xfrm>
            <a:off x="7888288" y="2867025"/>
            <a:ext cx="1116012"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7724757"/>
      </p:ext>
    </p:extLst>
  </p:cSld>
  <p:clrMapOvr>
    <a:masterClrMapping/>
  </p:clrMapOvr>
  <p:timing>
    <p:tnLst>
      <p:par>
        <p:cTn id="1" dur="indefinite" restart="never" nodeType="tmRoot"/>
      </p:par>
    </p:tnLst>
  </p:timing>
</p:sld>
</file>

<file path=ppt/theme/theme1.xml><?xml version="1.0" encoding="utf-8"?>
<a:theme xmlns:a="http://schemas.openxmlformats.org/drawingml/2006/main" name="Curriculum">
  <a:themeElements>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rricul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urriculu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rriculu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rriculu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rriculu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rriculu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rriculu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rriculu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rriculu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rriculu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rriculu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rriculu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rriculu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CurriculumTemplate">
  <a:themeElements>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General_PowerPoint_Template_200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General_PowerPoint_Template_2008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eneral_PowerPoint_Template_2008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eneral_PowerPoint_Template_2008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eneral_PowerPoint_Template_2008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eneral_PowerPoint_Template_2008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eneral_PowerPoint_Template_2008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eneral_PowerPoint_Template_2008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eneral_PowerPoint_Template_2008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eneral_PowerPoint_Template_2008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eneral_PowerPoint_Template_2008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eneral_PowerPoint_Template_2008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eneral_PowerPoint_Template_2008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Curriculum</Template>
  <TotalTime>1584</TotalTime>
  <Words>2728</Words>
  <Application>Microsoft Office PowerPoint</Application>
  <PresentationFormat>On-screen Show (4:3)</PresentationFormat>
  <Paragraphs>400</Paragraphs>
  <Slides>30</Slides>
  <Notes>27</Notes>
  <HiddenSlides>0</HiddenSlides>
  <MMClips>0</MMClips>
  <ScaleCrop>false</ScaleCrop>
  <HeadingPairs>
    <vt:vector size="8" baseType="variant">
      <vt:variant>
        <vt:lpstr>Fonts Used</vt:lpstr>
      </vt:variant>
      <vt:variant>
        <vt:i4>7</vt:i4>
      </vt:variant>
      <vt:variant>
        <vt:lpstr>Theme</vt:lpstr>
      </vt:variant>
      <vt:variant>
        <vt:i4>5</vt:i4>
      </vt:variant>
      <vt:variant>
        <vt:lpstr>Embedded OLE Servers</vt:lpstr>
      </vt:variant>
      <vt:variant>
        <vt:i4>1</vt:i4>
      </vt:variant>
      <vt:variant>
        <vt:lpstr>Slide Titles</vt:lpstr>
      </vt:variant>
      <vt:variant>
        <vt:i4>30</vt:i4>
      </vt:variant>
    </vt:vector>
  </HeadingPairs>
  <TitlesOfParts>
    <vt:vector size="43" baseType="lpstr">
      <vt:lpstr>ＭＳ Ｐゴシック</vt:lpstr>
      <vt:lpstr>Arial</vt:lpstr>
      <vt:lpstr>Calibri</vt:lpstr>
      <vt:lpstr>Cambria Math</vt:lpstr>
      <vt:lpstr>Symbol</vt:lpstr>
      <vt:lpstr>Times New Roman</vt:lpstr>
      <vt:lpstr>Wingdings</vt:lpstr>
      <vt:lpstr>Curriculum</vt:lpstr>
      <vt:lpstr>1_Custom Design</vt:lpstr>
      <vt:lpstr>CurriculumTemplate</vt:lpstr>
      <vt:lpstr>2_Custom Design</vt:lpstr>
      <vt:lpstr>1_CurriculumTemplate</vt:lpstr>
      <vt:lpstr>Equation</vt:lpstr>
      <vt:lpstr>PowerPoint Presentation</vt:lpstr>
      <vt:lpstr>Energy Sources</vt:lpstr>
      <vt:lpstr>Nonrenewable Energy Sources</vt:lpstr>
      <vt:lpstr>Renewable Energy Sources</vt:lpstr>
      <vt:lpstr>Inexhaustible Energy Sources</vt:lpstr>
      <vt:lpstr>Electricity</vt:lpstr>
      <vt:lpstr>Components of an Atom (Vocab)</vt:lpstr>
      <vt:lpstr>Conductors and Insulators</vt:lpstr>
      <vt:lpstr>Water Circuit</vt:lpstr>
      <vt:lpstr>Multimeter</vt:lpstr>
      <vt:lpstr>Multimeter</vt:lpstr>
      <vt:lpstr>Circuit Configuration</vt:lpstr>
      <vt:lpstr>Ohm’s Law</vt:lpstr>
      <vt:lpstr>Kirchhoff’s Laws</vt:lpstr>
      <vt:lpstr>Parallel Circuits</vt:lpstr>
      <vt:lpstr>Electrical Power</vt:lpstr>
      <vt:lpstr>How a Breadboard Works</vt:lpstr>
      <vt:lpstr>Why Breadboard?</vt:lpstr>
      <vt:lpstr>Determining a Resistor’s Value</vt:lpstr>
      <vt:lpstr>Resistor Value: Example #1</vt:lpstr>
      <vt:lpstr>Diode</vt:lpstr>
      <vt:lpstr>Energy</vt:lpstr>
      <vt:lpstr>Forms of Energy</vt:lpstr>
      <vt:lpstr>Energy Transformation</vt:lpstr>
      <vt:lpstr>Conservation of Energy</vt:lpstr>
      <vt:lpstr>Power</vt:lpstr>
      <vt:lpstr>Types of Power</vt:lpstr>
      <vt:lpstr>Speed Depends on Load Torque</vt:lpstr>
      <vt:lpstr>Optional slide for the genius: Speed vs. Torque Depends on Voltage</vt:lpstr>
      <vt:lpstr>PowerPoint Presentation</vt:lpstr>
    </vt:vector>
  </TitlesOfParts>
  <Company>Project Lead The Way, Inc.</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Activity 1.2.1 Energy Sources</dc:title>
  <dc:subject>PoE - Lesson 1.2</dc:subject>
  <dc:creator>PLTW</dc:creator>
  <cp:lastModifiedBy>Heather Cross</cp:lastModifiedBy>
  <cp:revision>41</cp:revision>
  <dcterms:created xsi:type="dcterms:W3CDTF">2008-04-14T12:59:03Z</dcterms:created>
  <dcterms:modified xsi:type="dcterms:W3CDTF">2017-09-19T00:38:32Z</dcterms:modified>
</cp:coreProperties>
</file>