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</p:sldMasterIdLst>
  <p:notesMasterIdLst>
    <p:notesMasterId r:id="rId17"/>
  </p:notesMasterIdLst>
  <p:handoutMasterIdLst>
    <p:handoutMasterId r:id="rId18"/>
  </p:handoutMasterIdLst>
  <p:sldIdLst>
    <p:sldId id="256" r:id="rId3"/>
    <p:sldId id="266" r:id="rId4"/>
    <p:sldId id="282" r:id="rId5"/>
    <p:sldId id="273" r:id="rId6"/>
    <p:sldId id="278" r:id="rId7"/>
    <p:sldId id="279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6B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1" autoAdjust="0"/>
    <p:restoredTop sz="94660"/>
  </p:normalViewPr>
  <p:slideViewPr>
    <p:cSldViewPr>
      <p:cViewPr varScale="1">
        <p:scale>
          <a:sx n="41" d="100"/>
          <a:sy n="41" d="100"/>
        </p:scale>
        <p:origin x="135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65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6675" y="77788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r>
              <a:rPr lang="en-US"/>
              <a:t>Presentation Name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9200" y="77788"/>
            <a:ext cx="30384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r>
              <a:rPr lang="en-US" dirty="0"/>
              <a:t>Course Name</a:t>
            </a:r>
            <a:endParaRPr lang="en-US" baseline="30000" dirty="0"/>
          </a:p>
          <a:p>
            <a:r>
              <a:rPr lang="en-US" dirty="0"/>
              <a:t>Unit # – Lesson #.# – Lesson Name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7788" y="858520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cs typeface="Arial" charset="0"/>
              </a:defRPr>
            </a:lvl1pPr>
          </a:lstStyle>
          <a:p>
            <a:r>
              <a:rPr lang="en-US" dirty="0"/>
              <a:t>Project Lead The Way, Inc.</a:t>
            </a:r>
            <a:endParaRPr lang="en-US" baseline="30000" dirty="0"/>
          </a:p>
          <a:p>
            <a:r>
              <a:rPr lang="en-US" dirty="0"/>
              <a:t>Copyright 2010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8678862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AA6F666A-3503-4EB4-9796-FFB36F66CA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895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6675" y="77788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r>
              <a:rPr lang="en-US"/>
              <a:t>Presentation Name</a:t>
            </a:r>
          </a:p>
        </p:txBody>
      </p:sp>
      <p:sp>
        <p:nvSpPr>
          <p:cNvPr id="10" name="Rectangle 8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9200" y="77788"/>
            <a:ext cx="30384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r>
              <a:rPr lang="en-US" dirty="0"/>
              <a:t>Course Name</a:t>
            </a:r>
            <a:endParaRPr lang="en-US" baseline="30000" dirty="0"/>
          </a:p>
          <a:p>
            <a:r>
              <a:rPr lang="en-US" dirty="0"/>
              <a:t>Unit # – Lesson #.# – Lesson Name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7788" y="858520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cs typeface="Arial" charset="0"/>
              </a:defRPr>
            </a:lvl1pPr>
          </a:lstStyle>
          <a:p>
            <a:r>
              <a:rPr lang="en-US" dirty="0"/>
              <a:t>Project Lead The Way, Inc.</a:t>
            </a:r>
            <a:endParaRPr lang="en-US" baseline="30000" dirty="0"/>
          </a:p>
          <a:p>
            <a:r>
              <a:rPr lang="en-US" dirty="0"/>
              <a:t>Copyright 2010</a:t>
            </a:r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8678862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AA6F666A-3503-4EB4-9796-FFB36F66CA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81007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Name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/>
              <a:t>Course Name</a:t>
            </a:r>
            <a:endParaRPr lang="en-US" baseline="30000"/>
          </a:p>
          <a:p>
            <a:r>
              <a:rPr lang="en-US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00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quarter" idx="1"/>
          </p:nvPr>
        </p:nvSpPr>
        <p:spPr>
          <a:xfrm>
            <a:off x="3759200" y="77788"/>
            <a:ext cx="3038475" cy="650875"/>
          </a:xfrm>
        </p:spPr>
        <p:txBody>
          <a:bodyPr/>
          <a:lstStyle/>
          <a:p>
            <a:r>
              <a:rPr lang="en-US" dirty="0"/>
              <a:t>Introduction to Engineering Design</a:t>
            </a:r>
            <a:endParaRPr lang="en-US" baseline="30000" dirty="0"/>
          </a:p>
          <a:p>
            <a:r>
              <a:rPr lang="en-US" dirty="0"/>
              <a:t>Unit 2 – Technical Sketching and Drawing</a:t>
            </a:r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3810000" y="8678862"/>
            <a:ext cx="3038475" cy="4651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AA6F666A-3503-4EB4-9796-FFB36F66CA1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4"/>
          </p:nvPr>
        </p:nvSpPr>
        <p:spPr>
          <a:xfrm>
            <a:off x="77788" y="8585200"/>
            <a:ext cx="3038475" cy="465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000" b="0" dirty="0">
                <a:solidFill>
                  <a:schemeClr val="tx1"/>
                </a:solidFill>
                <a:latin typeface="Arial" charset="0"/>
              </a:rPr>
              <a:t>Project Lead The Way, Inc.</a:t>
            </a:r>
            <a:endParaRPr lang="en-US" sz="1000" b="0" baseline="30000" dirty="0">
              <a:solidFill>
                <a:schemeClr val="tx1"/>
              </a:solidFill>
              <a:latin typeface="Arial" charset="0"/>
            </a:endParaRPr>
          </a:p>
          <a:p>
            <a:r>
              <a:rPr lang="en-US" sz="1000" b="0" dirty="0">
                <a:solidFill>
                  <a:schemeClr val="tx1"/>
                </a:solidFill>
                <a:latin typeface="Arial" charset="0"/>
              </a:rPr>
              <a:t>Copyright 2012</a:t>
            </a:r>
          </a:p>
        </p:txBody>
      </p:sp>
      <p:sp>
        <p:nvSpPr>
          <p:cNvPr id="12" name="Header Placeholder 3"/>
          <p:cNvSpPr>
            <a:spLocks noGrp="1"/>
          </p:cNvSpPr>
          <p:nvPr>
            <p:ph type="hdr" sz="quarter"/>
          </p:nvPr>
        </p:nvSpPr>
        <p:spPr>
          <a:xfrm>
            <a:off x="66675" y="77788"/>
            <a:ext cx="3038475" cy="465137"/>
          </a:xfrm>
        </p:spPr>
        <p:txBody>
          <a:bodyPr/>
          <a:lstStyle/>
          <a:p>
            <a:r>
              <a:rPr lang="en-US" dirty="0"/>
              <a:t>Isometric and Oblique Pictorials</a:t>
            </a:r>
          </a:p>
        </p:txBody>
      </p:sp>
    </p:spTree>
    <p:extLst>
      <p:ext uri="{BB962C8B-B14F-4D97-AF65-F5344CB8AC3E}">
        <p14:creationId xmlns:p14="http://schemas.microsoft.com/office/powerpoint/2010/main" val="2406333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0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7800" y="381000"/>
            <a:ext cx="6246479" cy="23774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68B3C12-BC1A-4959-8182-8B391870C7D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7" r:id="rId4"/>
    <p:sldLayoutId id="2147483668" r:id="rId5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371600" y="4343400"/>
            <a:ext cx="6400800" cy="838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2 Review</a:t>
            </a:r>
          </a:p>
        </p:txBody>
      </p:sp>
      <p:pic>
        <p:nvPicPr>
          <p:cNvPr id="6" name="Picture 4" descr="C:\Users\lsmith\Dropbox\2014-15 Curriculum Release\Notes\Logos\PLTW Logo Transparent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199"/>
            <a:ext cx="5943600" cy="198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6858000" y="6629400"/>
            <a:ext cx="2209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2012 Project Lead The Way, Inc.</a:t>
            </a: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0" y="6629400"/>
            <a:ext cx="2209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Introduction to Engineering Design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Isometric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8229600" cy="1752599"/>
          </a:xfrm>
        </p:spPr>
        <p:txBody>
          <a:bodyPr/>
          <a:lstStyle/>
          <a:p>
            <a:r>
              <a:rPr lang="en-US" dirty="0"/>
              <a:t>Developed during 1800s</a:t>
            </a:r>
          </a:p>
          <a:p>
            <a:r>
              <a:rPr lang="en-US" dirty="0"/>
              <a:t>Commonly used in engineering</a:t>
            </a:r>
          </a:p>
          <a:p>
            <a:r>
              <a:rPr lang="en-US" dirty="0"/>
              <a:t>“Equal Measures”</a:t>
            </a:r>
          </a:p>
        </p:txBody>
      </p:sp>
      <p:pic>
        <p:nvPicPr>
          <p:cNvPr id="4100" name="Picture 4" descr="Image result for isometric view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0" y="3505200"/>
            <a:ext cx="253365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isometric vie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505200"/>
            <a:ext cx="333375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378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Orthographic / Multiview Sketch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8229600" cy="1752599"/>
          </a:xfrm>
        </p:spPr>
        <p:txBody>
          <a:bodyPr/>
          <a:lstStyle/>
          <a:p>
            <a:r>
              <a:rPr lang="en-US" dirty="0"/>
              <a:t>Sets of 2D sketches to describe 3D object</a:t>
            </a:r>
          </a:p>
          <a:p>
            <a:r>
              <a:rPr lang="en-US" dirty="0"/>
              <a:t>Multiview sketches are perpendicular</a:t>
            </a:r>
          </a:p>
        </p:txBody>
      </p:sp>
      <p:pic>
        <p:nvPicPr>
          <p:cNvPr id="5122" name="Picture 2" descr="Image result for multi view sketchin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73" b="9434"/>
          <a:stretch/>
        </p:blipFill>
        <p:spPr bwMode="auto">
          <a:xfrm>
            <a:off x="685800" y="2819400"/>
            <a:ext cx="8001000" cy="377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044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for manufacturing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Multiview drawings used for building theatre set pieces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53000" y="1358782"/>
            <a:ext cx="4038600" cy="47039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44446"/>
            <a:ext cx="4960818" cy="320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25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Sketch 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8229600" cy="1752599"/>
          </a:xfrm>
        </p:spPr>
        <p:txBody>
          <a:bodyPr/>
          <a:lstStyle/>
          <a:p>
            <a:r>
              <a:rPr lang="en-US" dirty="0"/>
              <a:t>Consider views, time, and purpose of a sketch</a:t>
            </a:r>
          </a:p>
          <a:p>
            <a:r>
              <a:rPr lang="en-US" dirty="0"/>
              <a:t>What steps in the design process would these apply?</a:t>
            </a:r>
          </a:p>
        </p:txBody>
      </p:sp>
      <p:pic>
        <p:nvPicPr>
          <p:cNvPr id="6150" name="Picture 6" descr="Image result for line quality sketch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6" t="24177" r="3297" b="37606"/>
          <a:stretch/>
        </p:blipFill>
        <p:spPr bwMode="auto">
          <a:xfrm>
            <a:off x="-76200" y="3428999"/>
            <a:ext cx="9326882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244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What view do you need to show?</a:t>
            </a:r>
          </a:p>
          <a:p>
            <a:r>
              <a:rPr lang="en-US" dirty="0"/>
              <a:t>Understand how to convert from one type of drawing to another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62500" y="2448719"/>
            <a:ext cx="381000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411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Sketching and Drawing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are technical drawings important</a:t>
            </a:r>
          </a:p>
          <a:p>
            <a:r>
              <a:rPr lang="en-US" dirty="0"/>
              <a:t>How do we effectively communicate our ideas graphically</a:t>
            </a:r>
          </a:p>
          <a:p>
            <a:pPr lvl="1"/>
            <a:r>
              <a:rPr lang="en-US" dirty="0"/>
              <a:t>Line Conventions</a:t>
            </a:r>
          </a:p>
          <a:p>
            <a:pPr lvl="1"/>
            <a:r>
              <a:rPr lang="en-US" dirty="0"/>
              <a:t>Drawing Styles</a:t>
            </a:r>
          </a:p>
          <a:p>
            <a:pPr lvl="1"/>
            <a:r>
              <a:rPr lang="en-US" dirty="0"/>
              <a:t>Line and Sketch Quality</a:t>
            </a:r>
          </a:p>
          <a:p>
            <a:r>
              <a:rPr lang="en-US" dirty="0"/>
              <a:t>Key vocabulary</a:t>
            </a:r>
          </a:p>
          <a:p>
            <a:r>
              <a:rPr lang="en-US" dirty="0"/>
              <a:t>Use of technical drawings</a:t>
            </a:r>
          </a:p>
        </p:txBody>
      </p:sp>
    </p:spTree>
    <p:extLst>
      <p:ext uri="{BB962C8B-B14F-4D97-AF65-F5344CB8AC3E}">
        <p14:creationId xmlns:p14="http://schemas.microsoft.com/office/powerpoint/2010/main" val="3678029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Conventions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7696200" cy="1600200"/>
          </a:xfrm>
        </p:spPr>
        <p:txBody>
          <a:bodyPr/>
          <a:lstStyle/>
          <a:p>
            <a:r>
              <a:rPr lang="en-US" dirty="0"/>
              <a:t>Different lines have different meanings</a:t>
            </a:r>
          </a:p>
          <a:p>
            <a:r>
              <a:rPr lang="en-US" dirty="0"/>
              <a:t>Global standards have defined this around the world</a:t>
            </a:r>
          </a:p>
        </p:txBody>
      </p:sp>
      <p:pic>
        <p:nvPicPr>
          <p:cNvPr id="3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69" y="3141785"/>
            <a:ext cx="6932661" cy="371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196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Dimensioning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295401"/>
            <a:ext cx="4724400" cy="5286374"/>
          </a:xfrm>
        </p:spPr>
        <p:txBody>
          <a:bodyPr/>
          <a:lstStyle/>
          <a:p>
            <a:r>
              <a:rPr lang="en-US" sz="2800" dirty="0"/>
              <a:t>Dimension Lines, combined with Extension lines, or replaced by leader lines.</a:t>
            </a:r>
          </a:p>
          <a:p>
            <a:r>
              <a:rPr lang="en-US" sz="2800" dirty="0"/>
              <a:t>Provides additional detail about our drawings</a:t>
            </a:r>
          </a:p>
          <a:p>
            <a:r>
              <a:rPr lang="en-US" sz="2800" dirty="0"/>
              <a:t>Key difference between basic sketches or art and technical drawings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019" y="1905000"/>
            <a:ext cx="4273981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178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Precedence of Lines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30763"/>
          </a:xfrm>
        </p:spPr>
        <p:txBody>
          <a:bodyPr/>
          <a:lstStyle/>
          <a:p>
            <a:r>
              <a:rPr lang="en-US" dirty="0"/>
              <a:t>Complex object sketches may require different line types to overlap.</a:t>
            </a:r>
          </a:p>
          <a:p>
            <a:r>
              <a:rPr lang="en-US" dirty="0"/>
              <a:t>Line precedence must be used.</a:t>
            </a:r>
          </a:p>
          <a:p>
            <a:r>
              <a:rPr lang="en-US" dirty="0"/>
              <a:t>Rules that govern line precedence in sketches and technical drawings</a:t>
            </a:r>
          </a:p>
          <a:p>
            <a:pPr lvl="1"/>
            <a:r>
              <a:rPr lang="en-US" dirty="0"/>
              <a:t>Object lines take precedence over hidden and center lines.</a:t>
            </a:r>
          </a:p>
          <a:p>
            <a:pPr lvl="1"/>
            <a:r>
              <a:rPr lang="en-US" dirty="0"/>
              <a:t>Hidden lines take precedence over center lines.</a:t>
            </a:r>
          </a:p>
          <a:p>
            <a:pPr lvl="1"/>
            <a:r>
              <a:rPr lang="en-US" dirty="0"/>
              <a:t>Cutting plane lines take precedence over all others.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612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Precedence of Lines Examples</a:t>
            </a:r>
          </a:p>
        </p:txBody>
      </p:sp>
      <p:pic>
        <p:nvPicPr>
          <p:cNvPr id="5" name="Picture 3" descr="MVC-064F"/>
          <p:cNvPicPr>
            <a:picLocks noChangeAspect="1" noChangeArrowheads="1"/>
          </p:cNvPicPr>
          <p:nvPr/>
        </p:nvPicPr>
        <p:blipFill>
          <a:blip r:embed="rId2">
            <a:lum bright="40000" contrast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133600"/>
            <a:ext cx="6034087" cy="4525963"/>
          </a:xfrm>
          <a:prstGeom prst="rect">
            <a:avLst/>
          </a:prstGeom>
          <a:noFill/>
        </p:spPr>
      </p:pic>
      <p:grpSp>
        <p:nvGrpSpPr>
          <p:cNvPr id="15" name="Group 14"/>
          <p:cNvGrpSpPr/>
          <p:nvPr/>
        </p:nvGrpSpPr>
        <p:grpSpPr>
          <a:xfrm>
            <a:off x="2362200" y="1286934"/>
            <a:ext cx="3521934" cy="724819"/>
            <a:chOff x="2573868" y="1286934"/>
            <a:chExt cx="3521934" cy="724819"/>
          </a:xfrm>
        </p:grpSpPr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2573868" y="1286934"/>
              <a:ext cx="3521934" cy="658743"/>
            </a:xfrm>
            <a:prstGeom prst="wedgeRectCallout">
              <a:avLst>
                <a:gd name="adj1" fmla="val -48875"/>
                <a:gd name="adj2" fmla="val 212071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2590800" y="1303867"/>
              <a:ext cx="350500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2000" b="0" dirty="0">
                  <a:solidFill>
                    <a:schemeClr val="tx1"/>
                  </a:solidFill>
                  <a:latin typeface="Arial" charset="0"/>
                </a:rPr>
                <a:t>Object lines have precedence over hidden lines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638800" y="3548992"/>
            <a:ext cx="2921611" cy="1023008"/>
            <a:chOff x="5917589" y="3015592"/>
            <a:chExt cx="2921611" cy="1023008"/>
          </a:xfrm>
        </p:grpSpPr>
        <p:sp>
          <p:nvSpPr>
            <p:cNvPr id="12" name="AutoShape 6"/>
            <p:cNvSpPr>
              <a:spLocks noChangeArrowheads="1"/>
            </p:cNvSpPr>
            <p:nvPr/>
          </p:nvSpPr>
          <p:spPr bwMode="auto">
            <a:xfrm>
              <a:off x="5917589" y="3015592"/>
              <a:ext cx="2921611" cy="1023008"/>
            </a:xfrm>
            <a:prstGeom prst="wedgeRectCallout">
              <a:avLst>
                <a:gd name="adj1" fmla="val -56870"/>
                <a:gd name="adj2" fmla="val 16859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5967877" y="3015592"/>
              <a:ext cx="287132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2000" b="0" dirty="0">
                  <a:solidFill>
                    <a:schemeClr val="tx1"/>
                  </a:solidFill>
                  <a:latin typeface="Arial" charset="0"/>
                </a:rPr>
                <a:t>Object line has</a:t>
              </a:r>
            </a:p>
            <a:p>
              <a:pPr algn="ctr"/>
              <a:r>
                <a:rPr lang="en-US" sz="2000" b="0" dirty="0">
                  <a:solidFill>
                    <a:schemeClr val="tx1"/>
                  </a:solidFill>
                  <a:latin typeface="Arial" charset="0"/>
                </a:rPr>
                <a:t>precedence over </a:t>
              </a:r>
              <a:r>
                <a:rPr lang="en-US" sz="2000" b="0">
                  <a:solidFill>
                    <a:schemeClr val="tx1"/>
                  </a:solidFill>
                  <a:latin typeface="Arial" charset="0"/>
                </a:rPr>
                <a:t>center line.</a:t>
              </a:r>
              <a:endParaRPr lang="en-US" sz="2000" b="0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378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00386B"/>
                </a:solidFill>
              </a:rPr>
              <a:t>Pictorial Drawings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3949" y="985159"/>
            <a:ext cx="8229600" cy="2329542"/>
          </a:xfrm>
        </p:spPr>
        <p:txBody>
          <a:bodyPr/>
          <a:lstStyle/>
          <a:p>
            <a:r>
              <a:rPr lang="en-US" dirty="0"/>
              <a:t>2D illustration of a 3D object</a:t>
            </a:r>
          </a:p>
          <a:p>
            <a:r>
              <a:rPr lang="en-US" dirty="0"/>
              <a:t>Difference between views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7" name="Picture 3" descr="C:\Users\Gerald\Dropbox\IED_Revision\IMAGES\Iso_Sketch_g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800" y="4022259"/>
            <a:ext cx="2057400" cy="200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Gerald\Dropbox\IED_Revision\IMAGES\Perspective_Sketch_gh (Large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81800" y="4022259"/>
            <a:ext cx="1676400" cy="178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Gerald\Dropbox\IED_Revision\IMAGES\Oblique Sketch_Clean_gh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90800" y="4022259"/>
            <a:ext cx="3887810" cy="200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3090" y="5933397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Isometric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14600" y="5938927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Oblique (Cavalier)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10400" y="5933397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Perspective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24400" y="5938927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Oblique (Cabinet)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3090" y="3307415"/>
            <a:ext cx="7685110" cy="461665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kern="0" dirty="0">
                <a:solidFill>
                  <a:srgbClr val="000000"/>
                </a:solidFill>
                <a:latin typeface="Arial"/>
              </a:rPr>
              <a:t>Isometric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kern="0" dirty="0">
                <a:solidFill>
                  <a:srgbClr val="000000"/>
                </a:solidFill>
                <a:latin typeface="Arial"/>
              </a:rPr>
              <a:t>Oblique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kern="0" dirty="0">
                <a:solidFill>
                  <a:srgbClr val="000000"/>
                </a:solidFill>
                <a:latin typeface="Arial"/>
              </a:rPr>
              <a:t>Perspective</a:t>
            </a:r>
          </a:p>
        </p:txBody>
      </p:sp>
    </p:spTree>
    <p:extLst>
      <p:ext uri="{BB962C8B-B14F-4D97-AF65-F5344CB8AC3E}">
        <p14:creationId xmlns:p14="http://schemas.microsoft.com/office/powerpoint/2010/main" val="260502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  <p:bldP spid="12" grpId="0" uiExpand="1"/>
      <p:bldP spid="13" grpId="0"/>
      <p:bldP spid="14" grpId="0" uiExpan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Oblique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1"/>
            <a:ext cx="8229600" cy="1219200"/>
          </a:xfrm>
        </p:spPr>
        <p:txBody>
          <a:bodyPr/>
          <a:lstStyle/>
          <a:p>
            <a:r>
              <a:rPr lang="en-US" dirty="0"/>
              <a:t>Oldest form (Chinese art in the 1</a:t>
            </a:r>
            <a:r>
              <a:rPr lang="en-US" baseline="30000" dirty="0"/>
              <a:t>st</a:t>
            </a:r>
            <a:r>
              <a:rPr lang="en-US" dirty="0"/>
              <a:t> century)</a:t>
            </a:r>
          </a:p>
          <a:p>
            <a:r>
              <a:rPr lang="en-US" dirty="0"/>
              <a:t>Flat front view, depth at 45 degree angle</a:t>
            </a:r>
          </a:p>
        </p:txBody>
      </p:sp>
      <p:pic>
        <p:nvPicPr>
          <p:cNvPr id="2050" name="Picture 2" descr="https://upload.wikimedia.org/wikipedia/commons/thumb/8/8d/Song_Dynasty_Hydraulic_Mill_for_Grain.JPG/640px-Song_Dynasty_Hydraulic_Mill_for_Grai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030" y="2915084"/>
            <a:ext cx="5615940" cy="391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871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8229600" cy="1752599"/>
          </a:xfrm>
        </p:spPr>
        <p:txBody>
          <a:bodyPr/>
          <a:lstStyle/>
          <a:p>
            <a:r>
              <a:rPr lang="en-US" dirty="0"/>
              <a:t>Developed around 1400s</a:t>
            </a:r>
          </a:p>
          <a:p>
            <a:r>
              <a:rPr lang="en-US" dirty="0"/>
              <a:t>Used math concepts with oblique drawings</a:t>
            </a:r>
          </a:p>
          <a:p>
            <a:r>
              <a:rPr lang="en-US" dirty="0"/>
              <a:t>Most artistic, but most realistic views</a:t>
            </a:r>
          </a:p>
        </p:txBody>
      </p:sp>
      <p:pic>
        <p:nvPicPr>
          <p:cNvPr id="3076" name="Picture 4" descr="Image result for perspective drawing set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3" b="29939"/>
          <a:stretch/>
        </p:blipFill>
        <p:spPr bwMode="auto">
          <a:xfrm>
            <a:off x="762000" y="3352800"/>
            <a:ext cx="7546226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3724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8.0&quot;&gt;&lt;object type=&quot;1&quot; unique_id=&quot;10001&quot;&gt;&lt;object type=&quot;8&quot; unique_id=&quot;10044&quot;&gt;&lt;/object&gt;&lt;object type=&quot;2&quot; unique_id=&quot;10045&quot;&gt;&lt;object type=&quot;3&quot; unique_id=&quot;10046&quot;&gt;&lt;property id=&quot;20148&quot; value=&quot;5&quot;/&gt;&lt;property id=&quot;20300&quot; value=&quot;Slide 1&quot;/&gt;&lt;property id=&quot;20307&quot; value=&quot;256&quot;/&gt;&lt;/object&gt;&lt;object type=&quot;3&quot; unique_id=&quot;10732&quot;&gt;&lt;property id=&quot;20148&quot; value=&quot;5&quot;/&gt;&lt;property id=&quot;20300&quot; value=&quot;Slide 2 - &amp;quot;Line Conventions&amp;quot;&quot;/&gt;&lt;property id=&quot;20307&quot; value=&quot;266&quot;/&gt;&lt;/object&gt;&lt;object type=&quot;3&quot; unique_id=&quot;10733&quot;&gt;&lt;property id=&quot;20148&quot; value=&quot;5&quot;/&gt;&lt;property id=&quot;20300&quot; value=&quot;Slide 3 - &amp;quot;Construction Line&amp;quot;&quot;/&gt;&lt;property id=&quot;20307&quot; value=&quot;265&quot;/&gt;&lt;/object&gt;&lt;object type=&quot;3&quot; unique_id=&quot;10734&quot;&gt;&lt;property id=&quot;20148&quot; value=&quot;5&quot;/&gt;&lt;property id=&quot;20300&quot; value=&quot;Slide 4 - &amp;quot;Object Line&amp;quot;&quot;/&gt;&lt;property id=&quot;20307&quot; value=&quot;268&quot;/&gt;&lt;/object&gt;&lt;object type=&quot;3&quot; unique_id=&quot;10735&quot;&gt;&lt;property id=&quot;20148&quot; value=&quot;5&quot;/&gt;&lt;property id=&quot;20300&quot; value=&quot;Slide 5 - &amp;quot;Hidden Line&amp;quot;&quot;/&gt;&lt;property id=&quot;20307&quot; value=&quot;269&quot;/&gt;&lt;/object&gt;&lt;object type=&quot;3&quot; unique_id=&quot;10736&quot;&gt;&lt;property id=&quot;20148&quot; value=&quot;5&quot;/&gt;&lt;property id=&quot;20300&quot; value=&quot;Slide 6 - &amp;quot;Center Line&amp;quot;&quot;/&gt;&lt;property id=&quot;20307&quot; value=&quot;270&quot;/&gt;&lt;/object&gt;&lt;object type=&quot;3&quot; unique_id=&quot;10737&quot;&gt;&lt;property id=&quot;20148&quot; value=&quot;5&quot;/&gt;&lt;property id=&quot;20300&quot; value=&quot;Slide 7 - &amp;quot;Section Line&amp;quot;&quot;/&gt;&lt;property id=&quot;20307&quot; value=&quot;271&quot;/&gt;&lt;/object&gt;&lt;object type=&quot;3&quot; unique_id=&quot;10738&quot;&gt;&lt;property id=&quot;20148&quot; value=&quot;5&quot;/&gt;&lt;property id=&quot;20300&quot; value=&quot;Slide 8 - &amp;quot;Short-Break Line&amp;quot;&quot;/&gt;&lt;property id=&quot;20307&quot; value=&quot;272&quot;/&gt;&lt;/object&gt;&lt;object type=&quot;3&quot; unique_id=&quot;10739&quot;&gt;&lt;property id=&quot;20148&quot; value=&quot;5&quot;/&gt;&lt;property id=&quot;20300&quot; value=&quot;Slide 9 - &amp;quot;Dimension Line&amp;quot;&quot;/&gt;&lt;property id=&quot;20307&quot; value=&quot;273&quot;/&gt;&lt;/object&gt;&lt;object type=&quot;3&quot; unique_id=&quot;10740&quot;&gt;&lt;property id=&quot;20148&quot; value=&quot;5&quot;/&gt;&lt;property id=&quot;20300&quot; value=&quot;Slide 10 - &amp;quot;Extension Line&amp;quot;&quot;/&gt;&lt;property id=&quot;20307&quot; value=&quot;275&quot;/&gt;&lt;/object&gt;&lt;object type=&quot;3&quot; unique_id=&quot;10741&quot;&gt;&lt;property id=&quot;20148&quot; value=&quot;5&quot;/&gt;&lt;property id=&quot;20300&quot; value=&quot;Slide 11 - &amp;quot;Long-Break Line&amp;quot;&quot;/&gt;&lt;property id=&quot;20307&quot; value=&quot;276&quot;/&gt;&lt;/object&gt;&lt;object type=&quot;3&quot; unique_id=&quot;10742&quot;&gt;&lt;property id=&quot;20148&quot; value=&quot;5&quot;/&gt;&lt;property id=&quot;20300&quot; value=&quot;Slide 12 - &amp;quot;Leader Line&amp;quot;&quot;/&gt;&lt;property id=&quot;20307&quot; value=&quot;277&quot;/&gt;&lt;/object&gt;&lt;object type=&quot;3&quot; unique_id=&quot;10743&quot;&gt;&lt;property id=&quot;20148&quot; value=&quot;5&quot;/&gt;&lt;property id=&quot;20300&quot; value=&quot;Slide 13 - &amp;quot;Line Conventions&amp;quot;&quot;/&gt;&lt;property id=&quot;20307&quot; value=&quot;280&quot;/&gt;&lt;/object&gt;&lt;object type=&quot;3&quot; unique_id=&quot;10744&quot;&gt;&lt;property id=&quot;20148&quot; value=&quot;5&quot;/&gt;&lt;property id=&quot;20300&quot; value=&quot;Slide 14 - &amp;quot;Precedence of Lines&amp;quot;&quot;/&gt;&lt;property id=&quot;20307&quot; value=&quot;278&quot;/&gt;&lt;/object&gt;&lt;object type=&quot;3&quot; unique_id=&quot;10745&quot;&gt;&lt;property id=&quot;20148&quot; value=&quot;5&quot;/&gt;&lt;property id=&quot;20300&quot; value=&quot;Slide 15 - &amp;quot;Precedence of Lines Examples&amp;quot;&quot;/&gt;&lt;property id=&quot;20307&quot; value=&quot;27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PowerPointTemplateAE_2009_1217_NEW NEW 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PowerPointTemplateAE_2009_1217_NEW NEW Template</Template>
  <TotalTime>1237</TotalTime>
  <Words>350</Words>
  <Application>Microsoft Office PowerPoint</Application>
  <PresentationFormat>On-screen Show (4:3)</PresentationFormat>
  <Paragraphs>71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PowerPointTemplateAE_2009_1217_NEW NEW Template</vt:lpstr>
      <vt:lpstr>1_Custom Design</vt:lpstr>
      <vt:lpstr>PowerPoint Presentation</vt:lpstr>
      <vt:lpstr>Technical Sketching and Drawing</vt:lpstr>
      <vt:lpstr>Line Conventions</vt:lpstr>
      <vt:lpstr>Dimensioning</vt:lpstr>
      <vt:lpstr>Precedence of Lines</vt:lpstr>
      <vt:lpstr>Precedence of Lines Examples</vt:lpstr>
      <vt:lpstr>Pictorial Drawings</vt:lpstr>
      <vt:lpstr>Oblique</vt:lpstr>
      <vt:lpstr>Perspective</vt:lpstr>
      <vt:lpstr>Isometric</vt:lpstr>
      <vt:lpstr>Orthographic / Multiview Sketch</vt:lpstr>
      <vt:lpstr>Use for manufacturing</vt:lpstr>
      <vt:lpstr>Sketch Quality</vt:lpstr>
      <vt:lpstr>Converting Views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Ux PowerPoint Name</dc:title>
  <dc:subject>IED - Lesson x.y - Lesson title</dc:subject>
  <dc:creator>IED Curriculum Team</dc:creator>
  <cp:lastModifiedBy>Mark's</cp:lastModifiedBy>
  <cp:revision>52</cp:revision>
  <dcterms:created xsi:type="dcterms:W3CDTF">2010-01-04T14:07:12Z</dcterms:created>
  <dcterms:modified xsi:type="dcterms:W3CDTF">2017-02-09T05:15:48Z</dcterms:modified>
</cp:coreProperties>
</file>